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10.fntdata" ContentType="application/x-fontdata"/>
  <Override PartName="/ppt/fonts/font11.fntdata" ContentType="application/x-fontdata"/>
  <Override PartName="/ppt/fonts/font12.fntdata" ContentType="application/x-fontdata"/>
  <Override PartName="/ppt/fonts/font13.fntdata" ContentType="application/x-fontdata"/>
  <Override PartName="/ppt/fonts/font14.fntdata" ContentType="application/x-fontdata"/>
  <Override PartName="/ppt/fonts/font15.fntdata" ContentType="application/x-fontdata"/>
  <Override PartName="/ppt/fonts/font16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fonts/font8.fntdata" ContentType="application/x-fontdata"/>
  <Override PartName="/ppt/fonts/font9.fntdata" ContentType="application/x-fontdata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</p:sldMasterIdLst>
  <p:notesMasterIdLst>
    <p:notesMasterId r:id="rId5"/>
  </p:notesMasterIdLst>
  <p:handoutMasterIdLst>
    <p:handoutMasterId r:id="rId31"/>
  </p:handoutMasterIdLst>
  <p:sldIdLst>
    <p:sldId id="675" r:id="rId3"/>
    <p:sldId id="650" r:id="rId4"/>
    <p:sldId id="651" r:id="rId6"/>
    <p:sldId id="653" r:id="rId7"/>
    <p:sldId id="655" r:id="rId8"/>
    <p:sldId id="656" r:id="rId9"/>
    <p:sldId id="657" r:id="rId10"/>
    <p:sldId id="658" r:id="rId11"/>
    <p:sldId id="654" r:id="rId12"/>
    <p:sldId id="659" r:id="rId13"/>
    <p:sldId id="652" r:id="rId14"/>
    <p:sldId id="660" r:id="rId15"/>
    <p:sldId id="661" r:id="rId16"/>
    <p:sldId id="662" r:id="rId17"/>
    <p:sldId id="663" r:id="rId18"/>
    <p:sldId id="664" r:id="rId19"/>
    <p:sldId id="665" r:id="rId20"/>
    <p:sldId id="667" r:id="rId21"/>
    <p:sldId id="669" r:id="rId22"/>
    <p:sldId id="670" r:id="rId23"/>
    <p:sldId id="668" r:id="rId24"/>
    <p:sldId id="666" r:id="rId25"/>
    <p:sldId id="671" r:id="rId26"/>
    <p:sldId id="672" r:id="rId27"/>
    <p:sldId id="674" r:id="rId28"/>
    <p:sldId id="673" r:id="rId29"/>
    <p:sldId id="676" r:id="rId30"/>
  </p:sldIdLst>
  <p:sldSz cx="12192000" cy="6858000"/>
  <p:notesSz cx="6858000" cy="9144000"/>
  <p:embeddedFontLst>
    <p:embeddedFont>
      <p:font typeface="方正楷体简体" panose="02000000000000000000" pitchFamily="65" charset="-122"/>
      <p:regular r:id="rId35"/>
    </p:embeddedFont>
    <p:embeddedFont>
      <p:font typeface="黑体" panose="02010609060101010101" pitchFamily="49" charset="-122"/>
      <p:regular r:id="rId36"/>
    </p:embeddedFont>
    <p:embeddedFont>
      <p:font typeface="楷体" panose="02010609060101010101" pitchFamily="49" charset="-122"/>
      <p:regular r:id="rId37"/>
    </p:embeddedFont>
    <p:embeddedFont>
      <p:font typeface="汉仪力量黑简" panose="00020600040101010101" charset="-122"/>
      <p:regular r:id="rId38"/>
    </p:embeddedFont>
    <p:embeddedFont>
      <p:font typeface="仓耳明楷 W04" panose="00000500000000000000" charset="-122"/>
      <p:regular r:id="rId39"/>
    </p:embeddedFont>
    <p:embeddedFont>
      <p:font typeface="方正黑体_GBK" panose="03000509000000000000" pitchFamily="65" charset="-122"/>
      <p:regular r:id="rId40"/>
    </p:embeddedFont>
    <p:embeddedFont>
      <p:font typeface="DongTian" panose="02020603050405020304" pitchFamily="18" charset="0"/>
      <p:regular r:id="rId41"/>
      <p:bold r:id="rId42"/>
      <p:italic r:id="rId43"/>
      <p:boldItalic r:id="rId44"/>
    </p:embeddedFont>
    <p:embeddedFont>
      <p:font typeface="汉仪颜楷简" panose="00020600040101010101" charset="-122"/>
      <p:regular r:id="rId45"/>
    </p:embeddedFont>
    <p:embeddedFont>
      <p:font typeface="字魂江汉手书" panose="00000500000000000000" charset="-122"/>
      <p:regular r:id="rId46"/>
    </p:embeddedFont>
    <p:embeddedFont>
      <p:font typeface="Calibri" panose="020F0502020204030204" charset="0"/>
      <p:regular r:id="rId47"/>
      <p:bold r:id="rId48"/>
      <p:italic r:id="rId49"/>
      <p:boldItalic r:id="rId50"/>
    </p:embeddedFont>
  </p:embeddedFontLst>
  <p:custDataLst>
    <p:tags r:id="rId5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 userDrawn="1">
          <p15:clr>
            <a:srgbClr val="A4A3A4"/>
          </p15:clr>
        </p15:guide>
        <p15:guide id="4" pos="7179" userDrawn="1">
          <p15:clr>
            <a:srgbClr val="A4A3A4"/>
          </p15:clr>
        </p15:guide>
        <p15:guide id="5" orient="horz" pos="567" userDrawn="1">
          <p15:clr>
            <a:srgbClr val="A4A3A4"/>
          </p15:clr>
        </p15:guide>
        <p15:guide id="6" orient="horz" pos="3974" userDrawn="1">
          <p15:clr>
            <a:srgbClr val="A4A3A4"/>
          </p15:clr>
        </p15:guide>
        <p15:guide id="7" pos="567" userDrawn="1">
          <p15:clr>
            <a:srgbClr val="A4A3A4"/>
          </p15:clr>
        </p15:guide>
        <p15:guide id="8" pos="555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3300"/>
    <a:srgbClr val="EFDBC9"/>
    <a:srgbClr val="F3E3D5"/>
    <a:srgbClr val="FAF3ED"/>
    <a:srgbClr val="F6E9DE"/>
    <a:srgbClr val="FAE7E1"/>
    <a:srgbClr val="B9D1ED"/>
    <a:srgbClr val="C7DAF1"/>
    <a:srgbClr val="CCDDF2"/>
    <a:srgbClr val="EFF4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6370" autoAdjust="0"/>
  </p:normalViewPr>
  <p:slideViewPr>
    <p:cSldViewPr showGuides="1">
      <p:cViewPr varScale="1">
        <p:scale>
          <a:sx n="77" d="100"/>
          <a:sy n="77" d="100"/>
        </p:scale>
        <p:origin x="125" y="53"/>
      </p:cViewPr>
      <p:guideLst>
        <p:guide pos="3840"/>
        <p:guide pos="7179"/>
        <p:guide orient="horz" pos="567"/>
        <p:guide orient="horz" pos="3974"/>
        <p:guide pos="567"/>
        <p:guide pos="5552"/>
      </p:guideLst>
    </p:cSldViewPr>
  </p:slideViewPr>
  <p:notesTextViewPr>
    <p:cViewPr>
      <p:scale>
        <a:sx n="75" d="100"/>
        <a:sy n="75" d="100"/>
      </p:scale>
      <p:origin x="0" y="0"/>
    </p:cViewPr>
  </p:notesTextViewPr>
  <p:gridSpacing cx="36004" cy="36004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1" Type="http://schemas.openxmlformats.org/officeDocument/2006/relationships/tags" Target="tags/tag4.xml"/><Relationship Id="rId50" Type="http://schemas.openxmlformats.org/officeDocument/2006/relationships/font" Target="fonts/font16.fntdata"/><Relationship Id="rId5" Type="http://schemas.openxmlformats.org/officeDocument/2006/relationships/notesMaster" Target="notesMasters/notesMaster1.xml"/><Relationship Id="rId49" Type="http://schemas.openxmlformats.org/officeDocument/2006/relationships/font" Target="fonts/font15.fntdata"/><Relationship Id="rId48" Type="http://schemas.openxmlformats.org/officeDocument/2006/relationships/font" Target="fonts/font14.fntdata"/><Relationship Id="rId47" Type="http://schemas.openxmlformats.org/officeDocument/2006/relationships/font" Target="fonts/font13.fntdata"/><Relationship Id="rId46" Type="http://schemas.openxmlformats.org/officeDocument/2006/relationships/font" Target="fonts/font12.fntdata"/><Relationship Id="rId45" Type="http://schemas.openxmlformats.org/officeDocument/2006/relationships/font" Target="fonts/font11.fntdata"/><Relationship Id="rId44" Type="http://schemas.openxmlformats.org/officeDocument/2006/relationships/font" Target="fonts/font10.fntdata"/><Relationship Id="rId43" Type="http://schemas.openxmlformats.org/officeDocument/2006/relationships/font" Target="fonts/font9.fntdata"/><Relationship Id="rId42" Type="http://schemas.openxmlformats.org/officeDocument/2006/relationships/font" Target="fonts/font8.fntdata"/><Relationship Id="rId41" Type="http://schemas.openxmlformats.org/officeDocument/2006/relationships/font" Target="fonts/font7.fntdata"/><Relationship Id="rId40" Type="http://schemas.openxmlformats.org/officeDocument/2006/relationships/font" Target="fonts/font6.fntdata"/><Relationship Id="rId4" Type="http://schemas.openxmlformats.org/officeDocument/2006/relationships/slide" Target="slides/slide2.xml"/><Relationship Id="rId39" Type="http://schemas.openxmlformats.org/officeDocument/2006/relationships/font" Target="fonts/font5.fntdata"/><Relationship Id="rId38" Type="http://schemas.openxmlformats.org/officeDocument/2006/relationships/font" Target="fonts/font4.fntdata"/><Relationship Id="rId37" Type="http://schemas.openxmlformats.org/officeDocument/2006/relationships/font" Target="fonts/font3.fntdata"/><Relationship Id="rId36" Type="http://schemas.openxmlformats.org/officeDocument/2006/relationships/font" Target="fonts/font2.fntdata"/><Relationship Id="rId35" Type="http://schemas.openxmlformats.org/officeDocument/2006/relationships/font" Target="fonts/font1.fntdata"/><Relationship Id="rId34" Type="http://schemas.openxmlformats.org/officeDocument/2006/relationships/tableStyles" Target="tableStyles.xml"/><Relationship Id="rId33" Type="http://schemas.openxmlformats.org/officeDocument/2006/relationships/viewProps" Target="viewProps.xml"/><Relationship Id="rId32" Type="http://schemas.openxmlformats.org/officeDocument/2006/relationships/presProps" Target="presProps.xml"/><Relationship Id="rId31" Type="http://schemas.openxmlformats.org/officeDocument/2006/relationships/handoutMaster" Target="handoutMasters/handoutMaster1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5" Type="http://schemas.openxmlformats.org/officeDocument/2006/relationships/image" Target="../media/image15.wmf"/><Relationship Id="rId4" Type="http://schemas.openxmlformats.org/officeDocument/2006/relationships/image" Target="../media/image14.wmf"/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方正楷体简体" panose="02000000000000000000" pitchFamily="65" charset="-122"/>
                <a:ea typeface="方正楷体简体" panose="02000000000000000000" pitchFamily="65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方正楷体简体" panose="02000000000000000000" pitchFamily="65" charset="-122"/>
                <a:ea typeface="方正楷体简体" panose="02000000000000000000" pitchFamily="65" charset="-122"/>
              </a:defRPr>
            </a:lvl1pPr>
          </a:lstStyle>
          <a:p>
            <a:fld id="{67C9927A-CE19-4235-8D2A-6C66713068E1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二级</a:t>
            </a:r>
            <a:endParaRPr lang="zh-CN" altLang="en-US" dirty="0"/>
          </a:p>
          <a:p>
            <a:pPr lvl="2"/>
            <a:r>
              <a:rPr lang="zh-CN" altLang="en-US" dirty="0"/>
              <a:t>三级</a:t>
            </a:r>
            <a:endParaRPr lang="zh-CN" altLang="en-US" dirty="0"/>
          </a:p>
          <a:p>
            <a:pPr lvl="3"/>
            <a:r>
              <a:rPr lang="zh-CN" altLang="en-US" dirty="0"/>
              <a:t>四级</a:t>
            </a:r>
            <a:endParaRPr lang="zh-CN" altLang="en-US" dirty="0"/>
          </a:p>
          <a:p>
            <a:pPr lvl="4"/>
            <a:r>
              <a:rPr lang="zh-CN" altLang="en-US" dirty="0"/>
              <a:t>五级</a:t>
            </a:r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方正楷体简体" panose="02000000000000000000" pitchFamily="65" charset="-122"/>
                <a:ea typeface="方正楷体简体" panose="02000000000000000000" pitchFamily="65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方正楷体简体" panose="02000000000000000000" pitchFamily="65" charset="-122"/>
                <a:ea typeface="方正楷体简体" panose="02000000000000000000" pitchFamily="65" charset="-122"/>
              </a:defRPr>
            </a:lvl1pPr>
          </a:lstStyle>
          <a:p>
            <a:fld id="{67FBC293-0E2A-4BF0-B3F4-AA2F29B36CF2}" type="slidenum">
              <a:rPr lang="zh-CN" altLang="en-US" smtClean="0"/>
            </a:fld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方正楷体简体" panose="02000000000000000000" pitchFamily="65" charset="-122"/>
        <a:ea typeface="方正楷体简体" panose="02000000000000000000" pitchFamily="65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方正楷体简体" panose="02000000000000000000" pitchFamily="65" charset="-122"/>
        <a:ea typeface="方正楷体简体" panose="02000000000000000000" pitchFamily="65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方正楷体简体" panose="02000000000000000000" pitchFamily="65" charset="-122"/>
        <a:ea typeface="方正楷体简体" panose="02000000000000000000" pitchFamily="65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方正楷体简体" panose="02000000000000000000" pitchFamily="65" charset="-122"/>
        <a:ea typeface="方正楷体简体" panose="02000000000000000000" pitchFamily="65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方正楷体简体" panose="02000000000000000000" pitchFamily="65" charset="-122"/>
        <a:ea typeface="方正楷体简体" panose="02000000000000000000" pitchFamily="65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FBC293-0E2A-4BF0-B3F4-AA2F29B36CF2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FBC293-0E2A-4BF0-B3F4-AA2F29B36CF2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FBC293-0E2A-4BF0-B3F4-AA2F29B36CF2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FBC293-0E2A-4BF0-B3F4-AA2F29B36CF2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FBC293-0E2A-4BF0-B3F4-AA2F29B36CF2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FBC293-0E2A-4BF0-B3F4-AA2F29B36CF2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FBC293-0E2A-4BF0-B3F4-AA2F29B36CF2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FBC293-0E2A-4BF0-B3F4-AA2F29B36CF2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FBC293-0E2A-4BF0-B3F4-AA2F29B36CF2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FBC293-0E2A-4BF0-B3F4-AA2F29B36CF2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FBC293-0E2A-4BF0-B3F4-AA2F29B36CF2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FBC293-0E2A-4BF0-B3F4-AA2F29B36CF2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FBC293-0E2A-4BF0-B3F4-AA2F29B36CF2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FBC293-0E2A-4BF0-B3F4-AA2F29B36CF2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FBC293-0E2A-4BF0-B3F4-AA2F29B36CF2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FBC293-0E2A-4BF0-B3F4-AA2F29B36CF2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FBC293-0E2A-4BF0-B3F4-AA2F29B36CF2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FBC293-0E2A-4BF0-B3F4-AA2F29B36CF2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FBC293-0E2A-4BF0-B3F4-AA2F29B36CF2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FBC293-0E2A-4BF0-B3F4-AA2F29B36CF2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FBC293-0E2A-4BF0-B3F4-AA2F29B36CF2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FBC293-0E2A-4BF0-B3F4-AA2F29B36CF2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FBC293-0E2A-4BF0-B3F4-AA2F29B36CF2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FBC293-0E2A-4BF0-B3F4-AA2F29B36CF2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FBC293-0E2A-4BF0-B3F4-AA2F29B36CF2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正文页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102000" y="598403"/>
            <a:ext cx="11988000" cy="10800"/>
          </a:xfrm>
          <a:prstGeom prst="rect">
            <a:avLst/>
          </a:prstGeom>
          <a:solidFill>
            <a:srgbClr val="C6C6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方正楷体简体" panose="02000000000000000000" pitchFamily="65" charset="-122"/>
              <a:ea typeface="方正楷体简体" panose="02000000000000000000" pitchFamily="65" charset="-122"/>
            </a:endParaRPr>
          </a:p>
        </p:txBody>
      </p:sp>
      <p:grpSp>
        <p:nvGrpSpPr>
          <p:cNvPr id="8" name="组合 7"/>
          <p:cNvGrpSpPr/>
          <p:nvPr userDrawn="1"/>
        </p:nvGrpSpPr>
        <p:grpSpPr>
          <a:xfrm>
            <a:off x="6374706" y="6587826"/>
            <a:ext cx="5817294" cy="46800"/>
            <a:chOff x="6374706" y="6766576"/>
            <a:chExt cx="5817294" cy="46800"/>
          </a:xfrm>
        </p:grpSpPr>
        <p:sp>
          <p:nvSpPr>
            <p:cNvPr id="13" name="矩形: 圆顶角 12"/>
            <p:cNvSpPr/>
            <p:nvPr userDrawn="1"/>
          </p:nvSpPr>
          <p:spPr>
            <a:xfrm rot="16200000">
              <a:off x="7251306" y="5889976"/>
              <a:ext cx="46800" cy="18000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B0DEF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方正楷体简体" panose="02000000000000000000" pitchFamily="65" charset="-122"/>
                <a:ea typeface="方正楷体简体" panose="02000000000000000000" pitchFamily="65" charset="-122"/>
              </a:endParaRPr>
            </a:p>
          </p:txBody>
        </p:sp>
        <p:sp>
          <p:nvSpPr>
            <p:cNvPr id="14" name="矩形: 圆顶角 13"/>
            <p:cNvSpPr/>
            <p:nvPr userDrawn="1"/>
          </p:nvSpPr>
          <p:spPr>
            <a:xfrm rot="16200000">
              <a:off x="8616900" y="5889976"/>
              <a:ext cx="46800" cy="18000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5CBE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方正楷体简体" panose="02000000000000000000" pitchFamily="65" charset="-122"/>
                <a:ea typeface="方正楷体简体" panose="02000000000000000000" pitchFamily="65" charset="-122"/>
              </a:endParaRPr>
            </a:p>
          </p:txBody>
        </p:sp>
        <p:sp>
          <p:nvSpPr>
            <p:cNvPr id="15" name="矩形: 圆顶角 14"/>
            <p:cNvSpPr/>
            <p:nvPr userDrawn="1"/>
          </p:nvSpPr>
          <p:spPr>
            <a:xfrm rot="16200000">
              <a:off x="10647600" y="5268976"/>
              <a:ext cx="46800" cy="30420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039D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方正楷体简体" panose="02000000000000000000" pitchFamily="65" charset="-122"/>
                <a:ea typeface="方正楷体简体" panose="02000000000000000000" pitchFamily="65" charset="-122"/>
              </a:endParaRPr>
            </a:p>
          </p:txBody>
        </p:sp>
      </p:grpSp>
    </p:spTree>
  </p:cSld>
  <p:clrMapOvr>
    <a:masterClrMapping/>
  </p:clrMapOvr>
  <p:transition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结束页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内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ransition>
    <p:wipe dir="r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.xml"/><Relationship Id="rId7" Type="http://schemas.openxmlformats.org/officeDocument/2006/relationships/audio" Target="../media/audio3.wav"/><Relationship Id="rId6" Type="http://schemas.openxmlformats.org/officeDocument/2006/relationships/audio" Target="../media/audio2.wav"/><Relationship Id="rId5" Type="http://schemas.openxmlformats.org/officeDocument/2006/relationships/audio" Target="../media/audio1.wav"/><Relationship Id="rId4" Type="http://schemas.openxmlformats.org/officeDocument/2006/relationships/tags" Target="../tags/tag2.xml"/><Relationship Id="rId3" Type="http://schemas.openxmlformats.org/officeDocument/2006/relationships/tags" Target="../tags/tag1.xml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1.vml"/><Relationship Id="rId8" Type="http://schemas.openxmlformats.org/officeDocument/2006/relationships/slideLayout" Target="../slideLayouts/slideLayout1.xml"/><Relationship Id="rId7" Type="http://schemas.openxmlformats.org/officeDocument/2006/relationships/image" Target="../media/image7.wmf"/><Relationship Id="rId6" Type="http://schemas.openxmlformats.org/officeDocument/2006/relationships/oleObject" Target="../embeddings/oleObject2.bin"/><Relationship Id="rId5" Type="http://schemas.openxmlformats.org/officeDocument/2006/relationships/image" Target="../media/image6.wmf"/><Relationship Id="rId4" Type="http://schemas.openxmlformats.org/officeDocument/2006/relationships/oleObject" Target="../embeddings/oleObject1.bin"/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0" Type="http://schemas.openxmlformats.org/officeDocument/2006/relationships/notesSlide" Target="../notesSlides/notesSlide8.xml"/><Relationship Id="rId1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9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9" Type="http://schemas.openxmlformats.org/officeDocument/2006/relationships/image" Target="../media/image14.wmf"/><Relationship Id="rId8" Type="http://schemas.openxmlformats.org/officeDocument/2006/relationships/oleObject" Target="../embeddings/oleObject7.bin"/><Relationship Id="rId7" Type="http://schemas.openxmlformats.org/officeDocument/2006/relationships/oleObject" Target="../embeddings/oleObject6.bin"/><Relationship Id="rId6" Type="http://schemas.openxmlformats.org/officeDocument/2006/relationships/image" Target="../media/image13.w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12.wmf"/><Relationship Id="rId3" Type="http://schemas.openxmlformats.org/officeDocument/2006/relationships/oleObject" Target="../embeddings/oleObject4.bin"/><Relationship Id="rId2" Type="http://schemas.openxmlformats.org/officeDocument/2006/relationships/image" Target="../media/image11.wmf"/><Relationship Id="rId14" Type="http://schemas.openxmlformats.org/officeDocument/2006/relationships/notesSlide" Target="../notesSlides/notesSlide21.xml"/><Relationship Id="rId13" Type="http://schemas.openxmlformats.org/officeDocument/2006/relationships/vmlDrawing" Target="../drawings/vmlDrawing2.vml"/><Relationship Id="rId12" Type="http://schemas.openxmlformats.org/officeDocument/2006/relationships/slideLayout" Target="../slideLayouts/slideLayout1.xml"/><Relationship Id="rId11" Type="http://schemas.openxmlformats.org/officeDocument/2006/relationships/image" Target="../media/image15.wmf"/><Relationship Id="rId10" Type="http://schemas.openxmlformats.org/officeDocument/2006/relationships/oleObject" Target="../embeddings/oleObject8.bin"/><Relationship Id="rId1" Type="http://schemas.openxmlformats.org/officeDocument/2006/relationships/oleObject" Target="../embeddings/oleObject3.bin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4.xml"/><Relationship Id="rId3" Type="http://schemas.openxmlformats.org/officeDocument/2006/relationships/audio" Target="../media/audio2.wav"/><Relationship Id="rId2" Type="http://schemas.openxmlformats.org/officeDocument/2006/relationships/tags" Target="../tags/tag3.xml"/><Relationship Id="rId1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图片 100"/>
          <p:cNvPicPr/>
          <p:nvPr/>
        </p:nvPicPr>
        <p:blipFill>
          <a:blip r:embed="rId1"/>
          <a:stretch>
            <a:fillRect/>
          </a:stretch>
        </p:blipFill>
        <p:spPr>
          <a:xfrm>
            <a:off x="-12065" y="1270"/>
            <a:ext cx="12204065" cy="685546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TextBox 48"/>
          <p:cNvSpPr txBox="1"/>
          <p:nvPr/>
        </p:nvSpPr>
        <p:spPr>
          <a:xfrm>
            <a:off x="299901" y="1340225"/>
            <a:ext cx="11097366" cy="2506345"/>
          </a:xfrm>
          <a:prstGeom prst="rect">
            <a:avLst/>
          </a:prstGeom>
          <a:noFill/>
          <a:ln w="19050">
            <a:solidFill>
              <a:schemeClr val="tx1"/>
            </a:solidFill>
          </a:ln>
          <a:effectLst>
            <a:softEdge rad="31750"/>
          </a:effectLst>
        </p:spPr>
        <p:txBody>
          <a:bodyPr wrap="square" lIns="91408" tIns="45703" rIns="91408" bIns="45703">
            <a:spAutoFit/>
          </a:bodyPr>
          <a:lstStyle/>
          <a:p>
            <a:pPr algn="ctr" eaLnBrk="0" hangingPunct="0">
              <a:lnSpc>
                <a:spcPct val="150000"/>
              </a:lnSpc>
              <a:buFontTx/>
              <a:buNone/>
              <a:defRPr/>
            </a:pPr>
            <a:r>
              <a:rPr lang="zh-CN" altLang="en-US" sz="5865" b="1" dirty="0" smtClean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sym typeface="+mn-ea"/>
              </a:rPr>
              <a:t>第一章</a:t>
            </a:r>
            <a:r>
              <a:rPr lang="en-US" altLang="zh-CN" sz="5865" b="1" dirty="0" smtClean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sym typeface="+mn-ea"/>
              </a:rPr>
              <a:t>  </a:t>
            </a:r>
            <a:r>
              <a:rPr lang="zh-CN" altLang="en-US" sz="5865" b="1" dirty="0" smtClean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sym typeface="+mn-ea"/>
              </a:rPr>
              <a:t>有理数</a:t>
            </a:r>
            <a:endParaRPr lang="zh-CN" altLang="en-US" sz="5865" b="1" dirty="0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  <a:sym typeface="+mn-ea"/>
            </a:endParaRPr>
          </a:p>
          <a:p>
            <a:pPr algn="ctr" eaLnBrk="0" hangingPunct="0">
              <a:lnSpc>
                <a:spcPct val="150000"/>
              </a:lnSpc>
              <a:buFontTx/>
              <a:buNone/>
              <a:defRPr/>
            </a:pPr>
            <a:r>
              <a:rPr lang="en-US" altLang="zh-CN" sz="4600" b="1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cs typeface="黑体" panose="02010609060101010101" pitchFamily="49" charset="-122"/>
                <a:sym typeface="+mn-ea"/>
              </a:rPr>
              <a:t>  </a:t>
            </a:r>
            <a:r>
              <a:rPr lang="en-US" altLang="zh-CN" sz="4600" b="1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1.1  </a:t>
            </a:r>
            <a:r>
              <a:rPr lang="zh-CN" altLang="en-US" sz="4600" b="1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正数和负数（第</a:t>
            </a:r>
            <a:r>
              <a:rPr lang="en-US" altLang="zh-CN" sz="4600" b="1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1</a:t>
            </a:r>
            <a:r>
              <a:rPr lang="zh-CN" altLang="en-US" sz="4600" b="1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课时）</a:t>
            </a:r>
            <a:endParaRPr lang="zh-CN" altLang="en-US" sz="4600" b="1" dirty="0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  <a:sym typeface="+mn-ea"/>
            </a:endParaRPr>
          </a:p>
        </p:txBody>
      </p:sp>
      <p:pic>
        <p:nvPicPr>
          <p:cNvPr id="3" name="图片 2" descr="鹰头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26814" y="5599663"/>
            <a:ext cx="1180881" cy="1257067"/>
          </a:xfrm>
          <a:prstGeom prst="rect">
            <a:avLst/>
          </a:prstGeom>
        </p:spPr>
      </p:pic>
      <p:sp>
        <p:nvSpPr>
          <p:cNvPr id="4" name="文本框 3" descr="7b0a2020202022776f7264617274223a2022220a7d0a"/>
          <p:cNvSpPr txBox="1"/>
          <p:nvPr>
            <p:custDataLst>
              <p:tags r:id="rId3"/>
            </p:custDataLst>
          </p:nvPr>
        </p:nvSpPr>
        <p:spPr>
          <a:xfrm>
            <a:off x="2253461" y="4795380"/>
            <a:ext cx="7685887" cy="69151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zh-CN" altLang="en-US" sz="39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汉仪力量黑简" panose="00020600040101010101" charset="-122"/>
              </a:rPr>
              <a:t>七年级</a:t>
            </a:r>
            <a:r>
              <a:rPr lang="en-US" altLang="zh-CN" sz="39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汉仪力量黑简" panose="00020600040101010101" charset="-122"/>
              </a:rPr>
              <a:t>xx</a:t>
            </a:r>
            <a:r>
              <a:rPr lang="zh-CN" altLang="en-US" sz="39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汉仪力量黑简" panose="00020600040101010101" charset="-122"/>
              </a:rPr>
              <a:t>班</a:t>
            </a:r>
            <a:r>
              <a:rPr lang="en-US" altLang="zh-CN" sz="39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汉仪力量黑简" panose="00020600040101010101" charset="-122"/>
              </a:rPr>
              <a:t>  </a:t>
            </a:r>
            <a:r>
              <a:rPr lang="zh-CN" altLang="en-US" sz="39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汉仪力量黑简" panose="00020600040101010101" charset="-122"/>
              </a:rPr>
              <a:t>主讲：</a:t>
            </a:r>
            <a:r>
              <a:rPr lang="en-US" altLang="zh-CN" sz="39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汉仪力量黑简" panose="00020600040101010101" charset="-122"/>
              </a:rPr>
              <a:t>xxx</a:t>
            </a:r>
            <a:endParaRPr lang="en-US" altLang="zh-CN" sz="3900" b="1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  <a:sym typeface="汉仪力量黑简" panose="00020600040101010101" charset="-122"/>
            </a:endParaRPr>
          </a:p>
        </p:txBody>
      </p:sp>
      <p:sp>
        <p:nvSpPr>
          <p:cNvPr id="6" name="缺角矩形 5"/>
          <p:cNvSpPr/>
          <p:nvPr/>
        </p:nvSpPr>
        <p:spPr>
          <a:xfrm>
            <a:off x="2073477" y="1304485"/>
            <a:ext cx="8045877" cy="2899055"/>
          </a:xfrm>
          <a:prstGeom prst="plaque">
            <a:avLst>
              <a:gd name="adj" fmla="val 10189"/>
            </a:avLst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2400">
              <a:ln>
                <a:gradFill>
                  <a:gsLst>
                    <a:gs pos="50000">
                      <a:schemeClr val="accent2"/>
                    </a:gs>
                    <a:gs pos="0">
                      <a:schemeClr val="accent2">
                        <a:lumMod val="25000"/>
                        <a:lumOff val="75000"/>
                      </a:schemeClr>
                    </a:gs>
                    <a:gs pos="100000">
                      <a:schemeClr val="accent2">
                        <a:lumMod val="85000"/>
                      </a:schemeClr>
                    </a:gs>
                  </a:gsLst>
                  <a:lin ang="5400000" scaled="0"/>
                </a:gradFill>
              </a:ln>
              <a:noFill/>
            </a:endParaRPr>
          </a:p>
        </p:txBody>
      </p:sp>
      <p:sp>
        <p:nvSpPr>
          <p:cNvPr id="5" name="圆角矩形 4"/>
          <p:cNvSpPr/>
          <p:nvPr>
            <p:custDataLst>
              <p:tags r:id="rId4"/>
            </p:custDataLst>
          </p:nvPr>
        </p:nvSpPr>
        <p:spPr>
          <a:xfrm>
            <a:off x="128885" y="133865"/>
            <a:ext cx="4347801" cy="489509"/>
          </a:xfrm>
          <a:prstGeom prst="roundRect">
            <a:avLst/>
          </a:prstGeom>
          <a:gradFill>
            <a:gsLst>
              <a:gs pos="0">
                <a:schemeClr val="accent6">
                  <a:satMod val="103000"/>
                  <a:lumMod val="102000"/>
                  <a:tint val="94000"/>
                </a:schemeClr>
              </a:gs>
              <a:gs pos="50000">
                <a:schemeClr val="accent6">
                  <a:satMod val="110000"/>
                  <a:lumMod val="100000"/>
                  <a:shade val="100000"/>
                </a:schemeClr>
              </a:gs>
              <a:gs pos="100000">
                <a:schemeClr val="accent6">
                  <a:lumMod val="99000"/>
                  <a:satMod val="120000"/>
                  <a:shade val="78000"/>
                </a:schemeClr>
              </a:gs>
              <a:gs pos="50000">
                <a:schemeClr val="accent6"/>
              </a:gs>
              <a:gs pos="0">
                <a:schemeClr val="accent6">
                  <a:lumMod val="25000"/>
                  <a:lumOff val="75000"/>
                </a:schemeClr>
              </a:gs>
              <a:gs pos="100000">
                <a:schemeClr val="accent6">
                  <a:lumMod val="85000"/>
                </a:schemeClr>
              </a:gs>
            </a:gsLst>
            <a:lin ang="5400000" scaled="1"/>
          </a:gradFill>
          <a:effectLst>
            <a:outerShdw blurRad="63500" sx="102000" sy="102000" algn="ctr" rotWithShape="0">
              <a:schemeClr val="bg1">
                <a:alpha val="40000"/>
              </a:schemeClr>
            </a:outerShdw>
            <a:softEdge rad="12700"/>
          </a:effectLst>
        </p:spPr>
        <p:style>
          <a:lnRef idx="0">
            <a:srgbClr val="FFFFFF"/>
          </a:lnRef>
          <a:fillRef idx="3">
            <a:schemeClr val="accent6"/>
          </a:fillRef>
          <a:effectRef idx="0">
            <a:srgbClr val="FFFFFF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665" b="1" strike="noStrike" noProof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仓耳明楷 W04" panose="00000500000000000000" charset="-122"/>
                <a:sym typeface="+mn-ea"/>
              </a:rPr>
              <a:t>人教版 </a:t>
            </a:r>
            <a:r>
              <a:rPr lang="zh-CN" altLang="en-US" sz="2665" b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仓耳明楷 W04" panose="00000500000000000000" charset="-122"/>
                <a:sym typeface="+mn-ea"/>
              </a:rPr>
              <a:t>数学 七</a:t>
            </a:r>
            <a:r>
              <a:rPr lang="zh-CN" altLang="en-US" sz="2665" b="1" strike="noStrike" noProof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仓耳明楷 W04" panose="00000500000000000000" charset="-122"/>
                <a:sym typeface="+mn-ea"/>
              </a:rPr>
              <a:t>年级 上册</a:t>
            </a:r>
            <a:endParaRPr kumimoji="0" lang="zh-CN" altLang="en-US" sz="2665" b="1" i="0" u="none" strike="noStrike" kern="1200" cap="none" spc="0" normalizeH="0" baseline="0" noProof="1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仓耳明楷 W04" panose="00000500000000000000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1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 vol="87000">
                                        <p:cTn display="1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49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 vol="87000">
                                        <p:cTn display="1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99"/>
                            </p:stCondLst>
                            <p:childTnLst>
                              <p:par>
                                <p:cTn id="27" presetID="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81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45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30" dur="454" fill="hold">
                                          <p:stCondLst>
                                            <p:cond delay="45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4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31" dur="354" fill="hold">
                                          <p:stCondLst>
                                            <p:cond delay="90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32" dur="278" fill="hold">
                                          <p:stCondLst>
                                            <p:cond delay="12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16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33" dur="214" fill="hold">
                                          <p:stCondLst>
                                            <p:cond delay="154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2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34" dur="168" fill="hold">
                                          <p:stCondLst>
                                            <p:cond delay="175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64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35" dur="78" fill="hold">
                                          <p:stCondLst>
                                            <p:cond delay="192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128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 vol="99000">
                                        <p:cTn display="1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99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1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 uiExpand="1" build="allAtOnce"/>
      <p:bldP spid="10" grpId="1" animBg="1"/>
      <p:bldP spid="4" grpId="0"/>
      <p:bldP spid="6" grpId="0" bldLvl="0" animBg="1"/>
      <p:bldP spid="6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80000" y="108000"/>
            <a:ext cx="1727000" cy="400110"/>
            <a:chOff x="5287328" y="1607587"/>
            <a:chExt cx="1727000" cy="400110"/>
          </a:xfrm>
        </p:grpSpPr>
        <p:grpSp>
          <p:nvGrpSpPr>
            <p:cNvPr id="3" name="组合 88"/>
            <p:cNvGrpSpPr/>
            <p:nvPr/>
          </p:nvGrpSpPr>
          <p:grpSpPr>
            <a:xfrm>
              <a:off x="5799565" y="1607587"/>
              <a:ext cx="1214763" cy="400110"/>
              <a:chOff x="715825" y="143984"/>
              <a:chExt cx="1214763" cy="400110"/>
            </a:xfrm>
          </p:grpSpPr>
          <p:sp>
            <p:nvSpPr>
              <p:cNvPr id="7" name="矩形 6"/>
              <p:cNvSpPr/>
              <p:nvPr/>
            </p:nvSpPr>
            <p:spPr>
              <a:xfrm>
                <a:off x="720000" y="143984"/>
                <a:ext cx="121058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2000" dirty="0">
                    <a:solidFill>
                      <a:schemeClr val="tx1"/>
                    </a:solidFill>
                    <a:latin typeface="方正黑体_GBK" panose="03000509000000000000" pitchFamily="65" charset="-122"/>
                    <a:ea typeface="方正黑体_GBK" panose="03000509000000000000" pitchFamily="65" charset="-122"/>
                  </a:rPr>
                  <a:t>新知探究</a:t>
                </a:r>
                <a:endParaRPr lang="zh-CN" altLang="en-US" sz="2000" dirty="0">
                  <a:solidFill>
                    <a:schemeClr val="tx1"/>
                  </a:solidFill>
                  <a:latin typeface="方正黑体_GBK" panose="03000509000000000000" pitchFamily="65" charset="-122"/>
                  <a:ea typeface="方正黑体_GBK" panose="03000509000000000000" pitchFamily="65" charset="-122"/>
                </a:endParaRPr>
              </a:p>
            </p:txBody>
          </p:sp>
          <p:sp>
            <p:nvSpPr>
              <p:cNvPr id="8" name="矩形 7"/>
              <p:cNvSpPr/>
              <p:nvPr/>
            </p:nvSpPr>
            <p:spPr>
              <a:xfrm>
                <a:off x="715825" y="218039"/>
                <a:ext cx="18000" cy="252000"/>
              </a:xfrm>
              <a:prstGeom prst="rect">
                <a:avLst/>
              </a:prstGeom>
              <a:solidFill>
                <a:srgbClr val="72727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" name="组合 89"/>
            <p:cNvGrpSpPr/>
            <p:nvPr/>
          </p:nvGrpSpPr>
          <p:grpSpPr>
            <a:xfrm>
              <a:off x="5287328" y="1627622"/>
              <a:ext cx="360040" cy="360040"/>
              <a:chOff x="5519936" y="3104964"/>
              <a:chExt cx="360040" cy="360040"/>
            </a:xfrm>
          </p:grpSpPr>
          <p:sp>
            <p:nvSpPr>
              <p:cNvPr id="5" name="矩形: 圆角 90"/>
              <p:cNvSpPr/>
              <p:nvPr/>
            </p:nvSpPr>
            <p:spPr>
              <a:xfrm>
                <a:off x="5519936" y="3104964"/>
                <a:ext cx="360040" cy="360040"/>
              </a:xfrm>
              <a:prstGeom prst="roundRect">
                <a:avLst/>
              </a:prstGeom>
              <a:solidFill>
                <a:schemeClr val="tx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Freeform 13"/>
              <p:cNvSpPr>
                <a:spLocks noChangeAspect="1" noEditPoints="1"/>
              </p:cNvSpPr>
              <p:nvPr/>
            </p:nvSpPr>
            <p:spPr bwMode="auto">
              <a:xfrm>
                <a:off x="5618335" y="3158984"/>
                <a:ext cx="163243" cy="252000"/>
              </a:xfrm>
              <a:custGeom>
                <a:avLst/>
                <a:gdLst>
                  <a:gd name="T0" fmla="*/ 401 w 402"/>
                  <a:gd name="T1" fmla="*/ 228 h 620"/>
                  <a:gd name="T2" fmla="*/ 392 w 402"/>
                  <a:gd name="T3" fmla="*/ 266 h 620"/>
                  <a:gd name="T4" fmla="*/ 383 w 402"/>
                  <a:gd name="T5" fmla="*/ 287 h 620"/>
                  <a:gd name="T6" fmla="*/ 358 w 402"/>
                  <a:gd name="T7" fmla="*/ 326 h 620"/>
                  <a:gd name="T8" fmla="*/ 354 w 402"/>
                  <a:gd name="T9" fmla="*/ 331 h 620"/>
                  <a:gd name="T10" fmla="*/ 344 w 402"/>
                  <a:gd name="T11" fmla="*/ 345 h 620"/>
                  <a:gd name="T12" fmla="*/ 316 w 402"/>
                  <a:gd name="T13" fmla="*/ 418 h 620"/>
                  <a:gd name="T14" fmla="*/ 126 w 402"/>
                  <a:gd name="T15" fmla="*/ 458 h 620"/>
                  <a:gd name="T16" fmla="*/ 86 w 402"/>
                  <a:gd name="T17" fmla="*/ 418 h 620"/>
                  <a:gd name="T18" fmla="*/ 82 w 402"/>
                  <a:gd name="T19" fmla="*/ 388 h 620"/>
                  <a:gd name="T20" fmla="*/ 57 w 402"/>
                  <a:gd name="T21" fmla="*/ 344 h 620"/>
                  <a:gd name="T22" fmla="*/ 44 w 402"/>
                  <a:gd name="T23" fmla="*/ 326 h 620"/>
                  <a:gd name="T24" fmla="*/ 11 w 402"/>
                  <a:gd name="T25" fmla="*/ 266 h 620"/>
                  <a:gd name="T26" fmla="*/ 2 w 402"/>
                  <a:gd name="T27" fmla="*/ 228 h 620"/>
                  <a:gd name="T28" fmla="*/ 59 w 402"/>
                  <a:gd name="T29" fmla="*/ 59 h 620"/>
                  <a:gd name="T30" fmla="*/ 343 w 402"/>
                  <a:gd name="T31" fmla="*/ 59 h 620"/>
                  <a:gd name="T32" fmla="*/ 242 w 402"/>
                  <a:gd name="T33" fmla="*/ 240 h 620"/>
                  <a:gd name="T34" fmla="*/ 219 w 402"/>
                  <a:gd name="T35" fmla="*/ 381 h 620"/>
                  <a:gd name="T36" fmla="*/ 231 w 402"/>
                  <a:gd name="T37" fmla="*/ 400 h 620"/>
                  <a:gd name="T38" fmla="*/ 240 w 402"/>
                  <a:gd name="T39" fmla="*/ 402 h 620"/>
                  <a:gd name="T40" fmla="*/ 255 w 402"/>
                  <a:gd name="T41" fmla="*/ 396 h 620"/>
                  <a:gd name="T42" fmla="*/ 262 w 402"/>
                  <a:gd name="T43" fmla="*/ 381 h 620"/>
                  <a:gd name="T44" fmla="*/ 264 w 402"/>
                  <a:gd name="T45" fmla="*/ 287 h 620"/>
                  <a:gd name="T46" fmla="*/ 313 w 402"/>
                  <a:gd name="T47" fmla="*/ 250 h 620"/>
                  <a:gd name="T48" fmla="*/ 315 w 402"/>
                  <a:gd name="T49" fmla="*/ 250 h 620"/>
                  <a:gd name="T50" fmla="*/ 330 w 402"/>
                  <a:gd name="T51" fmla="*/ 233 h 620"/>
                  <a:gd name="T52" fmla="*/ 316 w 402"/>
                  <a:gd name="T53" fmla="*/ 216 h 620"/>
                  <a:gd name="T54" fmla="*/ 248 w 402"/>
                  <a:gd name="T55" fmla="*/ 235 h 620"/>
                  <a:gd name="T56" fmla="*/ 88 w 402"/>
                  <a:gd name="T57" fmla="*/ 216 h 620"/>
                  <a:gd name="T58" fmla="*/ 77 w 402"/>
                  <a:gd name="T59" fmla="*/ 221 h 620"/>
                  <a:gd name="T60" fmla="*/ 77 w 402"/>
                  <a:gd name="T61" fmla="*/ 245 h 620"/>
                  <a:gd name="T62" fmla="*/ 89 w 402"/>
                  <a:gd name="T63" fmla="*/ 250 h 620"/>
                  <a:gd name="T64" fmla="*/ 126 w 402"/>
                  <a:gd name="T65" fmla="*/ 266 h 620"/>
                  <a:gd name="T66" fmla="*/ 141 w 402"/>
                  <a:gd name="T67" fmla="*/ 381 h 620"/>
                  <a:gd name="T68" fmla="*/ 147 w 402"/>
                  <a:gd name="T69" fmla="*/ 396 h 620"/>
                  <a:gd name="T70" fmla="*/ 162 w 402"/>
                  <a:gd name="T71" fmla="*/ 402 h 620"/>
                  <a:gd name="T72" fmla="*/ 172 w 402"/>
                  <a:gd name="T73" fmla="*/ 400 h 620"/>
                  <a:gd name="T74" fmla="*/ 184 w 402"/>
                  <a:gd name="T75" fmla="*/ 381 h 620"/>
                  <a:gd name="T76" fmla="*/ 160 w 402"/>
                  <a:gd name="T77" fmla="*/ 240 h 620"/>
                  <a:gd name="T78" fmla="*/ 100 w 402"/>
                  <a:gd name="T79" fmla="*/ 216 h 620"/>
                  <a:gd name="T80" fmla="*/ 91 w 402"/>
                  <a:gd name="T81" fmla="*/ 216 h 620"/>
                  <a:gd name="T82" fmla="*/ 246 w 402"/>
                  <a:gd name="T83" fmla="*/ 560 h 620"/>
                  <a:gd name="T84" fmla="*/ 248 w 402"/>
                  <a:gd name="T85" fmla="*/ 573 h 620"/>
                  <a:gd name="T86" fmla="*/ 223 w 402"/>
                  <a:gd name="T87" fmla="*/ 614 h 620"/>
                  <a:gd name="T88" fmla="*/ 179 w 402"/>
                  <a:gd name="T89" fmla="*/ 614 h 620"/>
                  <a:gd name="T90" fmla="*/ 155 w 402"/>
                  <a:gd name="T91" fmla="*/ 573 h 620"/>
                  <a:gd name="T92" fmla="*/ 134 w 402"/>
                  <a:gd name="T93" fmla="*/ 560 h 620"/>
                  <a:gd name="T94" fmla="*/ 100 w 402"/>
                  <a:gd name="T95" fmla="*/ 526 h 620"/>
                  <a:gd name="T96" fmla="*/ 134 w 402"/>
                  <a:gd name="T97" fmla="*/ 492 h 620"/>
                  <a:gd name="T98" fmla="*/ 293 w 402"/>
                  <a:gd name="T99" fmla="*/ 502 h 620"/>
                  <a:gd name="T100" fmla="*/ 293 w 402"/>
                  <a:gd name="T101" fmla="*/ 550 h 620"/>
                  <a:gd name="T102" fmla="*/ 246 w 402"/>
                  <a:gd name="T103" fmla="*/ 560 h 6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02" h="620">
                    <a:moveTo>
                      <a:pt x="402" y="201"/>
                    </a:moveTo>
                    <a:cubicBezTo>
                      <a:pt x="402" y="210"/>
                      <a:pt x="402" y="219"/>
                      <a:pt x="401" y="228"/>
                    </a:cubicBezTo>
                    <a:cubicBezTo>
                      <a:pt x="400" y="230"/>
                      <a:pt x="400" y="233"/>
                      <a:pt x="400" y="235"/>
                    </a:cubicBezTo>
                    <a:cubicBezTo>
                      <a:pt x="398" y="246"/>
                      <a:pt x="395" y="256"/>
                      <a:pt x="392" y="266"/>
                    </a:cubicBezTo>
                    <a:cubicBezTo>
                      <a:pt x="391" y="266"/>
                      <a:pt x="391" y="266"/>
                      <a:pt x="391" y="267"/>
                    </a:cubicBezTo>
                    <a:cubicBezTo>
                      <a:pt x="389" y="274"/>
                      <a:pt x="386" y="280"/>
                      <a:pt x="383" y="287"/>
                    </a:cubicBezTo>
                    <a:cubicBezTo>
                      <a:pt x="372" y="307"/>
                      <a:pt x="372" y="307"/>
                      <a:pt x="372" y="307"/>
                    </a:cubicBezTo>
                    <a:cubicBezTo>
                      <a:pt x="368" y="314"/>
                      <a:pt x="363" y="320"/>
                      <a:pt x="358" y="326"/>
                    </a:cubicBezTo>
                    <a:cubicBezTo>
                      <a:pt x="357" y="328"/>
                      <a:pt x="356" y="329"/>
                      <a:pt x="355" y="331"/>
                    </a:cubicBezTo>
                    <a:cubicBezTo>
                      <a:pt x="354" y="331"/>
                      <a:pt x="354" y="331"/>
                      <a:pt x="354" y="331"/>
                    </a:cubicBezTo>
                    <a:cubicBezTo>
                      <a:pt x="351" y="335"/>
                      <a:pt x="348" y="339"/>
                      <a:pt x="344" y="344"/>
                    </a:cubicBezTo>
                    <a:cubicBezTo>
                      <a:pt x="344" y="344"/>
                      <a:pt x="344" y="344"/>
                      <a:pt x="344" y="345"/>
                    </a:cubicBezTo>
                    <a:cubicBezTo>
                      <a:pt x="326" y="370"/>
                      <a:pt x="317" y="391"/>
                      <a:pt x="316" y="407"/>
                    </a:cubicBezTo>
                    <a:cubicBezTo>
                      <a:pt x="316" y="418"/>
                      <a:pt x="316" y="418"/>
                      <a:pt x="316" y="418"/>
                    </a:cubicBezTo>
                    <a:cubicBezTo>
                      <a:pt x="316" y="444"/>
                      <a:pt x="303" y="458"/>
                      <a:pt x="276" y="458"/>
                    </a:cubicBezTo>
                    <a:cubicBezTo>
                      <a:pt x="126" y="458"/>
                      <a:pt x="126" y="458"/>
                      <a:pt x="126" y="458"/>
                    </a:cubicBezTo>
                    <a:cubicBezTo>
                      <a:pt x="102" y="458"/>
                      <a:pt x="88" y="446"/>
                      <a:pt x="86" y="424"/>
                    </a:cubicBezTo>
                    <a:cubicBezTo>
                      <a:pt x="86" y="422"/>
                      <a:pt x="86" y="420"/>
                      <a:pt x="86" y="418"/>
                    </a:cubicBezTo>
                    <a:cubicBezTo>
                      <a:pt x="86" y="408"/>
                      <a:pt x="86" y="408"/>
                      <a:pt x="86" y="408"/>
                    </a:cubicBezTo>
                    <a:cubicBezTo>
                      <a:pt x="86" y="402"/>
                      <a:pt x="85" y="395"/>
                      <a:pt x="82" y="388"/>
                    </a:cubicBezTo>
                    <a:cubicBezTo>
                      <a:pt x="77" y="375"/>
                      <a:pt x="69" y="361"/>
                      <a:pt x="58" y="344"/>
                    </a:cubicBezTo>
                    <a:cubicBezTo>
                      <a:pt x="57" y="344"/>
                      <a:pt x="57" y="344"/>
                      <a:pt x="57" y="344"/>
                    </a:cubicBezTo>
                    <a:cubicBezTo>
                      <a:pt x="54" y="339"/>
                      <a:pt x="51" y="335"/>
                      <a:pt x="48" y="330"/>
                    </a:cubicBezTo>
                    <a:cubicBezTo>
                      <a:pt x="46" y="329"/>
                      <a:pt x="45" y="328"/>
                      <a:pt x="44" y="326"/>
                    </a:cubicBezTo>
                    <a:cubicBezTo>
                      <a:pt x="29" y="308"/>
                      <a:pt x="18" y="288"/>
                      <a:pt x="11" y="267"/>
                    </a:cubicBezTo>
                    <a:cubicBezTo>
                      <a:pt x="11" y="266"/>
                      <a:pt x="11" y="266"/>
                      <a:pt x="11" y="266"/>
                    </a:cubicBezTo>
                    <a:cubicBezTo>
                      <a:pt x="10" y="266"/>
                      <a:pt x="10" y="266"/>
                      <a:pt x="10" y="266"/>
                    </a:cubicBezTo>
                    <a:cubicBezTo>
                      <a:pt x="6" y="254"/>
                      <a:pt x="3" y="241"/>
                      <a:pt x="2" y="228"/>
                    </a:cubicBezTo>
                    <a:cubicBezTo>
                      <a:pt x="1" y="219"/>
                      <a:pt x="0" y="210"/>
                      <a:pt x="0" y="201"/>
                    </a:cubicBezTo>
                    <a:cubicBezTo>
                      <a:pt x="0" y="145"/>
                      <a:pt x="20" y="98"/>
                      <a:pt x="59" y="59"/>
                    </a:cubicBezTo>
                    <a:cubicBezTo>
                      <a:pt x="98" y="19"/>
                      <a:pt x="146" y="0"/>
                      <a:pt x="201" y="0"/>
                    </a:cubicBezTo>
                    <a:cubicBezTo>
                      <a:pt x="257" y="0"/>
                      <a:pt x="304" y="19"/>
                      <a:pt x="343" y="59"/>
                    </a:cubicBezTo>
                    <a:cubicBezTo>
                      <a:pt x="383" y="98"/>
                      <a:pt x="402" y="145"/>
                      <a:pt x="402" y="201"/>
                    </a:cubicBezTo>
                    <a:close/>
                    <a:moveTo>
                      <a:pt x="242" y="240"/>
                    </a:moveTo>
                    <a:cubicBezTo>
                      <a:pt x="227" y="255"/>
                      <a:pt x="219" y="274"/>
                      <a:pt x="219" y="296"/>
                    </a:cubicBezTo>
                    <a:cubicBezTo>
                      <a:pt x="219" y="381"/>
                      <a:pt x="219" y="381"/>
                      <a:pt x="219" y="381"/>
                    </a:cubicBezTo>
                    <a:cubicBezTo>
                      <a:pt x="219" y="387"/>
                      <a:pt x="221" y="392"/>
                      <a:pt x="225" y="396"/>
                    </a:cubicBezTo>
                    <a:cubicBezTo>
                      <a:pt x="227" y="398"/>
                      <a:pt x="229" y="399"/>
                      <a:pt x="231" y="400"/>
                    </a:cubicBezTo>
                    <a:cubicBezTo>
                      <a:pt x="234" y="402"/>
                      <a:pt x="237" y="402"/>
                      <a:pt x="240" y="402"/>
                    </a:cubicBezTo>
                    <a:cubicBezTo>
                      <a:pt x="240" y="402"/>
                      <a:pt x="240" y="402"/>
                      <a:pt x="240" y="402"/>
                    </a:cubicBezTo>
                    <a:cubicBezTo>
                      <a:pt x="242" y="402"/>
                      <a:pt x="243" y="402"/>
                      <a:pt x="244" y="402"/>
                    </a:cubicBezTo>
                    <a:cubicBezTo>
                      <a:pt x="248" y="401"/>
                      <a:pt x="252" y="399"/>
                      <a:pt x="255" y="396"/>
                    </a:cubicBezTo>
                    <a:cubicBezTo>
                      <a:pt x="256" y="396"/>
                      <a:pt x="256" y="395"/>
                      <a:pt x="256" y="395"/>
                    </a:cubicBezTo>
                    <a:cubicBezTo>
                      <a:pt x="260" y="391"/>
                      <a:pt x="262" y="386"/>
                      <a:pt x="262" y="381"/>
                    </a:cubicBezTo>
                    <a:cubicBezTo>
                      <a:pt x="262" y="303"/>
                      <a:pt x="262" y="303"/>
                      <a:pt x="262" y="303"/>
                    </a:cubicBezTo>
                    <a:cubicBezTo>
                      <a:pt x="262" y="298"/>
                      <a:pt x="262" y="292"/>
                      <a:pt x="264" y="287"/>
                    </a:cubicBezTo>
                    <a:cubicBezTo>
                      <a:pt x="266" y="279"/>
                      <a:pt x="271" y="272"/>
                      <a:pt x="277" y="266"/>
                    </a:cubicBezTo>
                    <a:cubicBezTo>
                      <a:pt x="287" y="256"/>
                      <a:pt x="299" y="250"/>
                      <a:pt x="313" y="250"/>
                    </a:cubicBezTo>
                    <a:cubicBezTo>
                      <a:pt x="313" y="250"/>
                      <a:pt x="313" y="250"/>
                      <a:pt x="313" y="250"/>
                    </a:cubicBezTo>
                    <a:cubicBezTo>
                      <a:pt x="314" y="250"/>
                      <a:pt x="314" y="250"/>
                      <a:pt x="315" y="250"/>
                    </a:cubicBezTo>
                    <a:cubicBezTo>
                      <a:pt x="319" y="250"/>
                      <a:pt x="322" y="248"/>
                      <a:pt x="325" y="245"/>
                    </a:cubicBezTo>
                    <a:cubicBezTo>
                      <a:pt x="329" y="242"/>
                      <a:pt x="330" y="238"/>
                      <a:pt x="330" y="233"/>
                    </a:cubicBezTo>
                    <a:cubicBezTo>
                      <a:pt x="330" y="228"/>
                      <a:pt x="329" y="224"/>
                      <a:pt x="325" y="221"/>
                    </a:cubicBezTo>
                    <a:cubicBezTo>
                      <a:pt x="323" y="218"/>
                      <a:pt x="320" y="217"/>
                      <a:pt x="316" y="216"/>
                    </a:cubicBezTo>
                    <a:cubicBezTo>
                      <a:pt x="299" y="216"/>
                      <a:pt x="299" y="216"/>
                      <a:pt x="299" y="216"/>
                    </a:cubicBezTo>
                    <a:cubicBezTo>
                      <a:pt x="279" y="216"/>
                      <a:pt x="262" y="222"/>
                      <a:pt x="248" y="235"/>
                    </a:cubicBezTo>
                    <a:cubicBezTo>
                      <a:pt x="246" y="236"/>
                      <a:pt x="244" y="238"/>
                      <a:pt x="242" y="240"/>
                    </a:cubicBezTo>
                    <a:close/>
                    <a:moveTo>
                      <a:pt x="88" y="216"/>
                    </a:moveTo>
                    <a:cubicBezTo>
                      <a:pt x="87" y="216"/>
                      <a:pt x="87" y="216"/>
                      <a:pt x="87" y="216"/>
                    </a:cubicBezTo>
                    <a:cubicBezTo>
                      <a:pt x="83" y="217"/>
                      <a:pt x="80" y="218"/>
                      <a:pt x="77" y="221"/>
                    </a:cubicBezTo>
                    <a:cubicBezTo>
                      <a:pt x="74" y="224"/>
                      <a:pt x="72" y="228"/>
                      <a:pt x="72" y="233"/>
                    </a:cubicBezTo>
                    <a:cubicBezTo>
                      <a:pt x="72" y="238"/>
                      <a:pt x="74" y="242"/>
                      <a:pt x="77" y="245"/>
                    </a:cubicBezTo>
                    <a:cubicBezTo>
                      <a:pt x="80" y="248"/>
                      <a:pt x="84" y="250"/>
                      <a:pt x="88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104" y="250"/>
                      <a:pt x="116" y="256"/>
                      <a:pt x="126" y="266"/>
                    </a:cubicBezTo>
                    <a:cubicBezTo>
                      <a:pt x="136" y="276"/>
                      <a:pt x="141" y="289"/>
                      <a:pt x="141" y="303"/>
                    </a:cubicBezTo>
                    <a:cubicBezTo>
                      <a:pt x="141" y="381"/>
                      <a:pt x="141" y="381"/>
                      <a:pt x="141" y="381"/>
                    </a:cubicBezTo>
                    <a:cubicBezTo>
                      <a:pt x="141" y="386"/>
                      <a:pt x="143" y="391"/>
                      <a:pt x="147" y="395"/>
                    </a:cubicBezTo>
                    <a:cubicBezTo>
                      <a:pt x="147" y="395"/>
                      <a:pt x="147" y="396"/>
                      <a:pt x="147" y="396"/>
                    </a:cubicBezTo>
                    <a:cubicBezTo>
                      <a:pt x="151" y="399"/>
                      <a:pt x="154" y="401"/>
                      <a:pt x="159" y="402"/>
                    </a:cubicBezTo>
                    <a:cubicBezTo>
                      <a:pt x="160" y="402"/>
                      <a:pt x="161" y="402"/>
                      <a:pt x="162" y="402"/>
                    </a:cubicBezTo>
                    <a:cubicBezTo>
                      <a:pt x="163" y="402"/>
                      <a:pt x="163" y="402"/>
                      <a:pt x="163" y="402"/>
                    </a:cubicBezTo>
                    <a:cubicBezTo>
                      <a:pt x="166" y="402"/>
                      <a:pt x="169" y="402"/>
                      <a:pt x="172" y="400"/>
                    </a:cubicBezTo>
                    <a:cubicBezTo>
                      <a:pt x="174" y="399"/>
                      <a:pt x="176" y="398"/>
                      <a:pt x="178" y="396"/>
                    </a:cubicBezTo>
                    <a:cubicBezTo>
                      <a:pt x="182" y="392"/>
                      <a:pt x="184" y="387"/>
                      <a:pt x="184" y="381"/>
                    </a:cubicBezTo>
                    <a:cubicBezTo>
                      <a:pt x="184" y="296"/>
                      <a:pt x="184" y="296"/>
                      <a:pt x="184" y="296"/>
                    </a:cubicBezTo>
                    <a:cubicBezTo>
                      <a:pt x="184" y="274"/>
                      <a:pt x="176" y="255"/>
                      <a:pt x="160" y="240"/>
                    </a:cubicBezTo>
                    <a:cubicBezTo>
                      <a:pt x="145" y="224"/>
                      <a:pt x="126" y="216"/>
                      <a:pt x="104" y="216"/>
                    </a:cubicBezTo>
                    <a:cubicBezTo>
                      <a:pt x="100" y="216"/>
                      <a:pt x="100" y="216"/>
                      <a:pt x="100" y="216"/>
                    </a:cubicBezTo>
                    <a:cubicBezTo>
                      <a:pt x="99" y="216"/>
                      <a:pt x="98" y="216"/>
                      <a:pt x="97" y="216"/>
                    </a:cubicBezTo>
                    <a:cubicBezTo>
                      <a:pt x="91" y="216"/>
                      <a:pt x="91" y="216"/>
                      <a:pt x="91" y="216"/>
                    </a:cubicBezTo>
                    <a:cubicBezTo>
                      <a:pt x="90" y="216"/>
                      <a:pt x="89" y="216"/>
                      <a:pt x="88" y="216"/>
                    </a:cubicBezTo>
                    <a:close/>
                    <a:moveTo>
                      <a:pt x="246" y="560"/>
                    </a:moveTo>
                    <a:cubicBezTo>
                      <a:pt x="247" y="564"/>
                      <a:pt x="247" y="567"/>
                      <a:pt x="248" y="571"/>
                    </a:cubicBezTo>
                    <a:cubicBezTo>
                      <a:pt x="248" y="572"/>
                      <a:pt x="248" y="573"/>
                      <a:pt x="248" y="573"/>
                    </a:cubicBezTo>
                    <a:cubicBezTo>
                      <a:pt x="248" y="586"/>
                      <a:pt x="243" y="597"/>
                      <a:pt x="234" y="606"/>
                    </a:cubicBezTo>
                    <a:cubicBezTo>
                      <a:pt x="231" y="609"/>
                      <a:pt x="227" y="612"/>
                      <a:pt x="223" y="614"/>
                    </a:cubicBezTo>
                    <a:cubicBezTo>
                      <a:pt x="217" y="618"/>
                      <a:pt x="209" y="620"/>
                      <a:pt x="201" y="620"/>
                    </a:cubicBezTo>
                    <a:cubicBezTo>
                      <a:pt x="193" y="620"/>
                      <a:pt x="186" y="618"/>
                      <a:pt x="179" y="614"/>
                    </a:cubicBezTo>
                    <a:cubicBezTo>
                      <a:pt x="176" y="612"/>
                      <a:pt x="172" y="609"/>
                      <a:pt x="169" y="606"/>
                    </a:cubicBezTo>
                    <a:cubicBezTo>
                      <a:pt x="160" y="597"/>
                      <a:pt x="155" y="586"/>
                      <a:pt x="155" y="573"/>
                    </a:cubicBezTo>
                    <a:cubicBezTo>
                      <a:pt x="155" y="569"/>
                      <a:pt x="156" y="564"/>
                      <a:pt x="157" y="560"/>
                    </a:cubicBezTo>
                    <a:cubicBezTo>
                      <a:pt x="134" y="560"/>
                      <a:pt x="134" y="560"/>
                      <a:pt x="134" y="560"/>
                    </a:cubicBezTo>
                    <a:cubicBezTo>
                      <a:pt x="125" y="560"/>
                      <a:pt x="117" y="557"/>
                      <a:pt x="110" y="550"/>
                    </a:cubicBezTo>
                    <a:cubicBezTo>
                      <a:pt x="104" y="544"/>
                      <a:pt x="100" y="536"/>
                      <a:pt x="100" y="526"/>
                    </a:cubicBezTo>
                    <a:cubicBezTo>
                      <a:pt x="100" y="517"/>
                      <a:pt x="104" y="509"/>
                      <a:pt x="110" y="502"/>
                    </a:cubicBezTo>
                    <a:cubicBezTo>
                      <a:pt x="117" y="496"/>
                      <a:pt x="125" y="492"/>
                      <a:pt x="134" y="492"/>
                    </a:cubicBezTo>
                    <a:cubicBezTo>
                      <a:pt x="269" y="492"/>
                      <a:pt x="269" y="492"/>
                      <a:pt x="269" y="492"/>
                    </a:cubicBezTo>
                    <a:cubicBezTo>
                      <a:pt x="278" y="492"/>
                      <a:pt x="286" y="496"/>
                      <a:pt x="293" y="502"/>
                    </a:cubicBezTo>
                    <a:cubicBezTo>
                      <a:pt x="299" y="509"/>
                      <a:pt x="303" y="517"/>
                      <a:pt x="303" y="526"/>
                    </a:cubicBezTo>
                    <a:cubicBezTo>
                      <a:pt x="303" y="536"/>
                      <a:pt x="299" y="544"/>
                      <a:pt x="293" y="550"/>
                    </a:cubicBezTo>
                    <a:cubicBezTo>
                      <a:pt x="286" y="557"/>
                      <a:pt x="278" y="560"/>
                      <a:pt x="269" y="560"/>
                    </a:cubicBezTo>
                    <a:lnTo>
                      <a:pt x="246" y="56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sp>
        <p:nvSpPr>
          <p:cNvPr id="9" name="矩形 8"/>
          <p:cNvSpPr/>
          <p:nvPr/>
        </p:nvSpPr>
        <p:spPr>
          <a:xfrm>
            <a:off x="900000" y="900000"/>
            <a:ext cx="11292000" cy="25759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　　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1. </a:t>
            </a:r>
            <a:r>
              <a:rPr lang="zh-CN" altLang="en-US" sz="2600" spc="50" dirty="0">
                <a:latin typeface="DongTian" panose="02020603050405020304" pitchFamily="18" charset="0"/>
                <a:ea typeface="方正楷体简体" panose="02000000000000000000" pitchFamily="65" charset="-122"/>
              </a:rPr>
              <a:t>北京冬季某一天的最高气温为零上 </a:t>
            </a:r>
            <a:r>
              <a:rPr lang="en-US" altLang="zh-CN" sz="2600" spc="50" dirty="0">
                <a:latin typeface="DongTian" panose="02020603050405020304" pitchFamily="18" charset="0"/>
                <a:ea typeface="方正楷体简体" panose="02000000000000000000" pitchFamily="65" charset="-122"/>
              </a:rPr>
              <a:t>3 </a:t>
            </a:r>
            <a:r>
              <a:rPr lang="zh-CN" altLang="en-US" sz="2600" spc="50" dirty="0">
                <a:latin typeface="DongTian" panose="02020603050405020304" pitchFamily="18" charset="0"/>
                <a:ea typeface="方正楷体简体" panose="02000000000000000000" pitchFamily="65" charset="-122"/>
              </a:rPr>
              <a:t>摄氏度，最低气温为零下 </a:t>
            </a:r>
            <a:r>
              <a:rPr lang="en-US" altLang="zh-CN" sz="2600" spc="50" dirty="0">
                <a:latin typeface="DongTian" panose="02020603050405020304" pitchFamily="18" charset="0"/>
                <a:ea typeface="方正楷体简体" panose="02000000000000000000" pitchFamily="65" charset="-122"/>
              </a:rPr>
              <a:t>3 </a:t>
            </a:r>
            <a:endParaRPr lang="en-US" altLang="zh-CN" sz="2600" spc="5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摄氏度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.</a:t>
            </a:r>
            <a:endParaRPr lang="en-US" altLang="zh-CN" sz="26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　　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2.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某公司今年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7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月份盈利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50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万元，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8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月份亏损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10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万元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.</a:t>
            </a:r>
            <a:endParaRPr lang="en-US" altLang="zh-CN" sz="26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　　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3. </a:t>
            </a:r>
            <a:r>
              <a:rPr lang="zh-CN" altLang="en-US" sz="2600" spc="-50" dirty="0">
                <a:latin typeface="DongTian" panose="02020603050405020304" pitchFamily="18" charset="0"/>
                <a:ea typeface="方正楷体简体" panose="02000000000000000000" pitchFamily="65" charset="-122"/>
              </a:rPr>
              <a:t>某年，我国棉花产量比上年增长 </a:t>
            </a:r>
            <a:r>
              <a:rPr lang="en-US" altLang="zh-CN" sz="2600" spc="-50" dirty="0">
                <a:latin typeface="DongTian" panose="02020603050405020304" pitchFamily="18" charset="0"/>
                <a:ea typeface="方正楷体简体" panose="02000000000000000000" pitchFamily="65" charset="-122"/>
              </a:rPr>
              <a:t>7.8%</a:t>
            </a:r>
            <a:r>
              <a:rPr lang="zh-CN" altLang="en-US" sz="2600" spc="-5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，玉米产量比上年减少 </a:t>
            </a:r>
            <a:r>
              <a:rPr lang="en-US" altLang="zh-CN" sz="2600" spc="-50" dirty="0">
                <a:latin typeface="DongTian" panose="02020603050405020304" pitchFamily="18" charset="0"/>
                <a:ea typeface="方正楷体简体" panose="02000000000000000000" pitchFamily="65" charset="-122"/>
              </a:rPr>
              <a:t>0.7%.</a:t>
            </a:r>
            <a:endParaRPr lang="en-US" altLang="zh-CN" sz="2600" spc="-5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4386000" y="4113148"/>
            <a:ext cx="3420000" cy="648000"/>
            <a:chOff x="4367808" y="3734215"/>
            <a:chExt cx="3420000" cy="648000"/>
          </a:xfrm>
        </p:grpSpPr>
        <p:sp>
          <p:nvSpPr>
            <p:cNvPr id="11" name="矩形: 圆角 10"/>
            <p:cNvSpPr/>
            <p:nvPr/>
          </p:nvSpPr>
          <p:spPr>
            <a:xfrm>
              <a:off x="4367808" y="3734215"/>
              <a:ext cx="3420000" cy="648000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矩形 9"/>
            <p:cNvSpPr/>
            <p:nvPr/>
          </p:nvSpPr>
          <p:spPr>
            <a:xfrm>
              <a:off x="4511824" y="3837549"/>
              <a:ext cx="326243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latin typeface="DongTian" panose="02020603050405020304" pitchFamily="18" charset="0"/>
                  <a:ea typeface="方正楷体简体" panose="02000000000000000000" pitchFamily="65" charset="-122"/>
                </a:rPr>
                <a:t>每个情境中有哪些量？</a:t>
              </a:r>
              <a:endParaRPr lang="zh-CN" altLang="en-US" sz="2400" dirty="0">
                <a:latin typeface="DongTian" panose="02020603050405020304" pitchFamily="18" charset="0"/>
                <a:ea typeface="方正楷体简体" panose="02000000000000000000" pitchFamily="65" charset="-122"/>
              </a:endParaRPr>
            </a:p>
          </p:txBody>
        </p:sp>
      </p:grp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80000" y="108000"/>
            <a:ext cx="1715292" cy="398780"/>
            <a:chOff x="5287328" y="1607587"/>
            <a:chExt cx="1715292" cy="398780"/>
          </a:xfrm>
        </p:grpSpPr>
        <p:grpSp>
          <p:nvGrpSpPr>
            <p:cNvPr id="3" name="组合 88"/>
            <p:cNvGrpSpPr/>
            <p:nvPr/>
          </p:nvGrpSpPr>
          <p:grpSpPr>
            <a:xfrm>
              <a:off x="5799565" y="1607587"/>
              <a:ext cx="1203055" cy="398780"/>
              <a:chOff x="715825" y="143984"/>
              <a:chExt cx="1203055" cy="398780"/>
            </a:xfrm>
          </p:grpSpPr>
          <p:sp>
            <p:nvSpPr>
              <p:cNvPr id="7" name="矩形 6"/>
              <p:cNvSpPr/>
              <p:nvPr/>
            </p:nvSpPr>
            <p:spPr>
              <a:xfrm>
                <a:off x="720000" y="143984"/>
                <a:ext cx="1198880" cy="39878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l"/>
                <a:r>
                  <a:rPr lang="zh-CN" altLang="en-US" sz="2000" dirty="0">
                    <a:latin typeface="方正黑体_GBK" panose="03000509000000000000" pitchFamily="65" charset="-122"/>
                    <a:ea typeface="方正黑体_GBK" panose="03000509000000000000" pitchFamily="65" charset="-122"/>
                    <a:sym typeface="+mn-ea"/>
                  </a:rPr>
                  <a:t>新知探究</a:t>
                </a:r>
                <a:endParaRPr lang="zh-CN" altLang="en-US" sz="2000" dirty="0">
                  <a:solidFill>
                    <a:schemeClr val="tx1"/>
                  </a:solidFill>
                  <a:latin typeface="方正黑体_GBK" panose="03000509000000000000" pitchFamily="65" charset="-122"/>
                  <a:ea typeface="方正黑体_GBK" panose="03000509000000000000" pitchFamily="65" charset="-122"/>
                </a:endParaRPr>
              </a:p>
            </p:txBody>
          </p:sp>
          <p:sp>
            <p:nvSpPr>
              <p:cNvPr id="8" name="矩形 7"/>
              <p:cNvSpPr/>
              <p:nvPr/>
            </p:nvSpPr>
            <p:spPr>
              <a:xfrm>
                <a:off x="715825" y="218039"/>
                <a:ext cx="18000" cy="252000"/>
              </a:xfrm>
              <a:prstGeom prst="rect">
                <a:avLst/>
              </a:prstGeom>
              <a:solidFill>
                <a:srgbClr val="72727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" name="组合 89"/>
            <p:cNvGrpSpPr/>
            <p:nvPr/>
          </p:nvGrpSpPr>
          <p:grpSpPr>
            <a:xfrm>
              <a:off x="5287328" y="1627622"/>
              <a:ext cx="360040" cy="360040"/>
              <a:chOff x="5519936" y="3104964"/>
              <a:chExt cx="360040" cy="360040"/>
            </a:xfrm>
          </p:grpSpPr>
          <p:sp>
            <p:nvSpPr>
              <p:cNvPr id="5" name="矩形: 圆角 90"/>
              <p:cNvSpPr/>
              <p:nvPr/>
            </p:nvSpPr>
            <p:spPr>
              <a:xfrm>
                <a:off x="5519936" y="3104964"/>
                <a:ext cx="360040" cy="360040"/>
              </a:xfrm>
              <a:prstGeom prst="roundRect">
                <a:avLst/>
              </a:prstGeom>
              <a:solidFill>
                <a:schemeClr val="tx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Freeform 13"/>
              <p:cNvSpPr>
                <a:spLocks noChangeAspect="1" noEditPoints="1"/>
              </p:cNvSpPr>
              <p:nvPr/>
            </p:nvSpPr>
            <p:spPr bwMode="auto">
              <a:xfrm>
                <a:off x="5618335" y="3158984"/>
                <a:ext cx="163243" cy="252000"/>
              </a:xfrm>
              <a:custGeom>
                <a:avLst/>
                <a:gdLst>
                  <a:gd name="T0" fmla="*/ 401 w 402"/>
                  <a:gd name="T1" fmla="*/ 228 h 620"/>
                  <a:gd name="T2" fmla="*/ 392 w 402"/>
                  <a:gd name="T3" fmla="*/ 266 h 620"/>
                  <a:gd name="T4" fmla="*/ 383 w 402"/>
                  <a:gd name="T5" fmla="*/ 287 h 620"/>
                  <a:gd name="T6" fmla="*/ 358 w 402"/>
                  <a:gd name="T7" fmla="*/ 326 h 620"/>
                  <a:gd name="T8" fmla="*/ 354 w 402"/>
                  <a:gd name="T9" fmla="*/ 331 h 620"/>
                  <a:gd name="T10" fmla="*/ 344 w 402"/>
                  <a:gd name="T11" fmla="*/ 345 h 620"/>
                  <a:gd name="T12" fmla="*/ 316 w 402"/>
                  <a:gd name="T13" fmla="*/ 418 h 620"/>
                  <a:gd name="T14" fmla="*/ 126 w 402"/>
                  <a:gd name="T15" fmla="*/ 458 h 620"/>
                  <a:gd name="T16" fmla="*/ 86 w 402"/>
                  <a:gd name="T17" fmla="*/ 418 h 620"/>
                  <a:gd name="T18" fmla="*/ 82 w 402"/>
                  <a:gd name="T19" fmla="*/ 388 h 620"/>
                  <a:gd name="T20" fmla="*/ 57 w 402"/>
                  <a:gd name="T21" fmla="*/ 344 h 620"/>
                  <a:gd name="T22" fmla="*/ 44 w 402"/>
                  <a:gd name="T23" fmla="*/ 326 h 620"/>
                  <a:gd name="T24" fmla="*/ 11 w 402"/>
                  <a:gd name="T25" fmla="*/ 266 h 620"/>
                  <a:gd name="T26" fmla="*/ 2 w 402"/>
                  <a:gd name="T27" fmla="*/ 228 h 620"/>
                  <a:gd name="T28" fmla="*/ 59 w 402"/>
                  <a:gd name="T29" fmla="*/ 59 h 620"/>
                  <a:gd name="T30" fmla="*/ 343 w 402"/>
                  <a:gd name="T31" fmla="*/ 59 h 620"/>
                  <a:gd name="T32" fmla="*/ 242 w 402"/>
                  <a:gd name="T33" fmla="*/ 240 h 620"/>
                  <a:gd name="T34" fmla="*/ 219 w 402"/>
                  <a:gd name="T35" fmla="*/ 381 h 620"/>
                  <a:gd name="T36" fmla="*/ 231 w 402"/>
                  <a:gd name="T37" fmla="*/ 400 h 620"/>
                  <a:gd name="T38" fmla="*/ 240 w 402"/>
                  <a:gd name="T39" fmla="*/ 402 h 620"/>
                  <a:gd name="T40" fmla="*/ 255 w 402"/>
                  <a:gd name="T41" fmla="*/ 396 h 620"/>
                  <a:gd name="T42" fmla="*/ 262 w 402"/>
                  <a:gd name="T43" fmla="*/ 381 h 620"/>
                  <a:gd name="T44" fmla="*/ 264 w 402"/>
                  <a:gd name="T45" fmla="*/ 287 h 620"/>
                  <a:gd name="T46" fmla="*/ 313 w 402"/>
                  <a:gd name="T47" fmla="*/ 250 h 620"/>
                  <a:gd name="T48" fmla="*/ 315 w 402"/>
                  <a:gd name="T49" fmla="*/ 250 h 620"/>
                  <a:gd name="T50" fmla="*/ 330 w 402"/>
                  <a:gd name="T51" fmla="*/ 233 h 620"/>
                  <a:gd name="T52" fmla="*/ 316 w 402"/>
                  <a:gd name="T53" fmla="*/ 216 h 620"/>
                  <a:gd name="T54" fmla="*/ 248 w 402"/>
                  <a:gd name="T55" fmla="*/ 235 h 620"/>
                  <a:gd name="T56" fmla="*/ 88 w 402"/>
                  <a:gd name="T57" fmla="*/ 216 h 620"/>
                  <a:gd name="T58" fmla="*/ 77 w 402"/>
                  <a:gd name="T59" fmla="*/ 221 h 620"/>
                  <a:gd name="T60" fmla="*/ 77 w 402"/>
                  <a:gd name="T61" fmla="*/ 245 h 620"/>
                  <a:gd name="T62" fmla="*/ 89 w 402"/>
                  <a:gd name="T63" fmla="*/ 250 h 620"/>
                  <a:gd name="T64" fmla="*/ 126 w 402"/>
                  <a:gd name="T65" fmla="*/ 266 h 620"/>
                  <a:gd name="T66" fmla="*/ 141 w 402"/>
                  <a:gd name="T67" fmla="*/ 381 h 620"/>
                  <a:gd name="T68" fmla="*/ 147 w 402"/>
                  <a:gd name="T69" fmla="*/ 396 h 620"/>
                  <a:gd name="T70" fmla="*/ 162 w 402"/>
                  <a:gd name="T71" fmla="*/ 402 h 620"/>
                  <a:gd name="T72" fmla="*/ 172 w 402"/>
                  <a:gd name="T73" fmla="*/ 400 h 620"/>
                  <a:gd name="T74" fmla="*/ 184 w 402"/>
                  <a:gd name="T75" fmla="*/ 381 h 620"/>
                  <a:gd name="T76" fmla="*/ 160 w 402"/>
                  <a:gd name="T77" fmla="*/ 240 h 620"/>
                  <a:gd name="T78" fmla="*/ 100 w 402"/>
                  <a:gd name="T79" fmla="*/ 216 h 620"/>
                  <a:gd name="T80" fmla="*/ 91 w 402"/>
                  <a:gd name="T81" fmla="*/ 216 h 620"/>
                  <a:gd name="T82" fmla="*/ 246 w 402"/>
                  <a:gd name="T83" fmla="*/ 560 h 620"/>
                  <a:gd name="T84" fmla="*/ 248 w 402"/>
                  <a:gd name="T85" fmla="*/ 573 h 620"/>
                  <a:gd name="T86" fmla="*/ 223 w 402"/>
                  <a:gd name="T87" fmla="*/ 614 h 620"/>
                  <a:gd name="T88" fmla="*/ 179 w 402"/>
                  <a:gd name="T89" fmla="*/ 614 h 620"/>
                  <a:gd name="T90" fmla="*/ 155 w 402"/>
                  <a:gd name="T91" fmla="*/ 573 h 620"/>
                  <a:gd name="T92" fmla="*/ 134 w 402"/>
                  <a:gd name="T93" fmla="*/ 560 h 620"/>
                  <a:gd name="T94" fmla="*/ 100 w 402"/>
                  <a:gd name="T95" fmla="*/ 526 h 620"/>
                  <a:gd name="T96" fmla="*/ 134 w 402"/>
                  <a:gd name="T97" fmla="*/ 492 h 620"/>
                  <a:gd name="T98" fmla="*/ 293 w 402"/>
                  <a:gd name="T99" fmla="*/ 502 h 620"/>
                  <a:gd name="T100" fmla="*/ 293 w 402"/>
                  <a:gd name="T101" fmla="*/ 550 h 620"/>
                  <a:gd name="T102" fmla="*/ 246 w 402"/>
                  <a:gd name="T103" fmla="*/ 560 h 6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02" h="620">
                    <a:moveTo>
                      <a:pt x="402" y="201"/>
                    </a:moveTo>
                    <a:cubicBezTo>
                      <a:pt x="402" y="210"/>
                      <a:pt x="402" y="219"/>
                      <a:pt x="401" y="228"/>
                    </a:cubicBezTo>
                    <a:cubicBezTo>
                      <a:pt x="400" y="230"/>
                      <a:pt x="400" y="233"/>
                      <a:pt x="400" y="235"/>
                    </a:cubicBezTo>
                    <a:cubicBezTo>
                      <a:pt x="398" y="246"/>
                      <a:pt x="395" y="256"/>
                      <a:pt x="392" y="266"/>
                    </a:cubicBezTo>
                    <a:cubicBezTo>
                      <a:pt x="391" y="266"/>
                      <a:pt x="391" y="266"/>
                      <a:pt x="391" y="267"/>
                    </a:cubicBezTo>
                    <a:cubicBezTo>
                      <a:pt x="389" y="274"/>
                      <a:pt x="386" y="280"/>
                      <a:pt x="383" y="287"/>
                    </a:cubicBezTo>
                    <a:cubicBezTo>
                      <a:pt x="372" y="307"/>
                      <a:pt x="372" y="307"/>
                      <a:pt x="372" y="307"/>
                    </a:cubicBezTo>
                    <a:cubicBezTo>
                      <a:pt x="368" y="314"/>
                      <a:pt x="363" y="320"/>
                      <a:pt x="358" y="326"/>
                    </a:cubicBezTo>
                    <a:cubicBezTo>
                      <a:pt x="357" y="328"/>
                      <a:pt x="356" y="329"/>
                      <a:pt x="355" y="331"/>
                    </a:cubicBezTo>
                    <a:cubicBezTo>
                      <a:pt x="354" y="331"/>
                      <a:pt x="354" y="331"/>
                      <a:pt x="354" y="331"/>
                    </a:cubicBezTo>
                    <a:cubicBezTo>
                      <a:pt x="351" y="335"/>
                      <a:pt x="348" y="339"/>
                      <a:pt x="344" y="344"/>
                    </a:cubicBezTo>
                    <a:cubicBezTo>
                      <a:pt x="344" y="344"/>
                      <a:pt x="344" y="344"/>
                      <a:pt x="344" y="345"/>
                    </a:cubicBezTo>
                    <a:cubicBezTo>
                      <a:pt x="326" y="370"/>
                      <a:pt x="317" y="391"/>
                      <a:pt x="316" y="407"/>
                    </a:cubicBezTo>
                    <a:cubicBezTo>
                      <a:pt x="316" y="418"/>
                      <a:pt x="316" y="418"/>
                      <a:pt x="316" y="418"/>
                    </a:cubicBezTo>
                    <a:cubicBezTo>
                      <a:pt x="316" y="444"/>
                      <a:pt x="303" y="458"/>
                      <a:pt x="276" y="458"/>
                    </a:cubicBezTo>
                    <a:cubicBezTo>
                      <a:pt x="126" y="458"/>
                      <a:pt x="126" y="458"/>
                      <a:pt x="126" y="458"/>
                    </a:cubicBezTo>
                    <a:cubicBezTo>
                      <a:pt x="102" y="458"/>
                      <a:pt x="88" y="446"/>
                      <a:pt x="86" y="424"/>
                    </a:cubicBezTo>
                    <a:cubicBezTo>
                      <a:pt x="86" y="422"/>
                      <a:pt x="86" y="420"/>
                      <a:pt x="86" y="418"/>
                    </a:cubicBezTo>
                    <a:cubicBezTo>
                      <a:pt x="86" y="408"/>
                      <a:pt x="86" y="408"/>
                      <a:pt x="86" y="408"/>
                    </a:cubicBezTo>
                    <a:cubicBezTo>
                      <a:pt x="86" y="402"/>
                      <a:pt x="85" y="395"/>
                      <a:pt x="82" y="388"/>
                    </a:cubicBezTo>
                    <a:cubicBezTo>
                      <a:pt x="77" y="375"/>
                      <a:pt x="69" y="361"/>
                      <a:pt x="58" y="344"/>
                    </a:cubicBezTo>
                    <a:cubicBezTo>
                      <a:pt x="57" y="344"/>
                      <a:pt x="57" y="344"/>
                      <a:pt x="57" y="344"/>
                    </a:cubicBezTo>
                    <a:cubicBezTo>
                      <a:pt x="54" y="339"/>
                      <a:pt x="51" y="335"/>
                      <a:pt x="48" y="330"/>
                    </a:cubicBezTo>
                    <a:cubicBezTo>
                      <a:pt x="46" y="329"/>
                      <a:pt x="45" y="328"/>
                      <a:pt x="44" y="326"/>
                    </a:cubicBezTo>
                    <a:cubicBezTo>
                      <a:pt x="29" y="308"/>
                      <a:pt x="18" y="288"/>
                      <a:pt x="11" y="267"/>
                    </a:cubicBezTo>
                    <a:cubicBezTo>
                      <a:pt x="11" y="266"/>
                      <a:pt x="11" y="266"/>
                      <a:pt x="11" y="266"/>
                    </a:cubicBezTo>
                    <a:cubicBezTo>
                      <a:pt x="10" y="266"/>
                      <a:pt x="10" y="266"/>
                      <a:pt x="10" y="266"/>
                    </a:cubicBezTo>
                    <a:cubicBezTo>
                      <a:pt x="6" y="254"/>
                      <a:pt x="3" y="241"/>
                      <a:pt x="2" y="228"/>
                    </a:cubicBezTo>
                    <a:cubicBezTo>
                      <a:pt x="1" y="219"/>
                      <a:pt x="0" y="210"/>
                      <a:pt x="0" y="201"/>
                    </a:cubicBezTo>
                    <a:cubicBezTo>
                      <a:pt x="0" y="145"/>
                      <a:pt x="20" y="98"/>
                      <a:pt x="59" y="59"/>
                    </a:cubicBezTo>
                    <a:cubicBezTo>
                      <a:pt x="98" y="19"/>
                      <a:pt x="146" y="0"/>
                      <a:pt x="201" y="0"/>
                    </a:cubicBezTo>
                    <a:cubicBezTo>
                      <a:pt x="257" y="0"/>
                      <a:pt x="304" y="19"/>
                      <a:pt x="343" y="59"/>
                    </a:cubicBezTo>
                    <a:cubicBezTo>
                      <a:pt x="383" y="98"/>
                      <a:pt x="402" y="145"/>
                      <a:pt x="402" y="201"/>
                    </a:cubicBezTo>
                    <a:close/>
                    <a:moveTo>
                      <a:pt x="242" y="240"/>
                    </a:moveTo>
                    <a:cubicBezTo>
                      <a:pt x="227" y="255"/>
                      <a:pt x="219" y="274"/>
                      <a:pt x="219" y="296"/>
                    </a:cubicBezTo>
                    <a:cubicBezTo>
                      <a:pt x="219" y="381"/>
                      <a:pt x="219" y="381"/>
                      <a:pt x="219" y="381"/>
                    </a:cubicBezTo>
                    <a:cubicBezTo>
                      <a:pt x="219" y="387"/>
                      <a:pt x="221" y="392"/>
                      <a:pt x="225" y="396"/>
                    </a:cubicBezTo>
                    <a:cubicBezTo>
                      <a:pt x="227" y="398"/>
                      <a:pt x="229" y="399"/>
                      <a:pt x="231" y="400"/>
                    </a:cubicBezTo>
                    <a:cubicBezTo>
                      <a:pt x="234" y="402"/>
                      <a:pt x="237" y="402"/>
                      <a:pt x="240" y="402"/>
                    </a:cubicBezTo>
                    <a:cubicBezTo>
                      <a:pt x="240" y="402"/>
                      <a:pt x="240" y="402"/>
                      <a:pt x="240" y="402"/>
                    </a:cubicBezTo>
                    <a:cubicBezTo>
                      <a:pt x="242" y="402"/>
                      <a:pt x="243" y="402"/>
                      <a:pt x="244" y="402"/>
                    </a:cubicBezTo>
                    <a:cubicBezTo>
                      <a:pt x="248" y="401"/>
                      <a:pt x="252" y="399"/>
                      <a:pt x="255" y="396"/>
                    </a:cubicBezTo>
                    <a:cubicBezTo>
                      <a:pt x="256" y="396"/>
                      <a:pt x="256" y="395"/>
                      <a:pt x="256" y="395"/>
                    </a:cubicBezTo>
                    <a:cubicBezTo>
                      <a:pt x="260" y="391"/>
                      <a:pt x="262" y="386"/>
                      <a:pt x="262" y="381"/>
                    </a:cubicBezTo>
                    <a:cubicBezTo>
                      <a:pt x="262" y="303"/>
                      <a:pt x="262" y="303"/>
                      <a:pt x="262" y="303"/>
                    </a:cubicBezTo>
                    <a:cubicBezTo>
                      <a:pt x="262" y="298"/>
                      <a:pt x="262" y="292"/>
                      <a:pt x="264" y="287"/>
                    </a:cubicBezTo>
                    <a:cubicBezTo>
                      <a:pt x="266" y="279"/>
                      <a:pt x="271" y="272"/>
                      <a:pt x="277" y="266"/>
                    </a:cubicBezTo>
                    <a:cubicBezTo>
                      <a:pt x="287" y="256"/>
                      <a:pt x="299" y="250"/>
                      <a:pt x="313" y="250"/>
                    </a:cubicBezTo>
                    <a:cubicBezTo>
                      <a:pt x="313" y="250"/>
                      <a:pt x="313" y="250"/>
                      <a:pt x="313" y="250"/>
                    </a:cubicBezTo>
                    <a:cubicBezTo>
                      <a:pt x="314" y="250"/>
                      <a:pt x="314" y="250"/>
                      <a:pt x="315" y="250"/>
                    </a:cubicBezTo>
                    <a:cubicBezTo>
                      <a:pt x="319" y="250"/>
                      <a:pt x="322" y="248"/>
                      <a:pt x="325" y="245"/>
                    </a:cubicBezTo>
                    <a:cubicBezTo>
                      <a:pt x="329" y="242"/>
                      <a:pt x="330" y="238"/>
                      <a:pt x="330" y="233"/>
                    </a:cubicBezTo>
                    <a:cubicBezTo>
                      <a:pt x="330" y="228"/>
                      <a:pt x="329" y="224"/>
                      <a:pt x="325" y="221"/>
                    </a:cubicBezTo>
                    <a:cubicBezTo>
                      <a:pt x="323" y="218"/>
                      <a:pt x="320" y="217"/>
                      <a:pt x="316" y="216"/>
                    </a:cubicBezTo>
                    <a:cubicBezTo>
                      <a:pt x="299" y="216"/>
                      <a:pt x="299" y="216"/>
                      <a:pt x="299" y="216"/>
                    </a:cubicBezTo>
                    <a:cubicBezTo>
                      <a:pt x="279" y="216"/>
                      <a:pt x="262" y="222"/>
                      <a:pt x="248" y="235"/>
                    </a:cubicBezTo>
                    <a:cubicBezTo>
                      <a:pt x="246" y="236"/>
                      <a:pt x="244" y="238"/>
                      <a:pt x="242" y="240"/>
                    </a:cubicBezTo>
                    <a:close/>
                    <a:moveTo>
                      <a:pt x="88" y="216"/>
                    </a:moveTo>
                    <a:cubicBezTo>
                      <a:pt x="87" y="216"/>
                      <a:pt x="87" y="216"/>
                      <a:pt x="87" y="216"/>
                    </a:cubicBezTo>
                    <a:cubicBezTo>
                      <a:pt x="83" y="217"/>
                      <a:pt x="80" y="218"/>
                      <a:pt x="77" y="221"/>
                    </a:cubicBezTo>
                    <a:cubicBezTo>
                      <a:pt x="74" y="224"/>
                      <a:pt x="72" y="228"/>
                      <a:pt x="72" y="233"/>
                    </a:cubicBezTo>
                    <a:cubicBezTo>
                      <a:pt x="72" y="238"/>
                      <a:pt x="74" y="242"/>
                      <a:pt x="77" y="245"/>
                    </a:cubicBezTo>
                    <a:cubicBezTo>
                      <a:pt x="80" y="248"/>
                      <a:pt x="84" y="250"/>
                      <a:pt x="88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104" y="250"/>
                      <a:pt x="116" y="256"/>
                      <a:pt x="126" y="266"/>
                    </a:cubicBezTo>
                    <a:cubicBezTo>
                      <a:pt x="136" y="276"/>
                      <a:pt x="141" y="289"/>
                      <a:pt x="141" y="303"/>
                    </a:cubicBezTo>
                    <a:cubicBezTo>
                      <a:pt x="141" y="381"/>
                      <a:pt x="141" y="381"/>
                      <a:pt x="141" y="381"/>
                    </a:cubicBezTo>
                    <a:cubicBezTo>
                      <a:pt x="141" y="386"/>
                      <a:pt x="143" y="391"/>
                      <a:pt x="147" y="395"/>
                    </a:cubicBezTo>
                    <a:cubicBezTo>
                      <a:pt x="147" y="395"/>
                      <a:pt x="147" y="396"/>
                      <a:pt x="147" y="396"/>
                    </a:cubicBezTo>
                    <a:cubicBezTo>
                      <a:pt x="151" y="399"/>
                      <a:pt x="154" y="401"/>
                      <a:pt x="159" y="402"/>
                    </a:cubicBezTo>
                    <a:cubicBezTo>
                      <a:pt x="160" y="402"/>
                      <a:pt x="161" y="402"/>
                      <a:pt x="162" y="402"/>
                    </a:cubicBezTo>
                    <a:cubicBezTo>
                      <a:pt x="163" y="402"/>
                      <a:pt x="163" y="402"/>
                      <a:pt x="163" y="402"/>
                    </a:cubicBezTo>
                    <a:cubicBezTo>
                      <a:pt x="166" y="402"/>
                      <a:pt x="169" y="402"/>
                      <a:pt x="172" y="400"/>
                    </a:cubicBezTo>
                    <a:cubicBezTo>
                      <a:pt x="174" y="399"/>
                      <a:pt x="176" y="398"/>
                      <a:pt x="178" y="396"/>
                    </a:cubicBezTo>
                    <a:cubicBezTo>
                      <a:pt x="182" y="392"/>
                      <a:pt x="184" y="387"/>
                      <a:pt x="184" y="381"/>
                    </a:cubicBezTo>
                    <a:cubicBezTo>
                      <a:pt x="184" y="296"/>
                      <a:pt x="184" y="296"/>
                      <a:pt x="184" y="296"/>
                    </a:cubicBezTo>
                    <a:cubicBezTo>
                      <a:pt x="184" y="274"/>
                      <a:pt x="176" y="255"/>
                      <a:pt x="160" y="240"/>
                    </a:cubicBezTo>
                    <a:cubicBezTo>
                      <a:pt x="145" y="224"/>
                      <a:pt x="126" y="216"/>
                      <a:pt x="104" y="216"/>
                    </a:cubicBezTo>
                    <a:cubicBezTo>
                      <a:pt x="100" y="216"/>
                      <a:pt x="100" y="216"/>
                      <a:pt x="100" y="216"/>
                    </a:cubicBezTo>
                    <a:cubicBezTo>
                      <a:pt x="99" y="216"/>
                      <a:pt x="98" y="216"/>
                      <a:pt x="97" y="216"/>
                    </a:cubicBezTo>
                    <a:cubicBezTo>
                      <a:pt x="91" y="216"/>
                      <a:pt x="91" y="216"/>
                      <a:pt x="91" y="216"/>
                    </a:cubicBezTo>
                    <a:cubicBezTo>
                      <a:pt x="90" y="216"/>
                      <a:pt x="89" y="216"/>
                      <a:pt x="88" y="216"/>
                    </a:cubicBezTo>
                    <a:close/>
                    <a:moveTo>
                      <a:pt x="246" y="560"/>
                    </a:moveTo>
                    <a:cubicBezTo>
                      <a:pt x="247" y="564"/>
                      <a:pt x="247" y="567"/>
                      <a:pt x="248" y="571"/>
                    </a:cubicBezTo>
                    <a:cubicBezTo>
                      <a:pt x="248" y="572"/>
                      <a:pt x="248" y="573"/>
                      <a:pt x="248" y="573"/>
                    </a:cubicBezTo>
                    <a:cubicBezTo>
                      <a:pt x="248" y="586"/>
                      <a:pt x="243" y="597"/>
                      <a:pt x="234" y="606"/>
                    </a:cubicBezTo>
                    <a:cubicBezTo>
                      <a:pt x="231" y="609"/>
                      <a:pt x="227" y="612"/>
                      <a:pt x="223" y="614"/>
                    </a:cubicBezTo>
                    <a:cubicBezTo>
                      <a:pt x="217" y="618"/>
                      <a:pt x="209" y="620"/>
                      <a:pt x="201" y="620"/>
                    </a:cubicBezTo>
                    <a:cubicBezTo>
                      <a:pt x="193" y="620"/>
                      <a:pt x="186" y="618"/>
                      <a:pt x="179" y="614"/>
                    </a:cubicBezTo>
                    <a:cubicBezTo>
                      <a:pt x="176" y="612"/>
                      <a:pt x="172" y="609"/>
                      <a:pt x="169" y="606"/>
                    </a:cubicBezTo>
                    <a:cubicBezTo>
                      <a:pt x="160" y="597"/>
                      <a:pt x="155" y="586"/>
                      <a:pt x="155" y="573"/>
                    </a:cubicBezTo>
                    <a:cubicBezTo>
                      <a:pt x="155" y="569"/>
                      <a:pt x="156" y="564"/>
                      <a:pt x="157" y="560"/>
                    </a:cubicBezTo>
                    <a:cubicBezTo>
                      <a:pt x="134" y="560"/>
                      <a:pt x="134" y="560"/>
                      <a:pt x="134" y="560"/>
                    </a:cubicBezTo>
                    <a:cubicBezTo>
                      <a:pt x="125" y="560"/>
                      <a:pt x="117" y="557"/>
                      <a:pt x="110" y="550"/>
                    </a:cubicBezTo>
                    <a:cubicBezTo>
                      <a:pt x="104" y="544"/>
                      <a:pt x="100" y="536"/>
                      <a:pt x="100" y="526"/>
                    </a:cubicBezTo>
                    <a:cubicBezTo>
                      <a:pt x="100" y="517"/>
                      <a:pt x="104" y="509"/>
                      <a:pt x="110" y="502"/>
                    </a:cubicBezTo>
                    <a:cubicBezTo>
                      <a:pt x="117" y="496"/>
                      <a:pt x="125" y="492"/>
                      <a:pt x="134" y="492"/>
                    </a:cubicBezTo>
                    <a:cubicBezTo>
                      <a:pt x="269" y="492"/>
                      <a:pt x="269" y="492"/>
                      <a:pt x="269" y="492"/>
                    </a:cubicBezTo>
                    <a:cubicBezTo>
                      <a:pt x="278" y="492"/>
                      <a:pt x="286" y="496"/>
                      <a:pt x="293" y="502"/>
                    </a:cubicBezTo>
                    <a:cubicBezTo>
                      <a:pt x="299" y="509"/>
                      <a:pt x="303" y="517"/>
                      <a:pt x="303" y="526"/>
                    </a:cubicBezTo>
                    <a:cubicBezTo>
                      <a:pt x="303" y="536"/>
                      <a:pt x="299" y="544"/>
                      <a:pt x="293" y="550"/>
                    </a:cubicBezTo>
                    <a:cubicBezTo>
                      <a:pt x="286" y="557"/>
                      <a:pt x="278" y="560"/>
                      <a:pt x="269" y="560"/>
                    </a:cubicBezTo>
                    <a:lnTo>
                      <a:pt x="246" y="56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sp>
        <p:nvSpPr>
          <p:cNvPr id="9" name="矩形 8"/>
          <p:cNvSpPr/>
          <p:nvPr/>
        </p:nvSpPr>
        <p:spPr>
          <a:xfrm>
            <a:off x="900000" y="900000"/>
            <a:ext cx="11292000" cy="25759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　　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1. </a:t>
            </a:r>
            <a:r>
              <a:rPr lang="zh-CN" altLang="en-US" sz="2600" spc="50" dirty="0">
                <a:latin typeface="DongTian" panose="02020603050405020304" pitchFamily="18" charset="0"/>
                <a:ea typeface="方正楷体简体" panose="02000000000000000000" pitchFamily="65" charset="-122"/>
              </a:rPr>
              <a:t>北京冬季某一天的最高气温为</a:t>
            </a:r>
            <a:r>
              <a:rPr lang="zh-CN" altLang="en-US" sz="2600" spc="5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零上 </a:t>
            </a:r>
            <a:r>
              <a:rPr lang="en-US" altLang="zh-CN" sz="2600" spc="5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3 </a:t>
            </a:r>
            <a:r>
              <a:rPr lang="zh-CN" altLang="en-US" sz="2600" spc="5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摄氏度</a:t>
            </a:r>
            <a:r>
              <a:rPr lang="zh-CN" altLang="en-US" sz="2600" spc="5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，最低气温为</a:t>
            </a:r>
            <a:r>
              <a:rPr lang="zh-CN" altLang="en-US" sz="2600" spc="5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零下 </a:t>
            </a:r>
            <a:r>
              <a:rPr lang="en-US" altLang="zh-CN" sz="2600" spc="5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3 </a:t>
            </a:r>
            <a:endParaRPr lang="en-US" altLang="zh-CN" sz="2600" spc="50" dirty="0">
              <a:solidFill>
                <a:srgbClr val="CC3300"/>
              </a:solidFill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摄氏度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.</a:t>
            </a:r>
            <a:endParaRPr lang="en-US" altLang="zh-CN" sz="26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　　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2.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某公司今年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7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月份盈利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50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万元，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8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月份亏损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10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万元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.</a:t>
            </a:r>
            <a:endParaRPr lang="en-US" altLang="zh-CN" sz="26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　　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3. </a:t>
            </a:r>
            <a:r>
              <a:rPr lang="zh-CN" altLang="en-US" sz="2600" spc="-50" dirty="0">
                <a:latin typeface="DongTian" panose="02020603050405020304" pitchFamily="18" charset="0"/>
                <a:ea typeface="方正楷体简体" panose="02000000000000000000" pitchFamily="65" charset="-122"/>
              </a:rPr>
              <a:t>某年，我国棉花产量比上年增长 </a:t>
            </a:r>
            <a:r>
              <a:rPr lang="en-US" altLang="zh-CN" sz="2600" spc="-50" dirty="0">
                <a:latin typeface="DongTian" panose="02020603050405020304" pitchFamily="18" charset="0"/>
                <a:ea typeface="方正楷体简体" panose="02000000000000000000" pitchFamily="65" charset="-122"/>
              </a:rPr>
              <a:t>7.8%</a:t>
            </a:r>
            <a:r>
              <a:rPr lang="zh-CN" altLang="en-US" sz="2600" spc="-5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，玉米产量比上年减少 </a:t>
            </a:r>
            <a:r>
              <a:rPr lang="en-US" altLang="zh-CN" sz="2600" spc="-50" dirty="0">
                <a:latin typeface="DongTian" panose="02020603050405020304" pitchFamily="18" charset="0"/>
                <a:ea typeface="方正楷体简体" panose="02000000000000000000" pitchFamily="65" charset="-122"/>
              </a:rPr>
              <a:t>0.7%.</a:t>
            </a:r>
            <a:endParaRPr lang="en-US" altLang="zh-CN" sz="2600" spc="-5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4386000" y="4113148"/>
            <a:ext cx="3420000" cy="648000"/>
            <a:chOff x="4367808" y="3734215"/>
            <a:chExt cx="3420000" cy="648000"/>
          </a:xfrm>
        </p:grpSpPr>
        <p:sp>
          <p:nvSpPr>
            <p:cNvPr id="11" name="矩形: 圆角 10"/>
            <p:cNvSpPr/>
            <p:nvPr/>
          </p:nvSpPr>
          <p:spPr>
            <a:xfrm>
              <a:off x="4367808" y="3734215"/>
              <a:ext cx="3420000" cy="648000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矩形 11"/>
            <p:cNvSpPr/>
            <p:nvPr/>
          </p:nvSpPr>
          <p:spPr>
            <a:xfrm>
              <a:off x="4511824" y="3837549"/>
              <a:ext cx="326243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latin typeface="DongTian" panose="02020603050405020304" pitchFamily="18" charset="0"/>
                  <a:ea typeface="方正楷体简体" panose="02000000000000000000" pitchFamily="65" charset="-122"/>
                </a:rPr>
                <a:t>每个情境中有哪些量？</a:t>
              </a:r>
              <a:endParaRPr lang="zh-CN" altLang="en-US" sz="2400" dirty="0">
                <a:latin typeface="DongTian" panose="02020603050405020304" pitchFamily="18" charset="0"/>
                <a:ea typeface="方正楷体简体" panose="02000000000000000000" pitchFamily="65" charset="-122"/>
              </a:endParaRPr>
            </a:p>
          </p:txBody>
        </p:sp>
      </p:grpSp>
    </p:spTree>
  </p:cSld>
  <p:clrMapOvr>
    <a:masterClrMapping/>
  </p:clrMapOvr>
  <p:transition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80000" y="108000"/>
            <a:ext cx="1715292" cy="398780"/>
            <a:chOff x="5287328" y="1607587"/>
            <a:chExt cx="1715292" cy="398780"/>
          </a:xfrm>
        </p:grpSpPr>
        <p:grpSp>
          <p:nvGrpSpPr>
            <p:cNvPr id="3" name="组合 88"/>
            <p:cNvGrpSpPr/>
            <p:nvPr/>
          </p:nvGrpSpPr>
          <p:grpSpPr>
            <a:xfrm>
              <a:off x="5799565" y="1607587"/>
              <a:ext cx="1203055" cy="398780"/>
              <a:chOff x="715825" y="143984"/>
              <a:chExt cx="1203055" cy="398780"/>
            </a:xfrm>
          </p:grpSpPr>
          <p:sp>
            <p:nvSpPr>
              <p:cNvPr id="7" name="矩形 6"/>
              <p:cNvSpPr/>
              <p:nvPr/>
            </p:nvSpPr>
            <p:spPr>
              <a:xfrm>
                <a:off x="720000" y="143984"/>
                <a:ext cx="1198880" cy="39878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l"/>
                <a:r>
                  <a:rPr lang="zh-CN" altLang="en-US" sz="2000" dirty="0">
                    <a:latin typeface="方正黑体_GBK" panose="03000509000000000000" pitchFamily="65" charset="-122"/>
                    <a:ea typeface="方正黑体_GBK" panose="03000509000000000000" pitchFamily="65" charset="-122"/>
                    <a:sym typeface="+mn-ea"/>
                  </a:rPr>
                  <a:t>新知探究</a:t>
                </a:r>
                <a:endParaRPr lang="zh-CN" altLang="en-US" sz="2000" dirty="0">
                  <a:solidFill>
                    <a:schemeClr val="tx1"/>
                  </a:solidFill>
                  <a:latin typeface="方正黑体_GBK" panose="03000509000000000000" pitchFamily="65" charset="-122"/>
                  <a:ea typeface="方正黑体_GBK" panose="03000509000000000000" pitchFamily="65" charset="-122"/>
                </a:endParaRPr>
              </a:p>
            </p:txBody>
          </p:sp>
          <p:sp>
            <p:nvSpPr>
              <p:cNvPr id="8" name="矩形 7"/>
              <p:cNvSpPr/>
              <p:nvPr/>
            </p:nvSpPr>
            <p:spPr>
              <a:xfrm>
                <a:off x="715825" y="218039"/>
                <a:ext cx="18000" cy="252000"/>
              </a:xfrm>
              <a:prstGeom prst="rect">
                <a:avLst/>
              </a:prstGeom>
              <a:solidFill>
                <a:srgbClr val="72727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" name="组合 89"/>
            <p:cNvGrpSpPr/>
            <p:nvPr/>
          </p:nvGrpSpPr>
          <p:grpSpPr>
            <a:xfrm>
              <a:off x="5287328" y="1627622"/>
              <a:ext cx="360040" cy="360040"/>
              <a:chOff x="5519936" y="3104964"/>
              <a:chExt cx="360040" cy="360040"/>
            </a:xfrm>
          </p:grpSpPr>
          <p:sp>
            <p:nvSpPr>
              <p:cNvPr id="5" name="矩形: 圆角 90"/>
              <p:cNvSpPr/>
              <p:nvPr/>
            </p:nvSpPr>
            <p:spPr>
              <a:xfrm>
                <a:off x="5519936" y="3104964"/>
                <a:ext cx="360040" cy="360040"/>
              </a:xfrm>
              <a:prstGeom prst="roundRect">
                <a:avLst/>
              </a:prstGeom>
              <a:solidFill>
                <a:schemeClr val="tx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Freeform 13"/>
              <p:cNvSpPr>
                <a:spLocks noChangeAspect="1" noEditPoints="1"/>
              </p:cNvSpPr>
              <p:nvPr/>
            </p:nvSpPr>
            <p:spPr bwMode="auto">
              <a:xfrm>
                <a:off x="5618335" y="3158984"/>
                <a:ext cx="163243" cy="252000"/>
              </a:xfrm>
              <a:custGeom>
                <a:avLst/>
                <a:gdLst>
                  <a:gd name="T0" fmla="*/ 401 w 402"/>
                  <a:gd name="T1" fmla="*/ 228 h 620"/>
                  <a:gd name="T2" fmla="*/ 392 w 402"/>
                  <a:gd name="T3" fmla="*/ 266 h 620"/>
                  <a:gd name="T4" fmla="*/ 383 w 402"/>
                  <a:gd name="T5" fmla="*/ 287 h 620"/>
                  <a:gd name="T6" fmla="*/ 358 w 402"/>
                  <a:gd name="T7" fmla="*/ 326 h 620"/>
                  <a:gd name="T8" fmla="*/ 354 w 402"/>
                  <a:gd name="T9" fmla="*/ 331 h 620"/>
                  <a:gd name="T10" fmla="*/ 344 w 402"/>
                  <a:gd name="T11" fmla="*/ 345 h 620"/>
                  <a:gd name="T12" fmla="*/ 316 w 402"/>
                  <a:gd name="T13" fmla="*/ 418 h 620"/>
                  <a:gd name="T14" fmla="*/ 126 w 402"/>
                  <a:gd name="T15" fmla="*/ 458 h 620"/>
                  <a:gd name="T16" fmla="*/ 86 w 402"/>
                  <a:gd name="T17" fmla="*/ 418 h 620"/>
                  <a:gd name="T18" fmla="*/ 82 w 402"/>
                  <a:gd name="T19" fmla="*/ 388 h 620"/>
                  <a:gd name="T20" fmla="*/ 57 w 402"/>
                  <a:gd name="T21" fmla="*/ 344 h 620"/>
                  <a:gd name="T22" fmla="*/ 44 w 402"/>
                  <a:gd name="T23" fmla="*/ 326 h 620"/>
                  <a:gd name="T24" fmla="*/ 11 w 402"/>
                  <a:gd name="T25" fmla="*/ 266 h 620"/>
                  <a:gd name="T26" fmla="*/ 2 w 402"/>
                  <a:gd name="T27" fmla="*/ 228 h 620"/>
                  <a:gd name="T28" fmla="*/ 59 w 402"/>
                  <a:gd name="T29" fmla="*/ 59 h 620"/>
                  <a:gd name="T30" fmla="*/ 343 w 402"/>
                  <a:gd name="T31" fmla="*/ 59 h 620"/>
                  <a:gd name="T32" fmla="*/ 242 w 402"/>
                  <a:gd name="T33" fmla="*/ 240 h 620"/>
                  <a:gd name="T34" fmla="*/ 219 w 402"/>
                  <a:gd name="T35" fmla="*/ 381 h 620"/>
                  <a:gd name="T36" fmla="*/ 231 w 402"/>
                  <a:gd name="T37" fmla="*/ 400 h 620"/>
                  <a:gd name="T38" fmla="*/ 240 w 402"/>
                  <a:gd name="T39" fmla="*/ 402 h 620"/>
                  <a:gd name="T40" fmla="*/ 255 w 402"/>
                  <a:gd name="T41" fmla="*/ 396 h 620"/>
                  <a:gd name="T42" fmla="*/ 262 w 402"/>
                  <a:gd name="T43" fmla="*/ 381 h 620"/>
                  <a:gd name="T44" fmla="*/ 264 w 402"/>
                  <a:gd name="T45" fmla="*/ 287 h 620"/>
                  <a:gd name="T46" fmla="*/ 313 w 402"/>
                  <a:gd name="T47" fmla="*/ 250 h 620"/>
                  <a:gd name="T48" fmla="*/ 315 w 402"/>
                  <a:gd name="T49" fmla="*/ 250 h 620"/>
                  <a:gd name="T50" fmla="*/ 330 w 402"/>
                  <a:gd name="T51" fmla="*/ 233 h 620"/>
                  <a:gd name="T52" fmla="*/ 316 w 402"/>
                  <a:gd name="T53" fmla="*/ 216 h 620"/>
                  <a:gd name="T54" fmla="*/ 248 w 402"/>
                  <a:gd name="T55" fmla="*/ 235 h 620"/>
                  <a:gd name="T56" fmla="*/ 88 w 402"/>
                  <a:gd name="T57" fmla="*/ 216 h 620"/>
                  <a:gd name="T58" fmla="*/ 77 w 402"/>
                  <a:gd name="T59" fmla="*/ 221 h 620"/>
                  <a:gd name="T60" fmla="*/ 77 w 402"/>
                  <a:gd name="T61" fmla="*/ 245 h 620"/>
                  <a:gd name="T62" fmla="*/ 89 w 402"/>
                  <a:gd name="T63" fmla="*/ 250 h 620"/>
                  <a:gd name="T64" fmla="*/ 126 w 402"/>
                  <a:gd name="T65" fmla="*/ 266 h 620"/>
                  <a:gd name="T66" fmla="*/ 141 w 402"/>
                  <a:gd name="T67" fmla="*/ 381 h 620"/>
                  <a:gd name="T68" fmla="*/ 147 w 402"/>
                  <a:gd name="T69" fmla="*/ 396 h 620"/>
                  <a:gd name="T70" fmla="*/ 162 w 402"/>
                  <a:gd name="T71" fmla="*/ 402 h 620"/>
                  <a:gd name="T72" fmla="*/ 172 w 402"/>
                  <a:gd name="T73" fmla="*/ 400 h 620"/>
                  <a:gd name="T74" fmla="*/ 184 w 402"/>
                  <a:gd name="T75" fmla="*/ 381 h 620"/>
                  <a:gd name="T76" fmla="*/ 160 w 402"/>
                  <a:gd name="T77" fmla="*/ 240 h 620"/>
                  <a:gd name="T78" fmla="*/ 100 w 402"/>
                  <a:gd name="T79" fmla="*/ 216 h 620"/>
                  <a:gd name="T80" fmla="*/ 91 w 402"/>
                  <a:gd name="T81" fmla="*/ 216 h 620"/>
                  <a:gd name="T82" fmla="*/ 246 w 402"/>
                  <a:gd name="T83" fmla="*/ 560 h 620"/>
                  <a:gd name="T84" fmla="*/ 248 w 402"/>
                  <a:gd name="T85" fmla="*/ 573 h 620"/>
                  <a:gd name="T86" fmla="*/ 223 w 402"/>
                  <a:gd name="T87" fmla="*/ 614 h 620"/>
                  <a:gd name="T88" fmla="*/ 179 w 402"/>
                  <a:gd name="T89" fmla="*/ 614 h 620"/>
                  <a:gd name="T90" fmla="*/ 155 w 402"/>
                  <a:gd name="T91" fmla="*/ 573 h 620"/>
                  <a:gd name="T92" fmla="*/ 134 w 402"/>
                  <a:gd name="T93" fmla="*/ 560 h 620"/>
                  <a:gd name="T94" fmla="*/ 100 w 402"/>
                  <a:gd name="T95" fmla="*/ 526 h 620"/>
                  <a:gd name="T96" fmla="*/ 134 w 402"/>
                  <a:gd name="T97" fmla="*/ 492 h 620"/>
                  <a:gd name="T98" fmla="*/ 293 w 402"/>
                  <a:gd name="T99" fmla="*/ 502 h 620"/>
                  <a:gd name="T100" fmla="*/ 293 w 402"/>
                  <a:gd name="T101" fmla="*/ 550 h 620"/>
                  <a:gd name="T102" fmla="*/ 246 w 402"/>
                  <a:gd name="T103" fmla="*/ 560 h 6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02" h="620">
                    <a:moveTo>
                      <a:pt x="402" y="201"/>
                    </a:moveTo>
                    <a:cubicBezTo>
                      <a:pt x="402" y="210"/>
                      <a:pt x="402" y="219"/>
                      <a:pt x="401" y="228"/>
                    </a:cubicBezTo>
                    <a:cubicBezTo>
                      <a:pt x="400" y="230"/>
                      <a:pt x="400" y="233"/>
                      <a:pt x="400" y="235"/>
                    </a:cubicBezTo>
                    <a:cubicBezTo>
                      <a:pt x="398" y="246"/>
                      <a:pt x="395" y="256"/>
                      <a:pt x="392" y="266"/>
                    </a:cubicBezTo>
                    <a:cubicBezTo>
                      <a:pt x="391" y="266"/>
                      <a:pt x="391" y="266"/>
                      <a:pt x="391" y="267"/>
                    </a:cubicBezTo>
                    <a:cubicBezTo>
                      <a:pt x="389" y="274"/>
                      <a:pt x="386" y="280"/>
                      <a:pt x="383" y="287"/>
                    </a:cubicBezTo>
                    <a:cubicBezTo>
                      <a:pt x="372" y="307"/>
                      <a:pt x="372" y="307"/>
                      <a:pt x="372" y="307"/>
                    </a:cubicBezTo>
                    <a:cubicBezTo>
                      <a:pt x="368" y="314"/>
                      <a:pt x="363" y="320"/>
                      <a:pt x="358" y="326"/>
                    </a:cubicBezTo>
                    <a:cubicBezTo>
                      <a:pt x="357" y="328"/>
                      <a:pt x="356" y="329"/>
                      <a:pt x="355" y="331"/>
                    </a:cubicBezTo>
                    <a:cubicBezTo>
                      <a:pt x="354" y="331"/>
                      <a:pt x="354" y="331"/>
                      <a:pt x="354" y="331"/>
                    </a:cubicBezTo>
                    <a:cubicBezTo>
                      <a:pt x="351" y="335"/>
                      <a:pt x="348" y="339"/>
                      <a:pt x="344" y="344"/>
                    </a:cubicBezTo>
                    <a:cubicBezTo>
                      <a:pt x="344" y="344"/>
                      <a:pt x="344" y="344"/>
                      <a:pt x="344" y="345"/>
                    </a:cubicBezTo>
                    <a:cubicBezTo>
                      <a:pt x="326" y="370"/>
                      <a:pt x="317" y="391"/>
                      <a:pt x="316" y="407"/>
                    </a:cubicBezTo>
                    <a:cubicBezTo>
                      <a:pt x="316" y="418"/>
                      <a:pt x="316" y="418"/>
                      <a:pt x="316" y="418"/>
                    </a:cubicBezTo>
                    <a:cubicBezTo>
                      <a:pt x="316" y="444"/>
                      <a:pt x="303" y="458"/>
                      <a:pt x="276" y="458"/>
                    </a:cubicBezTo>
                    <a:cubicBezTo>
                      <a:pt x="126" y="458"/>
                      <a:pt x="126" y="458"/>
                      <a:pt x="126" y="458"/>
                    </a:cubicBezTo>
                    <a:cubicBezTo>
                      <a:pt x="102" y="458"/>
                      <a:pt x="88" y="446"/>
                      <a:pt x="86" y="424"/>
                    </a:cubicBezTo>
                    <a:cubicBezTo>
                      <a:pt x="86" y="422"/>
                      <a:pt x="86" y="420"/>
                      <a:pt x="86" y="418"/>
                    </a:cubicBezTo>
                    <a:cubicBezTo>
                      <a:pt x="86" y="408"/>
                      <a:pt x="86" y="408"/>
                      <a:pt x="86" y="408"/>
                    </a:cubicBezTo>
                    <a:cubicBezTo>
                      <a:pt x="86" y="402"/>
                      <a:pt x="85" y="395"/>
                      <a:pt x="82" y="388"/>
                    </a:cubicBezTo>
                    <a:cubicBezTo>
                      <a:pt x="77" y="375"/>
                      <a:pt x="69" y="361"/>
                      <a:pt x="58" y="344"/>
                    </a:cubicBezTo>
                    <a:cubicBezTo>
                      <a:pt x="57" y="344"/>
                      <a:pt x="57" y="344"/>
                      <a:pt x="57" y="344"/>
                    </a:cubicBezTo>
                    <a:cubicBezTo>
                      <a:pt x="54" y="339"/>
                      <a:pt x="51" y="335"/>
                      <a:pt x="48" y="330"/>
                    </a:cubicBezTo>
                    <a:cubicBezTo>
                      <a:pt x="46" y="329"/>
                      <a:pt x="45" y="328"/>
                      <a:pt x="44" y="326"/>
                    </a:cubicBezTo>
                    <a:cubicBezTo>
                      <a:pt x="29" y="308"/>
                      <a:pt x="18" y="288"/>
                      <a:pt x="11" y="267"/>
                    </a:cubicBezTo>
                    <a:cubicBezTo>
                      <a:pt x="11" y="266"/>
                      <a:pt x="11" y="266"/>
                      <a:pt x="11" y="266"/>
                    </a:cubicBezTo>
                    <a:cubicBezTo>
                      <a:pt x="10" y="266"/>
                      <a:pt x="10" y="266"/>
                      <a:pt x="10" y="266"/>
                    </a:cubicBezTo>
                    <a:cubicBezTo>
                      <a:pt x="6" y="254"/>
                      <a:pt x="3" y="241"/>
                      <a:pt x="2" y="228"/>
                    </a:cubicBezTo>
                    <a:cubicBezTo>
                      <a:pt x="1" y="219"/>
                      <a:pt x="0" y="210"/>
                      <a:pt x="0" y="201"/>
                    </a:cubicBezTo>
                    <a:cubicBezTo>
                      <a:pt x="0" y="145"/>
                      <a:pt x="20" y="98"/>
                      <a:pt x="59" y="59"/>
                    </a:cubicBezTo>
                    <a:cubicBezTo>
                      <a:pt x="98" y="19"/>
                      <a:pt x="146" y="0"/>
                      <a:pt x="201" y="0"/>
                    </a:cubicBezTo>
                    <a:cubicBezTo>
                      <a:pt x="257" y="0"/>
                      <a:pt x="304" y="19"/>
                      <a:pt x="343" y="59"/>
                    </a:cubicBezTo>
                    <a:cubicBezTo>
                      <a:pt x="383" y="98"/>
                      <a:pt x="402" y="145"/>
                      <a:pt x="402" y="201"/>
                    </a:cubicBezTo>
                    <a:close/>
                    <a:moveTo>
                      <a:pt x="242" y="240"/>
                    </a:moveTo>
                    <a:cubicBezTo>
                      <a:pt x="227" y="255"/>
                      <a:pt x="219" y="274"/>
                      <a:pt x="219" y="296"/>
                    </a:cubicBezTo>
                    <a:cubicBezTo>
                      <a:pt x="219" y="381"/>
                      <a:pt x="219" y="381"/>
                      <a:pt x="219" y="381"/>
                    </a:cubicBezTo>
                    <a:cubicBezTo>
                      <a:pt x="219" y="387"/>
                      <a:pt x="221" y="392"/>
                      <a:pt x="225" y="396"/>
                    </a:cubicBezTo>
                    <a:cubicBezTo>
                      <a:pt x="227" y="398"/>
                      <a:pt x="229" y="399"/>
                      <a:pt x="231" y="400"/>
                    </a:cubicBezTo>
                    <a:cubicBezTo>
                      <a:pt x="234" y="402"/>
                      <a:pt x="237" y="402"/>
                      <a:pt x="240" y="402"/>
                    </a:cubicBezTo>
                    <a:cubicBezTo>
                      <a:pt x="240" y="402"/>
                      <a:pt x="240" y="402"/>
                      <a:pt x="240" y="402"/>
                    </a:cubicBezTo>
                    <a:cubicBezTo>
                      <a:pt x="242" y="402"/>
                      <a:pt x="243" y="402"/>
                      <a:pt x="244" y="402"/>
                    </a:cubicBezTo>
                    <a:cubicBezTo>
                      <a:pt x="248" y="401"/>
                      <a:pt x="252" y="399"/>
                      <a:pt x="255" y="396"/>
                    </a:cubicBezTo>
                    <a:cubicBezTo>
                      <a:pt x="256" y="396"/>
                      <a:pt x="256" y="395"/>
                      <a:pt x="256" y="395"/>
                    </a:cubicBezTo>
                    <a:cubicBezTo>
                      <a:pt x="260" y="391"/>
                      <a:pt x="262" y="386"/>
                      <a:pt x="262" y="381"/>
                    </a:cubicBezTo>
                    <a:cubicBezTo>
                      <a:pt x="262" y="303"/>
                      <a:pt x="262" y="303"/>
                      <a:pt x="262" y="303"/>
                    </a:cubicBezTo>
                    <a:cubicBezTo>
                      <a:pt x="262" y="298"/>
                      <a:pt x="262" y="292"/>
                      <a:pt x="264" y="287"/>
                    </a:cubicBezTo>
                    <a:cubicBezTo>
                      <a:pt x="266" y="279"/>
                      <a:pt x="271" y="272"/>
                      <a:pt x="277" y="266"/>
                    </a:cubicBezTo>
                    <a:cubicBezTo>
                      <a:pt x="287" y="256"/>
                      <a:pt x="299" y="250"/>
                      <a:pt x="313" y="250"/>
                    </a:cubicBezTo>
                    <a:cubicBezTo>
                      <a:pt x="313" y="250"/>
                      <a:pt x="313" y="250"/>
                      <a:pt x="313" y="250"/>
                    </a:cubicBezTo>
                    <a:cubicBezTo>
                      <a:pt x="314" y="250"/>
                      <a:pt x="314" y="250"/>
                      <a:pt x="315" y="250"/>
                    </a:cubicBezTo>
                    <a:cubicBezTo>
                      <a:pt x="319" y="250"/>
                      <a:pt x="322" y="248"/>
                      <a:pt x="325" y="245"/>
                    </a:cubicBezTo>
                    <a:cubicBezTo>
                      <a:pt x="329" y="242"/>
                      <a:pt x="330" y="238"/>
                      <a:pt x="330" y="233"/>
                    </a:cubicBezTo>
                    <a:cubicBezTo>
                      <a:pt x="330" y="228"/>
                      <a:pt x="329" y="224"/>
                      <a:pt x="325" y="221"/>
                    </a:cubicBezTo>
                    <a:cubicBezTo>
                      <a:pt x="323" y="218"/>
                      <a:pt x="320" y="217"/>
                      <a:pt x="316" y="216"/>
                    </a:cubicBezTo>
                    <a:cubicBezTo>
                      <a:pt x="299" y="216"/>
                      <a:pt x="299" y="216"/>
                      <a:pt x="299" y="216"/>
                    </a:cubicBezTo>
                    <a:cubicBezTo>
                      <a:pt x="279" y="216"/>
                      <a:pt x="262" y="222"/>
                      <a:pt x="248" y="235"/>
                    </a:cubicBezTo>
                    <a:cubicBezTo>
                      <a:pt x="246" y="236"/>
                      <a:pt x="244" y="238"/>
                      <a:pt x="242" y="240"/>
                    </a:cubicBezTo>
                    <a:close/>
                    <a:moveTo>
                      <a:pt x="88" y="216"/>
                    </a:moveTo>
                    <a:cubicBezTo>
                      <a:pt x="87" y="216"/>
                      <a:pt x="87" y="216"/>
                      <a:pt x="87" y="216"/>
                    </a:cubicBezTo>
                    <a:cubicBezTo>
                      <a:pt x="83" y="217"/>
                      <a:pt x="80" y="218"/>
                      <a:pt x="77" y="221"/>
                    </a:cubicBezTo>
                    <a:cubicBezTo>
                      <a:pt x="74" y="224"/>
                      <a:pt x="72" y="228"/>
                      <a:pt x="72" y="233"/>
                    </a:cubicBezTo>
                    <a:cubicBezTo>
                      <a:pt x="72" y="238"/>
                      <a:pt x="74" y="242"/>
                      <a:pt x="77" y="245"/>
                    </a:cubicBezTo>
                    <a:cubicBezTo>
                      <a:pt x="80" y="248"/>
                      <a:pt x="84" y="250"/>
                      <a:pt x="88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104" y="250"/>
                      <a:pt x="116" y="256"/>
                      <a:pt x="126" y="266"/>
                    </a:cubicBezTo>
                    <a:cubicBezTo>
                      <a:pt x="136" y="276"/>
                      <a:pt x="141" y="289"/>
                      <a:pt x="141" y="303"/>
                    </a:cubicBezTo>
                    <a:cubicBezTo>
                      <a:pt x="141" y="381"/>
                      <a:pt x="141" y="381"/>
                      <a:pt x="141" y="381"/>
                    </a:cubicBezTo>
                    <a:cubicBezTo>
                      <a:pt x="141" y="386"/>
                      <a:pt x="143" y="391"/>
                      <a:pt x="147" y="395"/>
                    </a:cubicBezTo>
                    <a:cubicBezTo>
                      <a:pt x="147" y="395"/>
                      <a:pt x="147" y="396"/>
                      <a:pt x="147" y="396"/>
                    </a:cubicBezTo>
                    <a:cubicBezTo>
                      <a:pt x="151" y="399"/>
                      <a:pt x="154" y="401"/>
                      <a:pt x="159" y="402"/>
                    </a:cubicBezTo>
                    <a:cubicBezTo>
                      <a:pt x="160" y="402"/>
                      <a:pt x="161" y="402"/>
                      <a:pt x="162" y="402"/>
                    </a:cubicBezTo>
                    <a:cubicBezTo>
                      <a:pt x="163" y="402"/>
                      <a:pt x="163" y="402"/>
                      <a:pt x="163" y="402"/>
                    </a:cubicBezTo>
                    <a:cubicBezTo>
                      <a:pt x="166" y="402"/>
                      <a:pt x="169" y="402"/>
                      <a:pt x="172" y="400"/>
                    </a:cubicBezTo>
                    <a:cubicBezTo>
                      <a:pt x="174" y="399"/>
                      <a:pt x="176" y="398"/>
                      <a:pt x="178" y="396"/>
                    </a:cubicBezTo>
                    <a:cubicBezTo>
                      <a:pt x="182" y="392"/>
                      <a:pt x="184" y="387"/>
                      <a:pt x="184" y="381"/>
                    </a:cubicBezTo>
                    <a:cubicBezTo>
                      <a:pt x="184" y="296"/>
                      <a:pt x="184" y="296"/>
                      <a:pt x="184" y="296"/>
                    </a:cubicBezTo>
                    <a:cubicBezTo>
                      <a:pt x="184" y="274"/>
                      <a:pt x="176" y="255"/>
                      <a:pt x="160" y="240"/>
                    </a:cubicBezTo>
                    <a:cubicBezTo>
                      <a:pt x="145" y="224"/>
                      <a:pt x="126" y="216"/>
                      <a:pt x="104" y="216"/>
                    </a:cubicBezTo>
                    <a:cubicBezTo>
                      <a:pt x="100" y="216"/>
                      <a:pt x="100" y="216"/>
                      <a:pt x="100" y="216"/>
                    </a:cubicBezTo>
                    <a:cubicBezTo>
                      <a:pt x="99" y="216"/>
                      <a:pt x="98" y="216"/>
                      <a:pt x="97" y="216"/>
                    </a:cubicBezTo>
                    <a:cubicBezTo>
                      <a:pt x="91" y="216"/>
                      <a:pt x="91" y="216"/>
                      <a:pt x="91" y="216"/>
                    </a:cubicBezTo>
                    <a:cubicBezTo>
                      <a:pt x="90" y="216"/>
                      <a:pt x="89" y="216"/>
                      <a:pt x="88" y="216"/>
                    </a:cubicBezTo>
                    <a:close/>
                    <a:moveTo>
                      <a:pt x="246" y="560"/>
                    </a:moveTo>
                    <a:cubicBezTo>
                      <a:pt x="247" y="564"/>
                      <a:pt x="247" y="567"/>
                      <a:pt x="248" y="571"/>
                    </a:cubicBezTo>
                    <a:cubicBezTo>
                      <a:pt x="248" y="572"/>
                      <a:pt x="248" y="573"/>
                      <a:pt x="248" y="573"/>
                    </a:cubicBezTo>
                    <a:cubicBezTo>
                      <a:pt x="248" y="586"/>
                      <a:pt x="243" y="597"/>
                      <a:pt x="234" y="606"/>
                    </a:cubicBezTo>
                    <a:cubicBezTo>
                      <a:pt x="231" y="609"/>
                      <a:pt x="227" y="612"/>
                      <a:pt x="223" y="614"/>
                    </a:cubicBezTo>
                    <a:cubicBezTo>
                      <a:pt x="217" y="618"/>
                      <a:pt x="209" y="620"/>
                      <a:pt x="201" y="620"/>
                    </a:cubicBezTo>
                    <a:cubicBezTo>
                      <a:pt x="193" y="620"/>
                      <a:pt x="186" y="618"/>
                      <a:pt x="179" y="614"/>
                    </a:cubicBezTo>
                    <a:cubicBezTo>
                      <a:pt x="176" y="612"/>
                      <a:pt x="172" y="609"/>
                      <a:pt x="169" y="606"/>
                    </a:cubicBezTo>
                    <a:cubicBezTo>
                      <a:pt x="160" y="597"/>
                      <a:pt x="155" y="586"/>
                      <a:pt x="155" y="573"/>
                    </a:cubicBezTo>
                    <a:cubicBezTo>
                      <a:pt x="155" y="569"/>
                      <a:pt x="156" y="564"/>
                      <a:pt x="157" y="560"/>
                    </a:cubicBezTo>
                    <a:cubicBezTo>
                      <a:pt x="134" y="560"/>
                      <a:pt x="134" y="560"/>
                      <a:pt x="134" y="560"/>
                    </a:cubicBezTo>
                    <a:cubicBezTo>
                      <a:pt x="125" y="560"/>
                      <a:pt x="117" y="557"/>
                      <a:pt x="110" y="550"/>
                    </a:cubicBezTo>
                    <a:cubicBezTo>
                      <a:pt x="104" y="544"/>
                      <a:pt x="100" y="536"/>
                      <a:pt x="100" y="526"/>
                    </a:cubicBezTo>
                    <a:cubicBezTo>
                      <a:pt x="100" y="517"/>
                      <a:pt x="104" y="509"/>
                      <a:pt x="110" y="502"/>
                    </a:cubicBezTo>
                    <a:cubicBezTo>
                      <a:pt x="117" y="496"/>
                      <a:pt x="125" y="492"/>
                      <a:pt x="134" y="492"/>
                    </a:cubicBezTo>
                    <a:cubicBezTo>
                      <a:pt x="269" y="492"/>
                      <a:pt x="269" y="492"/>
                      <a:pt x="269" y="492"/>
                    </a:cubicBezTo>
                    <a:cubicBezTo>
                      <a:pt x="278" y="492"/>
                      <a:pt x="286" y="496"/>
                      <a:pt x="293" y="502"/>
                    </a:cubicBezTo>
                    <a:cubicBezTo>
                      <a:pt x="299" y="509"/>
                      <a:pt x="303" y="517"/>
                      <a:pt x="303" y="526"/>
                    </a:cubicBezTo>
                    <a:cubicBezTo>
                      <a:pt x="303" y="536"/>
                      <a:pt x="299" y="544"/>
                      <a:pt x="293" y="550"/>
                    </a:cubicBezTo>
                    <a:cubicBezTo>
                      <a:pt x="286" y="557"/>
                      <a:pt x="278" y="560"/>
                      <a:pt x="269" y="560"/>
                    </a:cubicBezTo>
                    <a:lnTo>
                      <a:pt x="246" y="56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sp>
        <p:nvSpPr>
          <p:cNvPr id="9" name="矩形 8"/>
          <p:cNvSpPr/>
          <p:nvPr/>
        </p:nvSpPr>
        <p:spPr>
          <a:xfrm>
            <a:off x="900000" y="900000"/>
            <a:ext cx="11292000" cy="25759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　　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1. </a:t>
            </a:r>
            <a:r>
              <a:rPr lang="zh-CN" altLang="en-US" sz="2600" spc="50" dirty="0">
                <a:latin typeface="DongTian" panose="02020603050405020304" pitchFamily="18" charset="0"/>
                <a:ea typeface="方正楷体简体" panose="02000000000000000000" pitchFamily="65" charset="-122"/>
              </a:rPr>
              <a:t>北京冬季某一天的最高气温为</a:t>
            </a:r>
            <a:r>
              <a:rPr lang="zh-CN" altLang="en-US" sz="2600" spc="5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零上 </a:t>
            </a:r>
            <a:r>
              <a:rPr lang="en-US" altLang="zh-CN" sz="2600" spc="5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3 </a:t>
            </a:r>
            <a:r>
              <a:rPr lang="zh-CN" altLang="en-US" sz="2600" spc="5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摄氏度</a:t>
            </a:r>
            <a:r>
              <a:rPr lang="zh-CN" altLang="en-US" sz="2600" spc="5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，最低气温为</a:t>
            </a:r>
            <a:r>
              <a:rPr lang="zh-CN" altLang="en-US" sz="2600" spc="5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零下 </a:t>
            </a:r>
            <a:r>
              <a:rPr lang="en-US" altLang="zh-CN" sz="2600" spc="5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3 </a:t>
            </a:r>
            <a:endParaRPr lang="en-US" altLang="zh-CN" sz="2600" spc="50" dirty="0">
              <a:solidFill>
                <a:srgbClr val="CC3300"/>
              </a:solidFill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摄氏度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.</a:t>
            </a:r>
            <a:endParaRPr lang="en-US" altLang="zh-CN" sz="26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　　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2.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某公司今年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7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月份</a:t>
            </a:r>
            <a:r>
              <a:rPr lang="zh-CN" altLang="en-US" sz="2600" dirty="0">
                <a:solidFill>
                  <a:srgbClr val="00B05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盈利 </a:t>
            </a:r>
            <a:r>
              <a:rPr lang="en-US" altLang="zh-CN" sz="2600" dirty="0">
                <a:solidFill>
                  <a:srgbClr val="00B05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50 </a:t>
            </a:r>
            <a:r>
              <a:rPr lang="zh-CN" altLang="en-US" sz="2600" dirty="0">
                <a:solidFill>
                  <a:srgbClr val="00B05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万元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，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8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月份</a:t>
            </a:r>
            <a:r>
              <a:rPr lang="zh-CN" altLang="en-US" sz="2600" dirty="0">
                <a:solidFill>
                  <a:srgbClr val="00B05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亏损 </a:t>
            </a:r>
            <a:r>
              <a:rPr lang="en-US" altLang="zh-CN" sz="2600" dirty="0">
                <a:solidFill>
                  <a:srgbClr val="00B05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10 </a:t>
            </a:r>
            <a:r>
              <a:rPr lang="zh-CN" altLang="en-US" sz="2600" dirty="0">
                <a:solidFill>
                  <a:srgbClr val="00B05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万元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.</a:t>
            </a:r>
            <a:endParaRPr lang="en-US" altLang="zh-CN" sz="26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　　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3. </a:t>
            </a:r>
            <a:r>
              <a:rPr lang="zh-CN" altLang="en-US" sz="2600" spc="-50" dirty="0">
                <a:latin typeface="DongTian" panose="02020603050405020304" pitchFamily="18" charset="0"/>
                <a:ea typeface="方正楷体简体" panose="02000000000000000000" pitchFamily="65" charset="-122"/>
              </a:rPr>
              <a:t>某年，我国棉花产量比上年增长 </a:t>
            </a:r>
            <a:r>
              <a:rPr lang="en-US" altLang="zh-CN" sz="2600" spc="-50" dirty="0">
                <a:latin typeface="DongTian" panose="02020603050405020304" pitchFamily="18" charset="0"/>
                <a:ea typeface="方正楷体简体" panose="02000000000000000000" pitchFamily="65" charset="-122"/>
              </a:rPr>
              <a:t>7.8%</a:t>
            </a:r>
            <a:r>
              <a:rPr lang="zh-CN" altLang="en-US" sz="2600" spc="-5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，玉米产量比上年减少 </a:t>
            </a:r>
            <a:r>
              <a:rPr lang="en-US" altLang="zh-CN" sz="2600" spc="-50" dirty="0">
                <a:latin typeface="DongTian" panose="02020603050405020304" pitchFamily="18" charset="0"/>
                <a:ea typeface="方正楷体简体" panose="02000000000000000000" pitchFamily="65" charset="-122"/>
              </a:rPr>
              <a:t>0.7%.</a:t>
            </a:r>
            <a:endParaRPr lang="en-US" altLang="zh-CN" sz="2600" spc="-5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4386000" y="4113148"/>
            <a:ext cx="3420000" cy="648000"/>
            <a:chOff x="4367808" y="3734215"/>
            <a:chExt cx="3420000" cy="648000"/>
          </a:xfrm>
        </p:grpSpPr>
        <p:sp>
          <p:nvSpPr>
            <p:cNvPr id="11" name="矩形: 圆角 10"/>
            <p:cNvSpPr/>
            <p:nvPr/>
          </p:nvSpPr>
          <p:spPr>
            <a:xfrm>
              <a:off x="4367808" y="3734215"/>
              <a:ext cx="3420000" cy="648000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矩形 11"/>
            <p:cNvSpPr/>
            <p:nvPr/>
          </p:nvSpPr>
          <p:spPr>
            <a:xfrm>
              <a:off x="4511824" y="3837549"/>
              <a:ext cx="326243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latin typeface="DongTian" panose="02020603050405020304" pitchFamily="18" charset="0"/>
                  <a:ea typeface="方正楷体简体" panose="02000000000000000000" pitchFamily="65" charset="-122"/>
                </a:rPr>
                <a:t>每个情境中有哪些量？</a:t>
              </a:r>
              <a:endParaRPr lang="zh-CN" altLang="en-US" sz="2400" dirty="0">
                <a:latin typeface="DongTian" panose="02020603050405020304" pitchFamily="18" charset="0"/>
                <a:ea typeface="方正楷体简体" panose="02000000000000000000" pitchFamily="65" charset="-122"/>
              </a:endParaRPr>
            </a:p>
          </p:txBody>
        </p:sp>
      </p:grpSp>
    </p:spTree>
  </p:cSld>
  <p:clrMapOvr>
    <a:masterClrMapping/>
  </p:clrMapOvr>
  <p:transition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80000" y="108000"/>
            <a:ext cx="1715292" cy="398780"/>
            <a:chOff x="5287328" y="1607587"/>
            <a:chExt cx="1715292" cy="398780"/>
          </a:xfrm>
        </p:grpSpPr>
        <p:grpSp>
          <p:nvGrpSpPr>
            <p:cNvPr id="3" name="组合 88"/>
            <p:cNvGrpSpPr/>
            <p:nvPr/>
          </p:nvGrpSpPr>
          <p:grpSpPr>
            <a:xfrm>
              <a:off x="5799565" y="1607587"/>
              <a:ext cx="1203055" cy="398780"/>
              <a:chOff x="715825" y="143984"/>
              <a:chExt cx="1203055" cy="398780"/>
            </a:xfrm>
          </p:grpSpPr>
          <p:sp>
            <p:nvSpPr>
              <p:cNvPr id="7" name="矩形 6"/>
              <p:cNvSpPr/>
              <p:nvPr/>
            </p:nvSpPr>
            <p:spPr>
              <a:xfrm>
                <a:off x="720000" y="143984"/>
                <a:ext cx="1198880" cy="39878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l"/>
                <a:r>
                  <a:rPr lang="zh-CN" altLang="en-US" sz="2000" dirty="0">
                    <a:latin typeface="方正黑体_GBK" panose="03000509000000000000" pitchFamily="65" charset="-122"/>
                    <a:ea typeface="方正黑体_GBK" panose="03000509000000000000" pitchFamily="65" charset="-122"/>
                    <a:sym typeface="+mn-ea"/>
                  </a:rPr>
                  <a:t>新知探究</a:t>
                </a:r>
                <a:endParaRPr lang="zh-CN" altLang="en-US" sz="2000" dirty="0">
                  <a:solidFill>
                    <a:schemeClr val="tx1"/>
                  </a:solidFill>
                  <a:latin typeface="方正黑体_GBK" panose="03000509000000000000" pitchFamily="65" charset="-122"/>
                  <a:ea typeface="方正黑体_GBK" panose="03000509000000000000" pitchFamily="65" charset="-122"/>
                </a:endParaRPr>
              </a:p>
            </p:txBody>
          </p:sp>
          <p:sp>
            <p:nvSpPr>
              <p:cNvPr id="8" name="矩形 7"/>
              <p:cNvSpPr/>
              <p:nvPr/>
            </p:nvSpPr>
            <p:spPr>
              <a:xfrm>
                <a:off x="715825" y="218039"/>
                <a:ext cx="18000" cy="252000"/>
              </a:xfrm>
              <a:prstGeom prst="rect">
                <a:avLst/>
              </a:prstGeom>
              <a:solidFill>
                <a:srgbClr val="72727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" name="组合 89"/>
            <p:cNvGrpSpPr/>
            <p:nvPr/>
          </p:nvGrpSpPr>
          <p:grpSpPr>
            <a:xfrm>
              <a:off x="5287328" y="1627622"/>
              <a:ext cx="360040" cy="360040"/>
              <a:chOff x="5519936" y="3104964"/>
              <a:chExt cx="360040" cy="360040"/>
            </a:xfrm>
          </p:grpSpPr>
          <p:sp>
            <p:nvSpPr>
              <p:cNvPr id="5" name="矩形: 圆角 90"/>
              <p:cNvSpPr/>
              <p:nvPr/>
            </p:nvSpPr>
            <p:spPr>
              <a:xfrm>
                <a:off x="5519936" y="3104964"/>
                <a:ext cx="360040" cy="360040"/>
              </a:xfrm>
              <a:prstGeom prst="roundRect">
                <a:avLst/>
              </a:prstGeom>
              <a:solidFill>
                <a:schemeClr val="tx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Freeform 13"/>
              <p:cNvSpPr>
                <a:spLocks noChangeAspect="1" noEditPoints="1"/>
              </p:cNvSpPr>
              <p:nvPr/>
            </p:nvSpPr>
            <p:spPr bwMode="auto">
              <a:xfrm>
                <a:off x="5618335" y="3158984"/>
                <a:ext cx="163243" cy="252000"/>
              </a:xfrm>
              <a:custGeom>
                <a:avLst/>
                <a:gdLst>
                  <a:gd name="T0" fmla="*/ 401 w 402"/>
                  <a:gd name="T1" fmla="*/ 228 h 620"/>
                  <a:gd name="T2" fmla="*/ 392 w 402"/>
                  <a:gd name="T3" fmla="*/ 266 h 620"/>
                  <a:gd name="T4" fmla="*/ 383 w 402"/>
                  <a:gd name="T5" fmla="*/ 287 h 620"/>
                  <a:gd name="T6" fmla="*/ 358 w 402"/>
                  <a:gd name="T7" fmla="*/ 326 h 620"/>
                  <a:gd name="T8" fmla="*/ 354 w 402"/>
                  <a:gd name="T9" fmla="*/ 331 h 620"/>
                  <a:gd name="T10" fmla="*/ 344 w 402"/>
                  <a:gd name="T11" fmla="*/ 345 h 620"/>
                  <a:gd name="T12" fmla="*/ 316 w 402"/>
                  <a:gd name="T13" fmla="*/ 418 h 620"/>
                  <a:gd name="T14" fmla="*/ 126 w 402"/>
                  <a:gd name="T15" fmla="*/ 458 h 620"/>
                  <a:gd name="T16" fmla="*/ 86 w 402"/>
                  <a:gd name="T17" fmla="*/ 418 h 620"/>
                  <a:gd name="T18" fmla="*/ 82 w 402"/>
                  <a:gd name="T19" fmla="*/ 388 h 620"/>
                  <a:gd name="T20" fmla="*/ 57 w 402"/>
                  <a:gd name="T21" fmla="*/ 344 h 620"/>
                  <a:gd name="T22" fmla="*/ 44 w 402"/>
                  <a:gd name="T23" fmla="*/ 326 h 620"/>
                  <a:gd name="T24" fmla="*/ 11 w 402"/>
                  <a:gd name="T25" fmla="*/ 266 h 620"/>
                  <a:gd name="T26" fmla="*/ 2 w 402"/>
                  <a:gd name="T27" fmla="*/ 228 h 620"/>
                  <a:gd name="T28" fmla="*/ 59 w 402"/>
                  <a:gd name="T29" fmla="*/ 59 h 620"/>
                  <a:gd name="T30" fmla="*/ 343 w 402"/>
                  <a:gd name="T31" fmla="*/ 59 h 620"/>
                  <a:gd name="T32" fmla="*/ 242 w 402"/>
                  <a:gd name="T33" fmla="*/ 240 h 620"/>
                  <a:gd name="T34" fmla="*/ 219 w 402"/>
                  <a:gd name="T35" fmla="*/ 381 h 620"/>
                  <a:gd name="T36" fmla="*/ 231 w 402"/>
                  <a:gd name="T37" fmla="*/ 400 h 620"/>
                  <a:gd name="T38" fmla="*/ 240 w 402"/>
                  <a:gd name="T39" fmla="*/ 402 h 620"/>
                  <a:gd name="T40" fmla="*/ 255 w 402"/>
                  <a:gd name="T41" fmla="*/ 396 h 620"/>
                  <a:gd name="T42" fmla="*/ 262 w 402"/>
                  <a:gd name="T43" fmla="*/ 381 h 620"/>
                  <a:gd name="T44" fmla="*/ 264 w 402"/>
                  <a:gd name="T45" fmla="*/ 287 h 620"/>
                  <a:gd name="T46" fmla="*/ 313 w 402"/>
                  <a:gd name="T47" fmla="*/ 250 h 620"/>
                  <a:gd name="T48" fmla="*/ 315 w 402"/>
                  <a:gd name="T49" fmla="*/ 250 h 620"/>
                  <a:gd name="T50" fmla="*/ 330 w 402"/>
                  <a:gd name="T51" fmla="*/ 233 h 620"/>
                  <a:gd name="T52" fmla="*/ 316 w 402"/>
                  <a:gd name="T53" fmla="*/ 216 h 620"/>
                  <a:gd name="T54" fmla="*/ 248 w 402"/>
                  <a:gd name="T55" fmla="*/ 235 h 620"/>
                  <a:gd name="T56" fmla="*/ 88 w 402"/>
                  <a:gd name="T57" fmla="*/ 216 h 620"/>
                  <a:gd name="T58" fmla="*/ 77 w 402"/>
                  <a:gd name="T59" fmla="*/ 221 h 620"/>
                  <a:gd name="T60" fmla="*/ 77 w 402"/>
                  <a:gd name="T61" fmla="*/ 245 h 620"/>
                  <a:gd name="T62" fmla="*/ 89 w 402"/>
                  <a:gd name="T63" fmla="*/ 250 h 620"/>
                  <a:gd name="T64" fmla="*/ 126 w 402"/>
                  <a:gd name="T65" fmla="*/ 266 h 620"/>
                  <a:gd name="T66" fmla="*/ 141 w 402"/>
                  <a:gd name="T67" fmla="*/ 381 h 620"/>
                  <a:gd name="T68" fmla="*/ 147 w 402"/>
                  <a:gd name="T69" fmla="*/ 396 h 620"/>
                  <a:gd name="T70" fmla="*/ 162 w 402"/>
                  <a:gd name="T71" fmla="*/ 402 h 620"/>
                  <a:gd name="T72" fmla="*/ 172 w 402"/>
                  <a:gd name="T73" fmla="*/ 400 h 620"/>
                  <a:gd name="T74" fmla="*/ 184 w 402"/>
                  <a:gd name="T75" fmla="*/ 381 h 620"/>
                  <a:gd name="T76" fmla="*/ 160 w 402"/>
                  <a:gd name="T77" fmla="*/ 240 h 620"/>
                  <a:gd name="T78" fmla="*/ 100 w 402"/>
                  <a:gd name="T79" fmla="*/ 216 h 620"/>
                  <a:gd name="T80" fmla="*/ 91 w 402"/>
                  <a:gd name="T81" fmla="*/ 216 h 620"/>
                  <a:gd name="T82" fmla="*/ 246 w 402"/>
                  <a:gd name="T83" fmla="*/ 560 h 620"/>
                  <a:gd name="T84" fmla="*/ 248 w 402"/>
                  <a:gd name="T85" fmla="*/ 573 h 620"/>
                  <a:gd name="T86" fmla="*/ 223 w 402"/>
                  <a:gd name="T87" fmla="*/ 614 h 620"/>
                  <a:gd name="T88" fmla="*/ 179 w 402"/>
                  <a:gd name="T89" fmla="*/ 614 h 620"/>
                  <a:gd name="T90" fmla="*/ 155 w 402"/>
                  <a:gd name="T91" fmla="*/ 573 h 620"/>
                  <a:gd name="T92" fmla="*/ 134 w 402"/>
                  <a:gd name="T93" fmla="*/ 560 h 620"/>
                  <a:gd name="T94" fmla="*/ 100 w 402"/>
                  <a:gd name="T95" fmla="*/ 526 h 620"/>
                  <a:gd name="T96" fmla="*/ 134 w 402"/>
                  <a:gd name="T97" fmla="*/ 492 h 620"/>
                  <a:gd name="T98" fmla="*/ 293 w 402"/>
                  <a:gd name="T99" fmla="*/ 502 h 620"/>
                  <a:gd name="T100" fmla="*/ 293 w 402"/>
                  <a:gd name="T101" fmla="*/ 550 h 620"/>
                  <a:gd name="T102" fmla="*/ 246 w 402"/>
                  <a:gd name="T103" fmla="*/ 560 h 6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02" h="620">
                    <a:moveTo>
                      <a:pt x="402" y="201"/>
                    </a:moveTo>
                    <a:cubicBezTo>
                      <a:pt x="402" y="210"/>
                      <a:pt x="402" y="219"/>
                      <a:pt x="401" y="228"/>
                    </a:cubicBezTo>
                    <a:cubicBezTo>
                      <a:pt x="400" y="230"/>
                      <a:pt x="400" y="233"/>
                      <a:pt x="400" y="235"/>
                    </a:cubicBezTo>
                    <a:cubicBezTo>
                      <a:pt x="398" y="246"/>
                      <a:pt x="395" y="256"/>
                      <a:pt x="392" y="266"/>
                    </a:cubicBezTo>
                    <a:cubicBezTo>
                      <a:pt x="391" y="266"/>
                      <a:pt x="391" y="266"/>
                      <a:pt x="391" y="267"/>
                    </a:cubicBezTo>
                    <a:cubicBezTo>
                      <a:pt x="389" y="274"/>
                      <a:pt x="386" y="280"/>
                      <a:pt x="383" y="287"/>
                    </a:cubicBezTo>
                    <a:cubicBezTo>
                      <a:pt x="372" y="307"/>
                      <a:pt x="372" y="307"/>
                      <a:pt x="372" y="307"/>
                    </a:cubicBezTo>
                    <a:cubicBezTo>
                      <a:pt x="368" y="314"/>
                      <a:pt x="363" y="320"/>
                      <a:pt x="358" y="326"/>
                    </a:cubicBezTo>
                    <a:cubicBezTo>
                      <a:pt x="357" y="328"/>
                      <a:pt x="356" y="329"/>
                      <a:pt x="355" y="331"/>
                    </a:cubicBezTo>
                    <a:cubicBezTo>
                      <a:pt x="354" y="331"/>
                      <a:pt x="354" y="331"/>
                      <a:pt x="354" y="331"/>
                    </a:cubicBezTo>
                    <a:cubicBezTo>
                      <a:pt x="351" y="335"/>
                      <a:pt x="348" y="339"/>
                      <a:pt x="344" y="344"/>
                    </a:cubicBezTo>
                    <a:cubicBezTo>
                      <a:pt x="344" y="344"/>
                      <a:pt x="344" y="344"/>
                      <a:pt x="344" y="345"/>
                    </a:cubicBezTo>
                    <a:cubicBezTo>
                      <a:pt x="326" y="370"/>
                      <a:pt x="317" y="391"/>
                      <a:pt x="316" y="407"/>
                    </a:cubicBezTo>
                    <a:cubicBezTo>
                      <a:pt x="316" y="418"/>
                      <a:pt x="316" y="418"/>
                      <a:pt x="316" y="418"/>
                    </a:cubicBezTo>
                    <a:cubicBezTo>
                      <a:pt x="316" y="444"/>
                      <a:pt x="303" y="458"/>
                      <a:pt x="276" y="458"/>
                    </a:cubicBezTo>
                    <a:cubicBezTo>
                      <a:pt x="126" y="458"/>
                      <a:pt x="126" y="458"/>
                      <a:pt x="126" y="458"/>
                    </a:cubicBezTo>
                    <a:cubicBezTo>
                      <a:pt x="102" y="458"/>
                      <a:pt x="88" y="446"/>
                      <a:pt x="86" y="424"/>
                    </a:cubicBezTo>
                    <a:cubicBezTo>
                      <a:pt x="86" y="422"/>
                      <a:pt x="86" y="420"/>
                      <a:pt x="86" y="418"/>
                    </a:cubicBezTo>
                    <a:cubicBezTo>
                      <a:pt x="86" y="408"/>
                      <a:pt x="86" y="408"/>
                      <a:pt x="86" y="408"/>
                    </a:cubicBezTo>
                    <a:cubicBezTo>
                      <a:pt x="86" y="402"/>
                      <a:pt x="85" y="395"/>
                      <a:pt x="82" y="388"/>
                    </a:cubicBezTo>
                    <a:cubicBezTo>
                      <a:pt x="77" y="375"/>
                      <a:pt x="69" y="361"/>
                      <a:pt x="58" y="344"/>
                    </a:cubicBezTo>
                    <a:cubicBezTo>
                      <a:pt x="57" y="344"/>
                      <a:pt x="57" y="344"/>
                      <a:pt x="57" y="344"/>
                    </a:cubicBezTo>
                    <a:cubicBezTo>
                      <a:pt x="54" y="339"/>
                      <a:pt x="51" y="335"/>
                      <a:pt x="48" y="330"/>
                    </a:cubicBezTo>
                    <a:cubicBezTo>
                      <a:pt x="46" y="329"/>
                      <a:pt x="45" y="328"/>
                      <a:pt x="44" y="326"/>
                    </a:cubicBezTo>
                    <a:cubicBezTo>
                      <a:pt x="29" y="308"/>
                      <a:pt x="18" y="288"/>
                      <a:pt x="11" y="267"/>
                    </a:cubicBezTo>
                    <a:cubicBezTo>
                      <a:pt x="11" y="266"/>
                      <a:pt x="11" y="266"/>
                      <a:pt x="11" y="266"/>
                    </a:cubicBezTo>
                    <a:cubicBezTo>
                      <a:pt x="10" y="266"/>
                      <a:pt x="10" y="266"/>
                      <a:pt x="10" y="266"/>
                    </a:cubicBezTo>
                    <a:cubicBezTo>
                      <a:pt x="6" y="254"/>
                      <a:pt x="3" y="241"/>
                      <a:pt x="2" y="228"/>
                    </a:cubicBezTo>
                    <a:cubicBezTo>
                      <a:pt x="1" y="219"/>
                      <a:pt x="0" y="210"/>
                      <a:pt x="0" y="201"/>
                    </a:cubicBezTo>
                    <a:cubicBezTo>
                      <a:pt x="0" y="145"/>
                      <a:pt x="20" y="98"/>
                      <a:pt x="59" y="59"/>
                    </a:cubicBezTo>
                    <a:cubicBezTo>
                      <a:pt x="98" y="19"/>
                      <a:pt x="146" y="0"/>
                      <a:pt x="201" y="0"/>
                    </a:cubicBezTo>
                    <a:cubicBezTo>
                      <a:pt x="257" y="0"/>
                      <a:pt x="304" y="19"/>
                      <a:pt x="343" y="59"/>
                    </a:cubicBezTo>
                    <a:cubicBezTo>
                      <a:pt x="383" y="98"/>
                      <a:pt x="402" y="145"/>
                      <a:pt x="402" y="201"/>
                    </a:cubicBezTo>
                    <a:close/>
                    <a:moveTo>
                      <a:pt x="242" y="240"/>
                    </a:moveTo>
                    <a:cubicBezTo>
                      <a:pt x="227" y="255"/>
                      <a:pt x="219" y="274"/>
                      <a:pt x="219" y="296"/>
                    </a:cubicBezTo>
                    <a:cubicBezTo>
                      <a:pt x="219" y="381"/>
                      <a:pt x="219" y="381"/>
                      <a:pt x="219" y="381"/>
                    </a:cubicBezTo>
                    <a:cubicBezTo>
                      <a:pt x="219" y="387"/>
                      <a:pt x="221" y="392"/>
                      <a:pt x="225" y="396"/>
                    </a:cubicBezTo>
                    <a:cubicBezTo>
                      <a:pt x="227" y="398"/>
                      <a:pt x="229" y="399"/>
                      <a:pt x="231" y="400"/>
                    </a:cubicBezTo>
                    <a:cubicBezTo>
                      <a:pt x="234" y="402"/>
                      <a:pt x="237" y="402"/>
                      <a:pt x="240" y="402"/>
                    </a:cubicBezTo>
                    <a:cubicBezTo>
                      <a:pt x="240" y="402"/>
                      <a:pt x="240" y="402"/>
                      <a:pt x="240" y="402"/>
                    </a:cubicBezTo>
                    <a:cubicBezTo>
                      <a:pt x="242" y="402"/>
                      <a:pt x="243" y="402"/>
                      <a:pt x="244" y="402"/>
                    </a:cubicBezTo>
                    <a:cubicBezTo>
                      <a:pt x="248" y="401"/>
                      <a:pt x="252" y="399"/>
                      <a:pt x="255" y="396"/>
                    </a:cubicBezTo>
                    <a:cubicBezTo>
                      <a:pt x="256" y="396"/>
                      <a:pt x="256" y="395"/>
                      <a:pt x="256" y="395"/>
                    </a:cubicBezTo>
                    <a:cubicBezTo>
                      <a:pt x="260" y="391"/>
                      <a:pt x="262" y="386"/>
                      <a:pt x="262" y="381"/>
                    </a:cubicBezTo>
                    <a:cubicBezTo>
                      <a:pt x="262" y="303"/>
                      <a:pt x="262" y="303"/>
                      <a:pt x="262" y="303"/>
                    </a:cubicBezTo>
                    <a:cubicBezTo>
                      <a:pt x="262" y="298"/>
                      <a:pt x="262" y="292"/>
                      <a:pt x="264" y="287"/>
                    </a:cubicBezTo>
                    <a:cubicBezTo>
                      <a:pt x="266" y="279"/>
                      <a:pt x="271" y="272"/>
                      <a:pt x="277" y="266"/>
                    </a:cubicBezTo>
                    <a:cubicBezTo>
                      <a:pt x="287" y="256"/>
                      <a:pt x="299" y="250"/>
                      <a:pt x="313" y="250"/>
                    </a:cubicBezTo>
                    <a:cubicBezTo>
                      <a:pt x="313" y="250"/>
                      <a:pt x="313" y="250"/>
                      <a:pt x="313" y="250"/>
                    </a:cubicBezTo>
                    <a:cubicBezTo>
                      <a:pt x="314" y="250"/>
                      <a:pt x="314" y="250"/>
                      <a:pt x="315" y="250"/>
                    </a:cubicBezTo>
                    <a:cubicBezTo>
                      <a:pt x="319" y="250"/>
                      <a:pt x="322" y="248"/>
                      <a:pt x="325" y="245"/>
                    </a:cubicBezTo>
                    <a:cubicBezTo>
                      <a:pt x="329" y="242"/>
                      <a:pt x="330" y="238"/>
                      <a:pt x="330" y="233"/>
                    </a:cubicBezTo>
                    <a:cubicBezTo>
                      <a:pt x="330" y="228"/>
                      <a:pt x="329" y="224"/>
                      <a:pt x="325" y="221"/>
                    </a:cubicBezTo>
                    <a:cubicBezTo>
                      <a:pt x="323" y="218"/>
                      <a:pt x="320" y="217"/>
                      <a:pt x="316" y="216"/>
                    </a:cubicBezTo>
                    <a:cubicBezTo>
                      <a:pt x="299" y="216"/>
                      <a:pt x="299" y="216"/>
                      <a:pt x="299" y="216"/>
                    </a:cubicBezTo>
                    <a:cubicBezTo>
                      <a:pt x="279" y="216"/>
                      <a:pt x="262" y="222"/>
                      <a:pt x="248" y="235"/>
                    </a:cubicBezTo>
                    <a:cubicBezTo>
                      <a:pt x="246" y="236"/>
                      <a:pt x="244" y="238"/>
                      <a:pt x="242" y="240"/>
                    </a:cubicBezTo>
                    <a:close/>
                    <a:moveTo>
                      <a:pt x="88" y="216"/>
                    </a:moveTo>
                    <a:cubicBezTo>
                      <a:pt x="87" y="216"/>
                      <a:pt x="87" y="216"/>
                      <a:pt x="87" y="216"/>
                    </a:cubicBezTo>
                    <a:cubicBezTo>
                      <a:pt x="83" y="217"/>
                      <a:pt x="80" y="218"/>
                      <a:pt x="77" y="221"/>
                    </a:cubicBezTo>
                    <a:cubicBezTo>
                      <a:pt x="74" y="224"/>
                      <a:pt x="72" y="228"/>
                      <a:pt x="72" y="233"/>
                    </a:cubicBezTo>
                    <a:cubicBezTo>
                      <a:pt x="72" y="238"/>
                      <a:pt x="74" y="242"/>
                      <a:pt x="77" y="245"/>
                    </a:cubicBezTo>
                    <a:cubicBezTo>
                      <a:pt x="80" y="248"/>
                      <a:pt x="84" y="250"/>
                      <a:pt x="88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104" y="250"/>
                      <a:pt x="116" y="256"/>
                      <a:pt x="126" y="266"/>
                    </a:cubicBezTo>
                    <a:cubicBezTo>
                      <a:pt x="136" y="276"/>
                      <a:pt x="141" y="289"/>
                      <a:pt x="141" y="303"/>
                    </a:cubicBezTo>
                    <a:cubicBezTo>
                      <a:pt x="141" y="381"/>
                      <a:pt x="141" y="381"/>
                      <a:pt x="141" y="381"/>
                    </a:cubicBezTo>
                    <a:cubicBezTo>
                      <a:pt x="141" y="386"/>
                      <a:pt x="143" y="391"/>
                      <a:pt x="147" y="395"/>
                    </a:cubicBezTo>
                    <a:cubicBezTo>
                      <a:pt x="147" y="395"/>
                      <a:pt x="147" y="396"/>
                      <a:pt x="147" y="396"/>
                    </a:cubicBezTo>
                    <a:cubicBezTo>
                      <a:pt x="151" y="399"/>
                      <a:pt x="154" y="401"/>
                      <a:pt x="159" y="402"/>
                    </a:cubicBezTo>
                    <a:cubicBezTo>
                      <a:pt x="160" y="402"/>
                      <a:pt x="161" y="402"/>
                      <a:pt x="162" y="402"/>
                    </a:cubicBezTo>
                    <a:cubicBezTo>
                      <a:pt x="163" y="402"/>
                      <a:pt x="163" y="402"/>
                      <a:pt x="163" y="402"/>
                    </a:cubicBezTo>
                    <a:cubicBezTo>
                      <a:pt x="166" y="402"/>
                      <a:pt x="169" y="402"/>
                      <a:pt x="172" y="400"/>
                    </a:cubicBezTo>
                    <a:cubicBezTo>
                      <a:pt x="174" y="399"/>
                      <a:pt x="176" y="398"/>
                      <a:pt x="178" y="396"/>
                    </a:cubicBezTo>
                    <a:cubicBezTo>
                      <a:pt x="182" y="392"/>
                      <a:pt x="184" y="387"/>
                      <a:pt x="184" y="381"/>
                    </a:cubicBezTo>
                    <a:cubicBezTo>
                      <a:pt x="184" y="296"/>
                      <a:pt x="184" y="296"/>
                      <a:pt x="184" y="296"/>
                    </a:cubicBezTo>
                    <a:cubicBezTo>
                      <a:pt x="184" y="274"/>
                      <a:pt x="176" y="255"/>
                      <a:pt x="160" y="240"/>
                    </a:cubicBezTo>
                    <a:cubicBezTo>
                      <a:pt x="145" y="224"/>
                      <a:pt x="126" y="216"/>
                      <a:pt x="104" y="216"/>
                    </a:cubicBezTo>
                    <a:cubicBezTo>
                      <a:pt x="100" y="216"/>
                      <a:pt x="100" y="216"/>
                      <a:pt x="100" y="216"/>
                    </a:cubicBezTo>
                    <a:cubicBezTo>
                      <a:pt x="99" y="216"/>
                      <a:pt x="98" y="216"/>
                      <a:pt x="97" y="216"/>
                    </a:cubicBezTo>
                    <a:cubicBezTo>
                      <a:pt x="91" y="216"/>
                      <a:pt x="91" y="216"/>
                      <a:pt x="91" y="216"/>
                    </a:cubicBezTo>
                    <a:cubicBezTo>
                      <a:pt x="90" y="216"/>
                      <a:pt x="89" y="216"/>
                      <a:pt x="88" y="216"/>
                    </a:cubicBezTo>
                    <a:close/>
                    <a:moveTo>
                      <a:pt x="246" y="560"/>
                    </a:moveTo>
                    <a:cubicBezTo>
                      <a:pt x="247" y="564"/>
                      <a:pt x="247" y="567"/>
                      <a:pt x="248" y="571"/>
                    </a:cubicBezTo>
                    <a:cubicBezTo>
                      <a:pt x="248" y="572"/>
                      <a:pt x="248" y="573"/>
                      <a:pt x="248" y="573"/>
                    </a:cubicBezTo>
                    <a:cubicBezTo>
                      <a:pt x="248" y="586"/>
                      <a:pt x="243" y="597"/>
                      <a:pt x="234" y="606"/>
                    </a:cubicBezTo>
                    <a:cubicBezTo>
                      <a:pt x="231" y="609"/>
                      <a:pt x="227" y="612"/>
                      <a:pt x="223" y="614"/>
                    </a:cubicBezTo>
                    <a:cubicBezTo>
                      <a:pt x="217" y="618"/>
                      <a:pt x="209" y="620"/>
                      <a:pt x="201" y="620"/>
                    </a:cubicBezTo>
                    <a:cubicBezTo>
                      <a:pt x="193" y="620"/>
                      <a:pt x="186" y="618"/>
                      <a:pt x="179" y="614"/>
                    </a:cubicBezTo>
                    <a:cubicBezTo>
                      <a:pt x="176" y="612"/>
                      <a:pt x="172" y="609"/>
                      <a:pt x="169" y="606"/>
                    </a:cubicBezTo>
                    <a:cubicBezTo>
                      <a:pt x="160" y="597"/>
                      <a:pt x="155" y="586"/>
                      <a:pt x="155" y="573"/>
                    </a:cubicBezTo>
                    <a:cubicBezTo>
                      <a:pt x="155" y="569"/>
                      <a:pt x="156" y="564"/>
                      <a:pt x="157" y="560"/>
                    </a:cubicBezTo>
                    <a:cubicBezTo>
                      <a:pt x="134" y="560"/>
                      <a:pt x="134" y="560"/>
                      <a:pt x="134" y="560"/>
                    </a:cubicBezTo>
                    <a:cubicBezTo>
                      <a:pt x="125" y="560"/>
                      <a:pt x="117" y="557"/>
                      <a:pt x="110" y="550"/>
                    </a:cubicBezTo>
                    <a:cubicBezTo>
                      <a:pt x="104" y="544"/>
                      <a:pt x="100" y="536"/>
                      <a:pt x="100" y="526"/>
                    </a:cubicBezTo>
                    <a:cubicBezTo>
                      <a:pt x="100" y="517"/>
                      <a:pt x="104" y="509"/>
                      <a:pt x="110" y="502"/>
                    </a:cubicBezTo>
                    <a:cubicBezTo>
                      <a:pt x="117" y="496"/>
                      <a:pt x="125" y="492"/>
                      <a:pt x="134" y="492"/>
                    </a:cubicBezTo>
                    <a:cubicBezTo>
                      <a:pt x="269" y="492"/>
                      <a:pt x="269" y="492"/>
                      <a:pt x="269" y="492"/>
                    </a:cubicBezTo>
                    <a:cubicBezTo>
                      <a:pt x="278" y="492"/>
                      <a:pt x="286" y="496"/>
                      <a:pt x="293" y="502"/>
                    </a:cubicBezTo>
                    <a:cubicBezTo>
                      <a:pt x="299" y="509"/>
                      <a:pt x="303" y="517"/>
                      <a:pt x="303" y="526"/>
                    </a:cubicBezTo>
                    <a:cubicBezTo>
                      <a:pt x="303" y="536"/>
                      <a:pt x="299" y="544"/>
                      <a:pt x="293" y="550"/>
                    </a:cubicBezTo>
                    <a:cubicBezTo>
                      <a:pt x="286" y="557"/>
                      <a:pt x="278" y="560"/>
                      <a:pt x="269" y="560"/>
                    </a:cubicBezTo>
                    <a:lnTo>
                      <a:pt x="246" y="56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sp>
        <p:nvSpPr>
          <p:cNvPr id="9" name="矩形 8"/>
          <p:cNvSpPr/>
          <p:nvPr/>
        </p:nvSpPr>
        <p:spPr>
          <a:xfrm>
            <a:off x="900000" y="900000"/>
            <a:ext cx="11292000" cy="25759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　　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1. </a:t>
            </a:r>
            <a:r>
              <a:rPr lang="zh-CN" altLang="en-US" sz="2600" spc="50" dirty="0">
                <a:latin typeface="DongTian" panose="02020603050405020304" pitchFamily="18" charset="0"/>
                <a:ea typeface="方正楷体简体" panose="02000000000000000000" pitchFamily="65" charset="-122"/>
              </a:rPr>
              <a:t>北京冬季某一天的最高气温为</a:t>
            </a:r>
            <a:r>
              <a:rPr lang="zh-CN" altLang="en-US" sz="2600" spc="5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零上 </a:t>
            </a:r>
            <a:r>
              <a:rPr lang="en-US" altLang="zh-CN" sz="2600" spc="5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3 </a:t>
            </a:r>
            <a:r>
              <a:rPr lang="zh-CN" altLang="en-US" sz="2600" spc="5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摄氏度</a:t>
            </a:r>
            <a:r>
              <a:rPr lang="zh-CN" altLang="en-US" sz="2600" spc="5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，最低气温为</a:t>
            </a:r>
            <a:r>
              <a:rPr lang="zh-CN" altLang="en-US" sz="2600" spc="5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零下 </a:t>
            </a:r>
            <a:r>
              <a:rPr lang="en-US" altLang="zh-CN" sz="2600" spc="5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3 </a:t>
            </a:r>
            <a:endParaRPr lang="en-US" altLang="zh-CN" sz="2600" spc="50" dirty="0">
              <a:solidFill>
                <a:srgbClr val="CC3300"/>
              </a:solidFill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摄氏度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.</a:t>
            </a:r>
            <a:endParaRPr lang="en-US" altLang="zh-CN" sz="26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　　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2.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某公司今年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7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月份</a:t>
            </a:r>
            <a:r>
              <a:rPr lang="zh-CN" altLang="en-US" sz="2600" dirty="0">
                <a:solidFill>
                  <a:srgbClr val="00B05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盈利 </a:t>
            </a:r>
            <a:r>
              <a:rPr lang="en-US" altLang="zh-CN" sz="2600" dirty="0">
                <a:solidFill>
                  <a:srgbClr val="00B05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50 </a:t>
            </a:r>
            <a:r>
              <a:rPr lang="zh-CN" altLang="en-US" sz="2600" dirty="0">
                <a:solidFill>
                  <a:srgbClr val="00B05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万元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，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8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月份</a:t>
            </a:r>
            <a:r>
              <a:rPr lang="zh-CN" altLang="en-US" sz="2600" dirty="0">
                <a:solidFill>
                  <a:srgbClr val="00B05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亏损 </a:t>
            </a:r>
            <a:r>
              <a:rPr lang="en-US" altLang="zh-CN" sz="2600" dirty="0">
                <a:solidFill>
                  <a:srgbClr val="00B05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10 </a:t>
            </a:r>
            <a:r>
              <a:rPr lang="zh-CN" altLang="en-US" sz="2600" dirty="0">
                <a:solidFill>
                  <a:srgbClr val="00B05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万元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.</a:t>
            </a:r>
            <a:endParaRPr lang="en-US" altLang="zh-CN" sz="26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　　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3. </a:t>
            </a:r>
            <a:r>
              <a:rPr lang="zh-CN" altLang="en-US" sz="2600" spc="-50" dirty="0">
                <a:latin typeface="DongTian" panose="02020603050405020304" pitchFamily="18" charset="0"/>
                <a:ea typeface="方正楷体简体" panose="02000000000000000000" pitchFamily="65" charset="-122"/>
              </a:rPr>
              <a:t>某年，我国棉花产量比上年</a:t>
            </a:r>
            <a:r>
              <a:rPr lang="zh-CN" altLang="en-US" sz="2600" spc="-5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增长 </a:t>
            </a:r>
            <a:r>
              <a:rPr lang="en-US" altLang="zh-CN" sz="2600" spc="-5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7.8%</a:t>
            </a:r>
            <a:r>
              <a:rPr lang="zh-CN" altLang="en-US" sz="2600" spc="-5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，玉米产量比上年</a:t>
            </a:r>
            <a:r>
              <a:rPr lang="zh-CN" altLang="en-US" sz="2600" spc="-5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减少 </a:t>
            </a:r>
            <a:r>
              <a:rPr lang="en-US" altLang="zh-CN" sz="2600" spc="-5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0.7%</a:t>
            </a:r>
            <a:r>
              <a:rPr lang="en-US" altLang="zh-CN" sz="2600" spc="-50" dirty="0">
                <a:latin typeface="DongTian" panose="02020603050405020304" pitchFamily="18" charset="0"/>
                <a:ea typeface="方正楷体简体" panose="02000000000000000000" pitchFamily="65" charset="-122"/>
              </a:rPr>
              <a:t>.</a:t>
            </a:r>
            <a:endParaRPr lang="en-US" altLang="zh-CN" sz="2600" spc="-5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4386000" y="4113148"/>
            <a:ext cx="3420000" cy="648000"/>
            <a:chOff x="4367808" y="3734215"/>
            <a:chExt cx="3420000" cy="648000"/>
          </a:xfrm>
        </p:grpSpPr>
        <p:sp>
          <p:nvSpPr>
            <p:cNvPr id="11" name="矩形: 圆角 10"/>
            <p:cNvSpPr/>
            <p:nvPr/>
          </p:nvSpPr>
          <p:spPr>
            <a:xfrm>
              <a:off x="4367808" y="3734215"/>
              <a:ext cx="3420000" cy="648000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矩形 11"/>
            <p:cNvSpPr/>
            <p:nvPr/>
          </p:nvSpPr>
          <p:spPr>
            <a:xfrm>
              <a:off x="4511824" y="3837549"/>
              <a:ext cx="326243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latin typeface="DongTian" panose="02020603050405020304" pitchFamily="18" charset="0"/>
                  <a:ea typeface="方正楷体简体" panose="02000000000000000000" pitchFamily="65" charset="-122"/>
                </a:rPr>
                <a:t>每个情境中有哪些量？</a:t>
              </a:r>
              <a:endParaRPr lang="zh-CN" altLang="en-US" sz="2400" dirty="0">
                <a:latin typeface="DongTian" panose="02020603050405020304" pitchFamily="18" charset="0"/>
                <a:ea typeface="方正楷体简体" panose="02000000000000000000" pitchFamily="65" charset="-122"/>
              </a:endParaRPr>
            </a:p>
          </p:txBody>
        </p:sp>
      </p:grpSp>
    </p:spTree>
  </p:cSld>
  <p:clrMapOvr>
    <a:masterClrMapping/>
  </p:clrMapOvr>
  <p:transition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80000" y="108000"/>
            <a:ext cx="1715292" cy="398780"/>
            <a:chOff x="5287328" y="1607587"/>
            <a:chExt cx="1715292" cy="398780"/>
          </a:xfrm>
        </p:grpSpPr>
        <p:grpSp>
          <p:nvGrpSpPr>
            <p:cNvPr id="3" name="组合 88"/>
            <p:cNvGrpSpPr/>
            <p:nvPr/>
          </p:nvGrpSpPr>
          <p:grpSpPr>
            <a:xfrm>
              <a:off x="5799565" y="1607587"/>
              <a:ext cx="1203055" cy="398780"/>
              <a:chOff x="715825" y="143984"/>
              <a:chExt cx="1203055" cy="398780"/>
            </a:xfrm>
          </p:grpSpPr>
          <p:sp>
            <p:nvSpPr>
              <p:cNvPr id="7" name="矩形 6"/>
              <p:cNvSpPr/>
              <p:nvPr/>
            </p:nvSpPr>
            <p:spPr>
              <a:xfrm>
                <a:off x="720000" y="143984"/>
                <a:ext cx="1198880" cy="39878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l"/>
                <a:r>
                  <a:rPr lang="zh-CN" altLang="en-US" sz="2000" dirty="0">
                    <a:latin typeface="方正黑体_GBK" panose="03000509000000000000" pitchFamily="65" charset="-122"/>
                    <a:ea typeface="方正黑体_GBK" panose="03000509000000000000" pitchFamily="65" charset="-122"/>
                    <a:sym typeface="+mn-ea"/>
                  </a:rPr>
                  <a:t>新知探究</a:t>
                </a:r>
                <a:endParaRPr lang="zh-CN" altLang="en-US" sz="2000" b="1" dirty="0">
                  <a:solidFill>
                    <a:schemeClr val="tx1"/>
                  </a:solidFill>
                  <a:latin typeface="方正黑体_GBK" panose="03000509000000000000" pitchFamily="65" charset="-122"/>
                  <a:ea typeface="方正黑体_GBK" panose="03000509000000000000" pitchFamily="65" charset="-122"/>
                </a:endParaRPr>
              </a:p>
            </p:txBody>
          </p:sp>
          <p:sp>
            <p:nvSpPr>
              <p:cNvPr id="8" name="矩形 7"/>
              <p:cNvSpPr/>
              <p:nvPr/>
            </p:nvSpPr>
            <p:spPr>
              <a:xfrm>
                <a:off x="715825" y="218039"/>
                <a:ext cx="18000" cy="252000"/>
              </a:xfrm>
              <a:prstGeom prst="rect">
                <a:avLst/>
              </a:prstGeom>
              <a:solidFill>
                <a:srgbClr val="72727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" name="组合 89"/>
            <p:cNvGrpSpPr/>
            <p:nvPr/>
          </p:nvGrpSpPr>
          <p:grpSpPr>
            <a:xfrm>
              <a:off x="5287328" y="1627622"/>
              <a:ext cx="360040" cy="360040"/>
              <a:chOff x="5519936" y="3104964"/>
              <a:chExt cx="360040" cy="360040"/>
            </a:xfrm>
          </p:grpSpPr>
          <p:sp>
            <p:nvSpPr>
              <p:cNvPr id="5" name="矩形: 圆角 90"/>
              <p:cNvSpPr/>
              <p:nvPr/>
            </p:nvSpPr>
            <p:spPr>
              <a:xfrm>
                <a:off x="5519936" y="3104964"/>
                <a:ext cx="360040" cy="360040"/>
              </a:xfrm>
              <a:prstGeom prst="roundRect">
                <a:avLst/>
              </a:prstGeom>
              <a:solidFill>
                <a:schemeClr val="tx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Freeform 13"/>
              <p:cNvSpPr>
                <a:spLocks noChangeAspect="1" noEditPoints="1"/>
              </p:cNvSpPr>
              <p:nvPr/>
            </p:nvSpPr>
            <p:spPr bwMode="auto">
              <a:xfrm>
                <a:off x="5618335" y="3158984"/>
                <a:ext cx="163243" cy="252000"/>
              </a:xfrm>
              <a:custGeom>
                <a:avLst/>
                <a:gdLst>
                  <a:gd name="T0" fmla="*/ 401 w 402"/>
                  <a:gd name="T1" fmla="*/ 228 h 620"/>
                  <a:gd name="T2" fmla="*/ 392 w 402"/>
                  <a:gd name="T3" fmla="*/ 266 h 620"/>
                  <a:gd name="T4" fmla="*/ 383 w 402"/>
                  <a:gd name="T5" fmla="*/ 287 h 620"/>
                  <a:gd name="T6" fmla="*/ 358 w 402"/>
                  <a:gd name="T7" fmla="*/ 326 h 620"/>
                  <a:gd name="T8" fmla="*/ 354 w 402"/>
                  <a:gd name="T9" fmla="*/ 331 h 620"/>
                  <a:gd name="T10" fmla="*/ 344 w 402"/>
                  <a:gd name="T11" fmla="*/ 345 h 620"/>
                  <a:gd name="T12" fmla="*/ 316 w 402"/>
                  <a:gd name="T13" fmla="*/ 418 h 620"/>
                  <a:gd name="T14" fmla="*/ 126 w 402"/>
                  <a:gd name="T15" fmla="*/ 458 h 620"/>
                  <a:gd name="T16" fmla="*/ 86 w 402"/>
                  <a:gd name="T17" fmla="*/ 418 h 620"/>
                  <a:gd name="T18" fmla="*/ 82 w 402"/>
                  <a:gd name="T19" fmla="*/ 388 h 620"/>
                  <a:gd name="T20" fmla="*/ 57 w 402"/>
                  <a:gd name="T21" fmla="*/ 344 h 620"/>
                  <a:gd name="T22" fmla="*/ 44 w 402"/>
                  <a:gd name="T23" fmla="*/ 326 h 620"/>
                  <a:gd name="T24" fmla="*/ 11 w 402"/>
                  <a:gd name="T25" fmla="*/ 266 h 620"/>
                  <a:gd name="T26" fmla="*/ 2 w 402"/>
                  <a:gd name="T27" fmla="*/ 228 h 620"/>
                  <a:gd name="T28" fmla="*/ 59 w 402"/>
                  <a:gd name="T29" fmla="*/ 59 h 620"/>
                  <a:gd name="T30" fmla="*/ 343 w 402"/>
                  <a:gd name="T31" fmla="*/ 59 h 620"/>
                  <a:gd name="T32" fmla="*/ 242 w 402"/>
                  <a:gd name="T33" fmla="*/ 240 h 620"/>
                  <a:gd name="T34" fmla="*/ 219 w 402"/>
                  <a:gd name="T35" fmla="*/ 381 h 620"/>
                  <a:gd name="T36" fmla="*/ 231 w 402"/>
                  <a:gd name="T37" fmla="*/ 400 h 620"/>
                  <a:gd name="T38" fmla="*/ 240 w 402"/>
                  <a:gd name="T39" fmla="*/ 402 h 620"/>
                  <a:gd name="T40" fmla="*/ 255 w 402"/>
                  <a:gd name="T41" fmla="*/ 396 h 620"/>
                  <a:gd name="T42" fmla="*/ 262 w 402"/>
                  <a:gd name="T43" fmla="*/ 381 h 620"/>
                  <a:gd name="T44" fmla="*/ 264 w 402"/>
                  <a:gd name="T45" fmla="*/ 287 h 620"/>
                  <a:gd name="T46" fmla="*/ 313 w 402"/>
                  <a:gd name="T47" fmla="*/ 250 h 620"/>
                  <a:gd name="T48" fmla="*/ 315 w 402"/>
                  <a:gd name="T49" fmla="*/ 250 h 620"/>
                  <a:gd name="T50" fmla="*/ 330 w 402"/>
                  <a:gd name="T51" fmla="*/ 233 h 620"/>
                  <a:gd name="T52" fmla="*/ 316 w 402"/>
                  <a:gd name="T53" fmla="*/ 216 h 620"/>
                  <a:gd name="T54" fmla="*/ 248 w 402"/>
                  <a:gd name="T55" fmla="*/ 235 h 620"/>
                  <a:gd name="T56" fmla="*/ 88 w 402"/>
                  <a:gd name="T57" fmla="*/ 216 h 620"/>
                  <a:gd name="T58" fmla="*/ 77 w 402"/>
                  <a:gd name="T59" fmla="*/ 221 h 620"/>
                  <a:gd name="T60" fmla="*/ 77 w 402"/>
                  <a:gd name="T61" fmla="*/ 245 h 620"/>
                  <a:gd name="T62" fmla="*/ 89 w 402"/>
                  <a:gd name="T63" fmla="*/ 250 h 620"/>
                  <a:gd name="T64" fmla="*/ 126 w 402"/>
                  <a:gd name="T65" fmla="*/ 266 h 620"/>
                  <a:gd name="T66" fmla="*/ 141 w 402"/>
                  <a:gd name="T67" fmla="*/ 381 h 620"/>
                  <a:gd name="T68" fmla="*/ 147 w 402"/>
                  <a:gd name="T69" fmla="*/ 396 h 620"/>
                  <a:gd name="T70" fmla="*/ 162 w 402"/>
                  <a:gd name="T71" fmla="*/ 402 h 620"/>
                  <a:gd name="T72" fmla="*/ 172 w 402"/>
                  <a:gd name="T73" fmla="*/ 400 h 620"/>
                  <a:gd name="T74" fmla="*/ 184 w 402"/>
                  <a:gd name="T75" fmla="*/ 381 h 620"/>
                  <a:gd name="T76" fmla="*/ 160 w 402"/>
                  <a:gd name="T77" fmla="*/ 240 h 620"/>
                  <a:gd name="T78" fmla="*/ 100 w 402"/>
                  <a:gd name="T79" fmla="*/ 216 h 620"/>
                  <a:gd name="T80" fmla="*/ 91 w 402"/>
                  <a:gd name="T81" fmla="*/ 216 h 620"/>
                  <a:gd name="T82" fmla="*/ 246 w 402"/>
                  <a:gd name="T83" fmla="*/ 560 h 620"/>
                  <a:gd name="T84" fmla="*/ 248 w 402"/>
                  <a:gd name="T85" fmla="*/ 573 h 620"/>
                  <a:gd name="T86" fmla="*/ 223 w 402"/>
                  <a:gd name="T87" fmla="*/ 614 h 620"/>
                  <a:gd name="T88" fmla="*/ 179 w 402"/>
                  <a:gd name="T89" fmla="*/ 614 h 620"/>
                  <a:gd name="T90" fmla="*/ 155 w 402"/>
                  <a:gd name="T91" fmla="*/ 573 h 620"/>
                  <a:gd name="T92" fmla="*/ 134 w 402"/>
                  <a:gd name="T93" fmla="*/ 560 h 620"/>
                  <a:gd name="T94" fmla="*/ 100 w 402"/>
                  <a:gd name="T95" fmla="*/ 526 h 620"/>
                  <a:gd name="T96" fmla="*/ 134 w 402"/>
                  <a:gd name="T97" fmla="*/ 492 h 620"/>
                  <a:gd name="T98" fmla="*/ 293 w 402"/>
                  <a:gd name="T99" fmla="*/ 502 h 620"/>
                  <a:gd name="T100" fmla="*/ 293 w 402"/>
                  <a:gd name="T101" fmla="*/ 550 h 620"/>
                  <a:gd name="T102" fmla="*/ 246 w 402"/>
                  <a:gd name="T103" fmla="*/ 560 h 6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02" h="620">
                    <a:moveTo>
                      <a:pt x="402" y="201"/>
                    </a:moveTo>
                    <a:cubicBezTo>
                      <a:pt x="402" y="210"/>
                      <a:pt x="402" y="219"/>
                      <a:pt x="401" y="228"/>
                    </a:cubicBezTo>
                    <a:cubicBezTo>
                      <a:pt x="400" y="230"/>
                      <a:pt x="400" y="233"/>
                      <a:pt x="400" y="235"/>
                    </a:cubicBezTo>
                    <a:cubicBezTo>
                      <a:pt x="398" y="246"/>
                      <a:pt x="395" y="256"/>
                      <a:pt x="392" y="266"/>
                    </a:cubicBezTo>
                    <a:cubicBezTo>
                      <a:pt x="391" y="266"/>
                      <a:pt x="391" y="266"/>
                      <a:pt x="391" y="267"/>
                    </a:cubicBezTo>
                    <a:cubicBezTo>
                      <a:pt x="389" y="274"/>
                      <a:pt x="386" y="280"/>
                      <a:pt x="383" y="287"/>
                    </a:cubicBezTo>
                    <a:cubicBezTo>
                      <a:pt x="372" y="307"/>
                      <a:pt x="372" y="307"/>
                      <a:pt x="372" y="307"/>
                    </a:cubicBezTo>
                    <a:cubicBezTo>
                      <a:pt x="368" y="314"/>
                      <a:pt x="363" y="320"/>
                      <a:pt x="358" y="326"/>
                    </a:cubicBezTo>
                    <a:cubicBezTo>
                      <a:pt x="357" y="328"/>
                      <a:pt x="356" y="329"/>
                      <a:pt x="355" y="331"/>
                    </a:cubicBezTo>
                    <a:cubicBezTo>
                      <a:pt x="354" y="331"/>
                      <a:pt x="354" y="331"/>
                      <a:pt x="354" y="331"/>
                    </a:cubicBezTo>
                    <a:cubicBezTo>
                      <a:pt x="351" y="335"/>
                      <a:pt x="348" y="339"/>
                      <a:pt x="344" y="344"/>
                    </a:cubicBezTo>
                    <a:cubicBezTo>
                      <a:pt x="344" y="344"/>
                      <a:pt x="344" y="344"/>
                      <a:pt x="344" y="345"/>
                    </a:cubicBezTo>
                    <a:cubicBezTo>
                      <a:pt x="326" y="370"/>
                      <a:pt x="317" y="391"/>
                      <a:pt x="316" y="407"/>
                    </a:cubicBezTo>
                    <a:cubicBezTo>
                      <a:pt x="316" y="418"/>
                      <a:pt x="316" y="418"/>
                      <a:pt x="316" y="418"/>
                    </a:cubicBezTo>
                    <a:cubicBezTo>
                      <a:pt x="316" y="444"/>
                      <a:pt x="303" y="458"/>
                      <a:pt x="276" y="458"/>
                    </a:cubicBezTo>
                    <a:cubicBezTo>
                      <a:pt x="126" y="458"/>
                      <a:pt x="126" y="458"/>
                      <a:pt x="126" y="458"/>
                    </a:cubicBezTo>
                    <a:cubicBezTo>
                      <a:pt x="102" y="458"/>
                      <a:pt x="88" y="446"/>
                      <a:pt x="86" y="424"/>
                    </a:cubicBezTo>
                    <a:cubicBezTo>
                      <a:pt x="86" y="422"/>
                      <a:pt x="86" y="420"/>
                      <a:pt x="86" y="418"/>
                    </a:cubicBezTo>
                    <a:cubicBezTo>
                      <a:pt x="86" y="408"/>
                      <a:pt x="86" y="408"/>
                      <a:pt x="86" y="408"/>
                    </a:cubicBezTo>
                    <a:cubicBezTo>
                      <a:pt x="86" y="402"/>
                      <a:pt x="85" y="395"/>
                      <a:pt x="82" y="388"/>
                    </a:cubicBezTo>
                    <a:cubicBezTo>
                      <a:pt x="77" y="375"/>
                      <a:pt x="69" y="361"/>
                      <a:pt x="58" y="344"/>
                    </a:cubicBezTo>
                    <a:cubicBezTo>
                      <a:pt x="57" y="344"/>
                      <a:pt x="57" y="344"/>
                      <a:pt x="57" y="344"/>
                    </a:cubicBezTo>
                    <a:cubicBezTo>
                      <a:pt x="54" y="339"/>
                      <a:pt x="51" y="335"/>
                      <a:pt x="48" y="330"/>
                    </a:cubicBezTo>
                    <a:cubicBezTo>
                      <a:pt x="46" y="329"/>
                      <a:pt x="45" y="328"/>
                      <a:pt x="44" y="326"/>
                    </a:cubicBezTo>
                    <a:cubicBezTo>
                      <a:pt x="29" y="308"/>
                      <a:pt x="18" y="288"/>
                      <a:pt x="11" y="267"/>
                    </a:cubicBezTo>
                    <a:cubicBezTo>
                      <a:pt x="11" y="266"/>
                      <a:pt x="11" y="266"/>
                      <a:pt x="11" y="266"/>
                    </a:cubicBezTo>
                    <a:cubicBezTo>
                      <a:pt x="10" y="266"/>
                      <a:pt x="10" y="266"/>
                      <a:pt x="10" y="266"/>
                    </a:cubicBezTo>
                    <a:cubicBezTo>
                      <a:pt x="6" y="254"/>
                      <a:pt x="3" y="241"/>
                      <a:pt x="2" y="228"/>
                    </a:cubicBezTo>
                    <a:cubicBezTo>
                      <a:pt x="1" y="219"/>
                      <a:pt x="0" y="210"/>
                      <a:pt x="0" y="201"/>
                    </a:cubicBezTo>
                    <a:cubicBezTo>
                      <a:pt x="0" y="145"/>
                      <a:pt x="20" y="98"/>
                      <a:pt x="59" y="59"/>
                    </a:cubicBezTo>
                    <a:cubicBezTo>
                      <a:pt x="98" y="19"/>
                      <a:pt x="146" y="0"/>
                      <a:pt x="201" y="0"/>
                    </a:cubicBezTo>
                    <a:cubicBezTo>
                      <a:pt x="257" y="0"/>
                      <a:pt x="304" y="19"/>
                      <a:pt x="343" y="59"/>
                    </a:cubicBezTo>
                    <a:cubicBezTo>
                      <a:pt x="383" y="98"/>
                      <a:pt x="402" y="145"/>
                      <a:pt x="402" y="201"/>
                    </a:cubicBezTo>
                    <a:close/>
                    <a:moveTo>
                      <a:pt x="242" y="240"/>
                    </a:moveTo>
                    <a:cubicBezTo>
                      <a:pt x="227" y="255"/>
                      <a:pt x="219" y="274"/>
                      <a:pt x="219" y="296"/>
                    </a:cubicBezTo>
                    <a:cubicBezTo>
                      <a:pt x="219" y="381"/>
                      <a:pt x="219" y="381"/>
                      <a:pt x="219" y="381"/>
                    </a:cubicBezTo>
                    <a:cubicBezTo>
                      <a:pt x="219" y="387"/>
                      <a:pt x="221" y="392"/>
                      <a:pt x="225" y="396"/>
                    </a:cubicBezTo>
                    <a:cubicBezTo>
                      <a:pt x="227" y="398"/>
                      <a:pt x="229" y="399"/>
                      <a:pt x="231" y="400"/>
                    </a:cubicBezTo>
                    <a:cubicBezTo>
                      <a:pt x="234" y="402"/>
                      <a:pt x="237" y="402"/>
                      <a:pt x="240" y="402"/>
                    </a:cubicBezTo>
                    <a:cubicBezTo>
                      <a:pt x="240" y="402"/>
                      <a:pt x="240" y="402"/>
                      <a:pt x="240" y="402"/>
                    </a:cubicBezTo>
                    <a:cubicBezTo>
                      <a:pt x="242" y="402"/>
                      <a:pt x="243" y="402"/>
                      <a:pt x="244" y="402"/>
                    </a:cubicBezTo>
                    <a:cubicBezTo>
                      <a:pt x="248" y="401"/>
                      <a:pt x="252" y="399"/>
                      <a:pt x="255" y="396"/>
                    </a:cubicBezTo>
                    <a:cubicBezTo>
                      <a:pt x="256" y="396"/>
                      <a:pt x="256" y="395"/>
                      <a:pt x="256" y="395"/>
                    </a:cubicBezTo>
                    <a:cubicBezTo>
                      <a:pt x="260" y="391"/>
                      <a:pt x="262" y="386"/>
                      <a:pt x="262" y="381"/>
                    </a:cubicBezTo>
                    <a:cubicBezTo>
                      <a:pt x="262" y="303"/>
                      <a:pt x="262" y="303"/>
                      <a:pt x="262" y="303"/>
                    </a:cubicBezTo>
                    <a:cubicBezTo>
                      <a:pt x="262" y="298"/>
                      <a:pt x="262" y="292"/>
                      <a:pt x="264" y="287"/>
                    </a:cubicBezTo>
                    <a:cubicBezTo>
                      <a:pt x="266" y="279"/>
                      <a:pt x="271" y="272"/>
                      <a:pt x="277" y="266"/>
                    </a:cubicBezTo>
                    <a:cubicBezTo>
                      <a:pt x="287" y="256"/>
                      <a:pt x="299" y="250"/>
                      <a:pt x="313" y="250"/>
                    </a:cubicBezTo>
                    <a:cubicBezTo>
                      <a:pt x="313" y="250"/>
                      <a:pt x="313" y="250"/>
                      <a:pt x="313" y="250"/>
                    </a:cubicBezTo>
                    <a:cubicBezTo>
                      <a:pt x="314" y="250"/>
                      <a:pt x="314" y="250"/>
                      <a:pt x="315" y="250"/>
                    </a:cubicBezTo>
                    <a:cubicBezTo>
                      <a:pt x="319" y="250"/>
                      <a:pt x="322" y="248"/>
                      <a:pt x="325" y="245"/>
                    </a:cubicBezTo>
                    <a:cubicBezTo>
                      <a:pt x="329" y="242"/>
                      <a:pt x="330" y="238"/>
                      <a:pt x="330" y="233"/>
                    </a:cubicBezTo>
                    <a:cubicBezTo>
                      <a:pt x="330" y="228"/>
                      <a:pt x="329" y="224"/>
                      <a:pt x="325" y="221"/>
                    </a:cubicBezTo>
                    <a:cubicBezTo>
                      <a:pt x="323" y="218"/>
                      <a:pt x="320" y="217"/>
                      <a:pt x="316" y="216"/>
                    </a:cubicBezTo>
                    <a:cubicBezTo>
                      <a:pt x="299" y="216"/>
                      <a:pt x="299" y="216"/>
                      <a:pt x="299" y="216"/>
                    </a:cubicBezTo>
                    <a:cubicBezTo>
                      <a:pt x="279" y="216"/>
                      <a:pt x="262" y="222"/>
                      <a:pt x="248" y="235"/>
                    </a:cubicBezTo>
                    <a:cubicBezTo>
                      <a:pt x="246" y="236"/>
                      <a:pt x="244" y="238"/>
                      <a:pt x="242" y="240"/>
                    </a:cubicBezTo>
                    <a:close/>
                    <a:moveTo>
                      <a:pt x="88" y="216"/>
                    </a:moveTo>
                    <a:cubicBezTo>
                      <a:pt x="87" y="216"/>
                      <a:pt x="87" y="216"/>
                      <a:pt x="87" y="216"/>
                    </a:cubicBezTo>
                    <a:cubicBezTo>
                      <a:pt x="83" y="217"/>
                      <a:pt x="80" y="218"/>
                      <a:pt x="77" y="221"/>
                    </a:cubicBezTo>
                    <a:cubicBezTo>
                      <a:pt x="74" y="224"/>
                      <a:pt x="72" y="228"/>
                      <a:pt x="72" y="233"/>
                    </a:cubicBezTo>
                    <a:cubicBezTo>
                      <a:pt x="72" y="238"/>
                      <a:pt x="74" y="242"/>
                      <a:pt x="77" y="245"/>
                    </a:cubicBezTo>
                    <a:cubicBezTo>
                      <a:pt x="80" y="248"/>
                      <a:pt x="84" y="250"/>
                      <a:pt x="88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104" y="250"/>
                      <a:pt x="116" y="256"/>
                      <a:pt x="126" y="266"/>
                    </a:cubicBezTo>
                    <a:cubicBezTo>
                      <a:pt x="136" y="276"/>
                      <a:pt x="141" y="289"/>
                      <a:pt x="141" y="303"/>
                    </a:cubicBezTo>
                    <a:cubicBezTo>
                      <a:pt x="141" y="381"/>
                      <a:pt x="141" y="381"/>
                      <a:pt x="141" y="381"/>
                    </a:cubicBezTo>
                    <a:cubicBezTo>
                      <a:pt x="141" y="386"/>
                      <a:pt x="143" y="391"/>
                      <a:pt x="147" y="395"/>
                    </a:cubicBezTo>
                    <a:cubicBezTo>
                      <a:pt x="147" y="395"/>
                      <a:pt x="147" y="396"/>
                      <a:pt x="147" y="396"/>
                    </a:cubicBezTo>
                    <a:cubicBezTo>
                      <a:pt x="151" y="399"/>
                      <a:pt x="154" y="401"/>
                      <a:pt x="159" y="402"/>
                    </a:cubicBezTo>
                    <a:cubicBezTo>
                      <a:pt x="160" y="402"/>
                      <a:pt x="161" y="402"/>
                      <a:pt x="162" y="402"/>
                    </a:cubicBezTo>
                    <a:cubicBezTo>
                      <a:pt x="163" y="402"/>
                      <a:pt x="163" y="402"/>
                      <a:pt x="163" y="402"/>
                    </a:cubicBezTo>
                    <a:cubicBezTo>
                      <a:pt x="166" y="402"/>
                      <a:pt x="169" y="402"/>
                      <a:pt x="172" y="400"/>
                    </a:cubicBezTo>
                    <a:cubicBezTo>
                      <a:pt x="174" y="399"/>
                      <a:pt x="176" y="398"/>
                      <a:pt x="178" y="396"/>
                    </a:cubicBezTo>
                    <a:cubicBezTo>
                      <a:pt x="182" y="392"/>
                      <a:pt x="184" y="387"/>
                      <a:pt x="184" y="381"/>
                    </a:cubicBezTo>
                    <a:cubicBezTo>
                      <a:pt x="184" y="296"/>
                      <a:pt x="184" y="296"/>
                      <a:pt x="184" y="296"/>
                    </a:cubicBezTo>
                    <a:cubicBezTo>
                      <a:pt x="184" y="274"/>
                      <a:pt x="176" y="255"/>
                      <a:pt x="160" y="240"/>
                    </a:cubicBezTo>
                    <a:cubicBezTo>
                      <a:pt x="145" y="224"/>
                      <a:pt x="126" y="216"/>
                      <a:pt x="104" y="216"/>
                    </a:cubicBezTo>
                    <a:cubicBezTo>
                      <a:pt x="100" y="216"/>
                      <a:pt x="100" y="216"/>
                      <a:pt x="100" y="216"/>
                    </a:cubicBezTo>
                    <a:cubicBezTo>
                      <a:pt x="99" y="216"/>
                      <a:pt x="98" y="216"/>
                      <a:pt x="97" y="216"/>
                    </a:cubicBezTo>
                    <a:cubicBezTo>
                      <a:pt x="91" y="216"/>
                      <a:pt x="91" y="216"/>
                      <a:pt x="91" y="216"/>
                    </a:cubicBezTo>
                    <a:cubicBezTo>
                      <a:pt x="90" y="216"/>
                      <a:pt x="89" y="216"/>
                      <a:pt x="88" y="216"/>
                    </a:cubicBezTo>
                    <a:close/>
                    <a:moveTo>
                      <a:pt x="246" y="560"/>
                    </a:moveTo>
                    <a:cubicBezTo>
                      <a:pt x="247" y="564"/>
                      <a:pt x="247" y="567"/>
                      <a:pt x="248" y="571"/>
                    </a:cubicBezTo>
                    <a:cubicBezTo>
                      <a:pt x="248" y="572"/>
                      <a:pt x="248" y="573"/>
                      <a:pt x="248" y="573"/>
                    </a:cubicBezTo>
                    <a:cubicBezTo>
                      <a:pt x="248" y="586"/>
                      <a:pt x="243" y="597"/>
                      <a:pt x="234" y="606"/>
                    </a:cubicBezTo>
                    <a:cubicBezTo>
                      <a:pt x="231" y="609"/>
                      <a:pt x="227" y="612"/>
                      <a:pt x="223" y="614"/>
                    </a:cubicBezTo>
                    <a:cubicBezTo>
                      <a:pt x="217" y="618"/>
                      <a:pt x="209" y="620"/>
                      <a:pt x="201" y="620"/>
                    </a:cubicBezTo>
                    <a:cubicBezTo>
                      <a:pt x="193" y="620"/>
                      <a:pt x="186" y="618"/>
                      <a:pt x="179" y="614"/>
                    </a:cubicBezTo>
                    <a:cubicBezTo>
                      <a:pt x="176" y="612"/>
                      <a:pt x="172" y="609"/>
                      <a:pt x="169" y="606"/>
                    </a:cubicBezTo>
                    <a:cubicBezTo>
                      <a:pt x="160" y="597"/>
                      <a:pt x="155" y="586"/>
                      <a:pt x="155" y="573"/>
                    </a:cubicBezTo>
                    <a:cubicBezTo>
                      <a:pt x="155" y="569"/>
                      <a:pt x="156" y="564"/>
                      <a:pt x="157" y="560"/>
                    </a:cubicBezTo>
                    <a:cubicBezTo>
                      <a:pt x="134" y="560"/>
                      <a:pt x="134" y="560"/>
                      <a:pt x="134" y="560"/>
                    </a:cubicBezTo>
                    <a:cubicBezTo>
                      <a:pt x="125" y="560"/>
                      <a:pt x="117" y="557"/>
                      <a:pt x="110" y="550"/>
                    </a:cubicBezTo>
                    <a:cubicBezTo>
                      <a:pt x="104" y="544"/>
                      <a:pt x="100" y="536"/>
                      <a:pt x="100" y="526"/>
                    </a:cubicBezTo>
                    <a:cubicBezTo>
                      <a:pt x="100" y="517"/>
                      <a:pt x="104" y="509"/>
                      <a:pt x="110" y="502"/>
                    </a:cubicBezTo>
                    <a:cubicBezTo>
                      <a:pt x="117" y="496"/>
                      <a:pt x="125" y="492"/>
                      <a:pt x="134" y="492"/>
                    </a:cubicBezTo>
                    <a:cubicBezTo>
                      <a:pt x="269" y="492"/>
                      <a:pt x="269" y="492"/>
                      <a:pt x="269" y="492"/>
                    </a:cubicBezTo>
                    <a:cubicBezTo>
                      <a:pt x="278" y="492"/>
                      <a:pt x="286" y="496"/>
                      <a:pt x="293" y="502"/>
                    </a:cubicBezTo>
                    <a:cubicBezTo>
                      <a:pt x="299" y="509"/>
                      <a:pt x="303" y="517"/>
                      <a:pt x="303" y="526"/>
                    </a:cubicBezTo>
                    <a:cubicBezTo>
                      <a:pt x="303" y="536"/>
                      <a:pt x="299" y="544"/>
                      <a:pt x="293" y="550"/>
                    </a:cubicBezTo>
                    <a:cubicBezTo>
                      <a:pt x="286" y="557"/>
                      <a:pt x="278" y="560"/>
                      <a:pt x="269" y="560"/>
                    </a:cubicBezTo>
                    <a:lnTo>
                      <a:pt x="246" y="56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sp>
        <p:nvSpPr>
          <p:cNvPr id="9" name="矩形 8"/>
          <p:cNvSpPr/>
          <p:nvPr/>
        </p:nvSpPr>
        <p:spPr>
          <a:xfrm>
            <a:off x="900000" y="900000"/>
            <a:ext cx="11292000" cy="25759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　　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1. </a:t>
            </a:r>
            <a:r>
              <a:rPr lang="zh-CN" altLang="en-US" sz="2600" spc="50" dirty="0">
                <a:latin typeface="DongTian" panose="02020603050405020304" pitchFamily="18" charset="0"/>
                <a:ea typeface="方正楷体简体" panose="02000000000000000000" pitchFamily="65" charset="-122"/>
              </a:rPr>
              <a:t>北京冬季某一天的最高气温为</a:t>
            </a:r>
            <a:r>
              <a:rPr lang="zh-CN" altLang="en-US" sz="2600" spc="5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零上 </a:t>
            </a:r>
            <a:r>
              <a:rPr lang="en-US" altLang="zh-CN" sz="2600" spc="5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3 </a:t>
            </a:r>
            <a:r>
              <a:rPr lang="zh-CN" altLang="en-US" sz="2600" spc="5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摄氏度</a:t>
            </a:r>
            <a:r>
              <a:rPr lang="zh-CN" altLang="en-US" sz="2600" spc="5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，最低气温为</a:t>
            </a:r>
            <a:r>
              <a:rPr lang="zh-CN" altLang="en-US" sz="2600" spc="5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零下 </a:t>
            </a:r>
            <a:r>
              <a:rPr lang="en-US" altLang="zh-CN" sz="2600" spc="5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3 </a:t>
            </a:r>
            <a:endParaRPr lang="en-US" altLang="zh-CN" sz="2600" spc="50" dirty="0">
              <a:solidFill>
                <a:srgbClr val="CC3300"/>
              </a:solidFill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摄氏度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.</a:t>
            </a:r>
            <a:endParaRPr lang="en-US" altLang="zh-CN" sz="26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　　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2.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某公司今年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7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月份</a:t>
            </a:r>
            <a:r>
              <a:rPr lang="zh-CN" altLang="en-US" sz="2600" dirty="0">
                <a:solidFill>
                  <a:srgbClr val="00B05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盈利 </a:t>
            </a:r>
            <a:r>
              <a:rPr lang="en-US" altLang="zh-CN" sz="2600" dirty="0">
                <a:solidFill>
                  <a:srgbClr val="00B05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50 </a:t>
            </a:r>
            <a:r>
              <a:rPr lang="zh-CN" altLang="en-US" sz="2600" dirty="0">
                <a:solidFill>
                  <a:srgbClr val="00B05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万元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，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8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月份</a:t>
            </a:r>
            <a:r>
              <a:rPr lang="zh-CN" altLang="en-US" sz="2600" dirty="0">
                <a:solidFill>
                  <a:srgbClr val="00B05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亏损 </a:t>
            </a:r>
            <a:r>
              <a:rPr lang="en-US" altLang="zh-CN" sz="2600" dirty="0">
                <a:solidFill>
                  <a:srgbClr val="00B05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10 </a:t>
            </a:r>
            <a:r>
              <a:rPr lang="zh-CN" altLang="en-US" sz="2600" dirty="0">
                <a:solidFill>
                  <a:srgbClr val="00B05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万元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.</a:t>
            </a:r>
            <a:endParaRPr lang="en-US" altLang="zh-CN" sz="26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　　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3. </a:t>
            </a:r>
            <a:r>
              <a:rPr lang="zh-CN" altLang="en-US" sz="2600" spc="-50" dirty="0">
                <a:latin typeface="DongTian" panose="02020603050405020304" pitchFamily="18" charset="0"/>
                <a:ea typeface="方正楷体简体" panose="02000000000000000000" pitchFamily="65" charset="-122"/>
              </a:rPr>
              <a:t>某年，我国棉花产量比上年</a:t>
            </a:r>
            <a:r>
              <a:rPr lang="zh-CN" altLang="en-US" sz="2600" spc="-5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增长 </a:t>
            </a:r>
            <a:r>
              <a:rPr lang="en-US" altLang="zh-CN" sz="2600" spc="-5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7.8%</a:t>
            </a:r>
            <a:r>
              <a:rPr lang="zh-CN" altLang="en-US" sz="2600" spc="-5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，玉米产量比上年</a:t>
            </a:r>
            <a:r>
              <a:rPr lang="zh-CN" altLang="en-US" sz="2600" spc="-5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减少 </a:t>
            </a:r>
            <a:r>
              <a:rPr lang="en-US" altLang="zh-CN" sz="2600" spc="-5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0.7%</a:t>
            </a:r>
            <a:r>
              <a:rPr lang="en-US" altLang="zh-CN" sz="2600" spc="-50" dirty="0">
                <a:latin typeface="DongTian" panose="02020603050405020304" pitchFamily="18" charset="0"/>
                <a:ea typeface="方正楷体简体" panose="02000000000000000000" pitchFamily="65" charset="-122"/>
              </a:rPr>
              <a:t>.</a:t>
            </a:r>
            <a:endParaRPr lang="en-US" altLang="zh-CN" sz="2600" spc="-5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3755992" y="4113148"/>
            <a:ext cx="4680016" cy="1188000"/>
            <a:chOff x="4367808" y="3734215"/>
            <a:chExt cx="4680016" cy="1188000"/>
          </a:xfrm>
        </p:grpSpPr>
        <p:sp>
          <p:nvSpPr>
            <p:cNvPr id="11" name="矩形: 圆角 10"/>
            <p:cNvSpPr/>
            <p:nvPr/>
          </p:nvSpPr>
          <p:spPr>
            <a:xfrm>
              <a:off x="4367808" y="3734215"/>
              <a:ext cx="4680000" cy="1188000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矩形 11"/>
            <p:cNvSpPr/>
            <p:nvPr/>
          </p:nvSpPr>
          <p:spPr>
            <a:xfrm>
              <a:off x="4511824" y="3837549"/>
              <a:ext cx="4536000" cy="944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400" dirty="0">
                  <a:latin typeface="DongTian" panose="02020603050405020304" pitchFamily="18" charset="0"/>
                  <a:ea typeface="方正楷体简体" panose="02000000000000000000" pitchFamily="65" charset="-122"/>
                </a:rPr>
                <a:t>每个情境中都有两个量，这两个</a:t>
              </a:r>
              <a:endParaRPr lang="en-US" altLang="zh-CN" sz="2400" dirty="0">
                <a:latin typeface="DongTian" panose="02020603050405020304" pitchFamily="18" charset="0"/>
                <a:ea typeface="方正楷体简体" panose="02000000000000000000" pitchFamily="65" charset="-122"/>
              </a:endParaRPr>
            </a:p>
            <a:p>
              <a:pPr>
                <a:lnSpc>
                  <a:spcPct val="120000"/>
                </a:lnSpc>
              </a:pPr>
              <a:r>
                <a:rPr lang="zh-CN" altLang="en-US" sz="2400" dirty="0">
                  <a:latin typeface="DongTian" panose="02020603050405020304" pitchFamily="18" charset="0"/>
                  <a:ea typeface="方正楷体简体" panose="02000000000000000000" pitchFamily="65" charset="-122"/>
                </a:rPr>
                <a:t>量含义不同，它们有什么共性？</a:t>
              </a:r>
              <a:endParaRPr lang="zh-CN" altLang="en-US" sz="2400" dirty="0">
                <a:latin typeface="DongTian" panose="02020603050405020304" pitchFamily="18" charset="0"/>
                <a:ea typeface="方正楷体简体" panose="02000000000000000000" pitchFamily="65" charset="-122"/>
              </a:endParaRPr>
            </a:p>
          </p:txBody>
        </p:sp>
      </p:grpSp>
    </p:spTree>
  </p:cSld>
  <p:clrMapOvr>
    <a:masterClrMapping/>
  </p:clrMapOvr>
  <p:transition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80000" y="108000"/>
            <a:ext cx="1715292" cy="398780"/>
            <a:chOff x="5287328" y="1607587"/>
            <a:chExt cx="1715292" cy="398780"/>
          </a:xfrm>
        </p:grpSpPr>
        <p:grpSp>
          <p:nvGrpSpPr>
            <p:cNvPr id="3" name="组合 88"/>
            <p:cNvGrpSpPr/>
            <p:nvPr/>
          </p:nvGrpSpPr>
          <p:grpSpPr>
            <a:xfrm>
              <a:off x="5799565" y="1607587"/>
              <a:ext cx="1203055" cy="398780"/>
              <a:chOff x="715825" y="143984"/>
              <a:chExt cx="1203055" cy="398780"/>
            </a:xfrm>
          </p:grpSpPr>
          <p:sp>
            <p:nvSpPr>
              <p:cNvPr id="7" name="矩形 6"/>
              <p:cNvSpPr/>
              <p:nvPr/>
            </p:nvSpPr>
            <p:spPr>
              <a:xfrm>
                <a:off x="720000" y="143984"/>
                <a:ext cx="1198880" cy="39878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l"/>
                <a:r>
                  <a:rPr lang="zh-CN" altLang="en-US" sz="2000" dirty="0">
                    <a:latin typeface="方正黑体_GBK" panose="03000509000000000000" pitchFamily="65" charset="-122"/>
                    <a:ea typeface="方正黑体_GBK" panose="03000509000000000000" pitchFamily="65" charset="-122"/>
                    <a:sym typeface="+mn-ea"/>
                  </a:rPr>
                  <a:t>新知探究</a:t>
                </a:r>
                <a:endParaRPr lang="zh-CN" altLang="en-US" sz="2000" dirty="0">
                  <a:solidFill>
                    <a:schemeClr val="tx1"/>
                  </a:solidFill>
                  <a:latin typeface="方正黑体_GBK" panose="03000509000000000000" pitchFamily="65" charset="-122"/>
                  <a:ea typeface="方正黑体_GBK" panose="03000509000000000000" pitchFamily="65" charset="-122"/>
                </a:endParaRPr>
              </a:p>
            </p:txBody>
          </p:sp>
          <p:sp>
            <p:nvSpPr>
              <p:cNvPr id="8" name="矩形 7"/>
              <p:cNvSpPr/>
              <p:nvPr/>
            </p:nvSpPr>
            <p:spPr>
              <a:xfrm>
                <a:off x="715825" y="218039"/>
                <a:ext cx="18000" cy="252000"/>
              </a:xfrm>
              <a:prstGeom prst="rect">
                <a:avLst/>
              </a:prstGeom>
              <a:solidFill>
                <a:srgbClr val="72727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" name="组合 89"/>
            <p:cNvGrpSpPr/>
            <p:nvPr/>
          </p:nvGrpSpPr>
          <p:grpSpPr>
            <a:xfrm>
              <a:off x="5287328" y="1627622"/>
              <a:ext cx="360040" cy="360040"/>
              <a:chOff x="5519936" y="3104964"/>
              <a:chExt cx="360040" cy="360040"/>
            </a:xfrm>
          </p:grpSpPr>
          <p:sp>
            <p:nvSpPr>
              <p:cNvPr id="5" name="矩形: 圆角 90"/>
              <p:cNvSpPr/>
              <p:nvPr/>
            </p:nvSpPr>
            <p:spPr>
              <a:xfrm>
                <a:off x="5519936" y="3104964"/>
                <a:ext cx="360040" cy="360040"/>
              </a:xfrm>
              <a:prstGeom prst="roundRect">
                <a:avLst/>
              </a:prstGeom>
              <a:solidFill>
                <a:schemeClr val="tx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Freeform 13"/>
              <p:cNvSpPr>
                <a:spLocks noChangeAspect="1" noEditPoints="1"/>
              </p:cNvSpPr>
              <p:nvPr/>
            </p:nvSpPr>
            <p:spPr bwMode="auto">
              <a:xfrm>
                <a:off x="5618335" y="3158984"/>
                <a:ext cx="163243" cy="252000"/>
              </a:xfrm>
              <a:custGeom>
                <a:avLst/>
                <a:gdLst>
                  <a:gd name="T0" fmla="*/ 401 w 402"/>
                  <a:gd name="T1" fmla="*/ 228 h 620"/>
                  <a:gd name="T2" fmla="*/ 392 w 402"/>
                  <a:gd name="T3" fmla="*/ 266 h 620"/>
                  <a:gd name="T4" fmla="*/ 383 w 402"/>
                  <a:gd name="T5" fmla="*/ 287 h 620"/>
                  <a:gd name="T6" fmla="*/ 358 w 402"/>
                  <a:gd name="T7" fmla="*/ 326 h 620"/>
                  <a:gd name="T8" fmla="*/ 354 w 402"/>
                  <a:gd name="T9" fmla="*/ 331 h 620"/>
                  <a:gd name="T10" fmla="*/ 344 w 402"/>
                  <a:gd name="T11" fmla="*/ 345 h 620"/>
                  <a:gd name="T12" fmla="*/ 316 w 402"/>
                  <a:gd name="T13" fmla="*/ 418 h 620"/>
                  <a:gd name="T14" fmla="*/ 126 w 402"/>
                  <a:gd name="T15" fmla="*/ 458 h 620"/>
                  <a:gd name="T16" fmla="*/ 86 w 402"/>
                  <a:gd name="T17" fmla="*/ 418 h 620"/>
                  <a:gd name="T18" fmla="*/ 82 w 402"/>
                  <a:gd name="T19" fmla="*/ 388 h 620"/>
                  <a:gd name="T20" fmla="*/ 57 w 402"/>
                  <a:gd name="T21" fmla="*/ 344 h 620"/>
                  <a:gd name="T22" fmla="*/ 44 w 402"/>
                  <a:gd name="T23" fmla="*/ 326 h 620"/>
                  <a:gd name="T24" fmla="*/ 11 w 402"/>
                  <a:gd name="T25" fmla="*/ 266 h 620"/>
                  <a:gd name="T26" fmla="*/ 2 w 402"/>
                  <a:gd name="T27" fmla="*/ 228 h 620"/>
                  <a:gd name="T28" fmla="*/ 59 w 402"/>
                  <a:gd name="T29" fmla="*/ 59 h 620"/>
                  <a:gd name="T30" fmla="*/ 343 w 402"/>
                  <a:gd name="T31" fmla="*/ 59 h 620"/>
                  <a:gd name="T32" fmla="*/ 242 w 402"/>
                  <a:gd name="T33" fmla="*/ 240 h 620"/>
                  <a:gd name="T34" fmla="*/ 219 w 402"/>
                  <a:gd name="T35" fmla="*/ 381 h 620"/>
                  <a:gd name="T36" fmla="*/ 231 w 402"/>
                  <a:gd name="T37" fmla="*/ 400 h 620"/>
                  <a:gd name="T38" fmla="*/ 240 w 402"/>
                  <a:gd name="T39" fmla="*/ 402 h 620"/>
                  <a:gd name="T40" fmla="*/ 255 w 402"/>
                  <a:gd name="T41" fmla="*/ 396 h 620"/>
                  <a:gd name="T42" fmla="*/ 262 w 402"/>
                  <a:gd name="T43" fmla="*/ 381 h 620"/>
                  <a:gd name="T44" fmla="*/ 264 w 402"/>
                  <a:gd name="T45" fmla="*/ 287 h 620"/>
                  <a:gd name="T46" fmla="*/ 313 w 402"/>
                  <a:gd name="T47" fmla="*/ 250 h 620"/>
                  <a:gd name="T48" fmla="*/ 315 w 402"/>
                  <a:gd name="T49" fmla="*/ 250 h 620"/>
                  <a:gd name="T50" fmla="*/ 330 w 402"/>
                  <a:gd name="T51" fmla="*/ 233 h 620"/>
                  <a:gd name="T52" fmla="*/ 316 w 402"/>
                  <a:gd name="T53" fmla="*/ 216 h 620"/>
                  <a:gd name="T54" fmla="*/ 248 w 402"/>
                  <a:gd name="T55" fmla="*/ 235 h 620"/>
                  <a:gd name="T56" fmla="*/ 88 w 402"/>
                  <a:gd name="T57" fmla="*/ 216 h 620"/>
                  <a:gd name="T58" fmla="*/ 77 w 402"/>
                  <a:gd name="T59" fmla="*/ 221 h 620"/>
                  <a:gd name="T60" fmla="*/ 77 w 402"/>
                  <a:gd name="T61" fmla="*/ 245 h 620"/>
                  <a:gd name="T62" fmla="*/ 89 w 402"/>
                  <a:gd name="T63" fmla="*/ 250 h 620"/>
                  <a:gd name="T64" fmla="*/ 126 w 402"/>
                  <a:gd name="T65" fmla="*/ 266 h 620"/>
                  <a:gd name="T66" fmla="*/ 141 w 402"/>
                  <a:gd name="T67" fmla="*/ 381 h 620"/>
                  <a:gd name="T68" fmla="*/ 147 w 402"/>
                  <a:gd name="T69" fmla="*/ 396 h 620"/>
                  <a:gd name="T70" fmla="*/ 162 w 402"/>
                  <a:gd name="T71" fmla="*/ 402 h 620"/>
                  <a:gd name="T72" fmla="*/ 172 w 402"/>
                  <a:gd name="T73" fmla="*/ 400 h 620"/>
                  <a:gd name="T74" fmla="*/ 184 w 402"/>
                  <a:gd name="T75" fmla="*/ 381 h 620"/>
                  <a:gd name="T76" fmla="*/ 160 w 402"/>
                  <a:gd name="T77" fmla="*/ 240 h 620"/>
                  <a:gd name="T78" fmla="*/ 100 w 402"/>
                  <a:gd name="T79" fmla="*/ 216 h 620"/>
                  <a:gd name="T80" fmla="*/ 91 w 402"/>
                  <a:gd name="T81" fmla="*/ 216 h 620"/>
                  <a:gd name="T82" fmla="*/ 246 w 402"/>
                  <a:gd name="T83" fmla="*/ 560 h 620"/>
                  <a:gd name="T84" fmla="*/ 248 w 402"/>
                  <a:gd name="T85" fmla="*/ 573 h 620"/>
                  <a:gd name="T86" fmla="*/ 223 w 402"/>
                  <a:gd name="T87" fmla="*/ 614 h 620"/>
                  <a:gd name="T88" fmla="*/ 179 w 402"/>
                  <a:gd name="T89" fmla="*/ 614 h 620"/>
                  <a:gd name="T90" fmla="*/ 155 w 402"/>
                  <a:gd name="T91" fmla="*/ 573 h 620"/>
                  <a:gd name="T92" fmla="*/ 134 w 402"/>
                  <a:gd name="T93" fmla="*/ 560 h 620"/>
                  <a:gd name="T94" fmla="*/ 100 w 402"/>
                  <a:gd name="T95" fmla="*/ 526 h 620"/>
                  <a:gd name="T96" fmla="*/ 134 w 402"/>
                  <a:gd name="T97" fmla="*/ 492 h 620"/>
                  <a:gd name="T98" fmla="*/ 293 w 402"/>
                  <a:gd name="T99" fmla="*/ 502 h 620"/>
                  <a:gd name="T100" fmla="*/ 293 w 402"/>
                  <a:gd name="T101" fmla="*/ 550 h 620"/>
                  <a:gd name="T102" fmla="*/ 246 w 402"/>
                  <a:gd name="T103" fmla="*/ 560 h 6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02" h="620">
                    <a:moveTo>
                      <a:pt x="402" y="201"/>
                    </a:moveTo>
                    <a:cubicBezTo>
                      <a:pt x="402" y="210"/>
                      <a:pt x="402" y="219"/>
                      <a:pt x="401" y="228"/>
                    </a:cubicBezTo>
                    <a:cubicBezTo>
                      <a:pt x="400" y="230"/>
                      <a:pt x="400" y="233"/>
                      <a:pt x="400" y="235"/>
                    </a:cubicBezTo>
                    <a:cubicBezTo>
                      <a:pt x="398" y="246"/>
                      <a:pt x="395" y="256"/>
                      <a:pt x="392" y="266"/>
                    </a:cubicBezTo>
                    <a:cubicBezTo>
                      <a:pt x="391" y="266"/>
                      <a:pt x="391" y="266"/>
                      <a:pt x="391" y="267"/>
                    </a:cubicBezTo>
                    <a:cubicBezTo>
                      <a:pt x="389" y="274"/>
                      <a:pt x="386" y="280"/>
                      <a:pt x="383" y="287"/>
                    </a:cubicBezTo>
                    <a:cubicBezTo>
                      <a:pt x="372" y="307"/>
                      <a:pt x="372" y="307"/>
                      <a:pt x="372" y="307"/>
                    </a:cubicBezTo>
                    <a:cubicBezTo>
                      <a:pt x="368" y="314"/>
                      <a:pt x="363" y="320"/>
                      <a:pt x="358" y="326"/>
                    </a:cubicBezTo>
                    <a:cubicBezTo>
                      <a:pt x="357" y="328"/>
                      <a:pt x="356" y="329"/>
                      <a:pt x="355" y="331"/>
                    </a:cubicBezTo>
                    <a:cubicBezTo>
                      <a:pt x="354" y="331"/>
                      <a:pt x="354" y="331"/>
                      <a:pt x="354" y="331"/>
                    </a:cubicBezTo>
                    <a:cubicBezTo>
                      <a:pt x="351" y="335"/>
                      <a:pt x="348" y="339"/>
                      <a:pt x="344" y="344"/>
                    </a:cubicBezTo>
                    <a:cubicBezTo>
                      <a:pt x="344" y="344"/>
                      <a:pt x="344" y="344"/>
                      <a:pt x="344" y="345"/>
                    </a:cubicBezTo>
                    <a:cubicBezTo>
                      <a:pt x="326" y="370"/>
                      <a:pt x="317" y="391"/>
                      <a:pt x="316" y="407"/>
                    </a:cubicBezTo>
                    <a:cubicBezTo>
                      <a:pt x="316" y="418"/>
                      <a:pt x="316" y="418"/>
                      <a:pt x="316" y="418"/>
                    </a:cubicBezTo>
                    <a:cubicBezTo>
                      <a:pt x="316" y="444"/>
                      <a:pt x="303" y="458"/>
                      <a:pt x="276" y="458"/>
                    </a:cubicBezTo>
                    <a:cubicBezTo>
                      <a:pt x="126" y="458"/>
                      <a:pt x="126" y="458"/>
                      <a:pt x="126" y="458"/>
                    </a:cubicBezTo>
                    <a:cubicBezTo>
                      <a:pt x="102" y="458"/>
                      <a:pt x="88" y="446"/>
                      <a:pt x="86" y="424"/>
                    </a:cubicBezTo>
                    <a:cubicBezTo>
                      <a:pt x="86" y="422"/>
                      <a:pt x="86" y="420"/>
                      <a:pt x="86" y="418"/>
                    </a:cubicBezTo>
                    <a:cubicBezTo>
                      <a:pt x="86" y="408"/>
                      <a:pt x="86" y="408"/>
                      <a:pt x="86" y="408"/>
                    </a:cubicBezTo>
                    <a:cubicBezTo>
                      <a:pt x="86" y="402"/>
                      <a:pt x="85" y="395"/>
                      <a:pt x="82" y="388"/>
                    </a:cubicBezTo>
                    <a:cubicBezTo>
                      <a:pt x="77" y="375"/>
                      <a:pt x="69" y="361"/>
                      <a:pt x="58" y="344"/>
                    </a:cubicBezTo>
                    <a:cubicBezTo>
                      <a:pt x="57" y="344"/>
                      <a:pt x="57" y="344"/>
                      <a:pt x="57" y="344"/>
                    </a:cubicBezTo>
                    <a:cubicBezTo>
                      <a:pt x="54" y="339"/>
                      <a:pt x="51" y="335"/>
                      <a:pt x="48" y="330"/>
                    </a:cubicBezTo>
                    <a:cubicBezTo>
                      <a:pt x="46" y="329"/>
                      <a:pt x="45" y="328"/>
                      <a:pt x="44" y="326"/>
                    </a:cubicBezTo>
                    <a:cubicBezTo>
                      <a:pt x="29" y="308"/>
                      <a:pt x="18" y="288"/>
                      <a:pt x="11" y="267"/>
                    </a:cubicBezTo>
                    <a:cubicBezTo>
                      <a:pt x="11" y="266"/>
                      <a:pt x="11" y="266"/>
                      <a:pt x="11" y="266"/>
                    </a:cubicBezTo>
                    <a:cubicBezTo>
                      <a:pt x="10" y="266"/>
                      <a:pt x="10" y="266"/>
                      <a:pt x="10" y="266"/>
                    </a:cubicBezTo>
                    <a:cubicBezTo>
                      <a:pt x="6" y="254"/>
                      <a:pt x="3" y="241"/>
                      <a:pt x="2" y="228"/>
                    </a:cubicBezTo>
                    <a:cubicBezTo>
                      <a:pt x="1" y="219"/>
                      <a:pt x="0" y="210"/>
                      <a:pt x="0" y="201"/>
                    </a:cubicBezTo>
                    <a:cubicBezTo>
                      <a:pt x="0" y="145"/>
                      <a:pt x="20" y="98"/>
                      <a:pt x="59" y="59"/>
                    </a:cubicBezTo>
                    <a:cubicBezTo>
                      <a:pt x="98" y="19"/>
                      <a:pt x="146" y="0"/>
                      <a:pt x="201" y="0"/>
                    </a:cubicBezTo>
                    <a:cubicBezTo>
                      <a:pt x="257" y="0"/>
                      <a:pt x="304" y="19"/>
                      <a:pt x="343" y="59"/>
                    </a:cubicBezTo>
                    <a:cubicBezTo>
                      <a:pt x="383" y="98"/>
                      <a:pt x="402" y="145"/>
                      <a:pt x="402" y="201"/>
                    </a:cubicBezTo>
                    <a:close/>
                    <a:moveTo>
                      <a:pt x="242" y="240"/>
                    </a:moveTo>
                    <a:cubicBezTo>
                      <a:pt x="227" y="255"/>
                      <a:pt x="219" y="274"/>
                      <a:pt x="219" y="296"/>
                    </a:cubicBezTo>
                    <a:cubicBezTo>
                      <a:pt x="219" y="381"/>
                      <a:pt x="219" y="381"/>
                      <a:pt x="219" y="381"/>
                    </a:cubicBezTo>
                    <a:cubicBezTo>
                      <a:pt x="219" y="387"/>
                      <a:pt x="221" y="392"/>
                      <a:pt x="225" y="396"/>
                    </a:cubicBezTo>
                    <a:cubicBezTo>
                      <a:pt x="227" y="398"/>
                      <a:pt x="229" y="399"/>
                      <a:pt x="231" y="400"/>
                    </a:cubicBezTo>
                    <a:cubicBezTo>
                      <a:pt x="234" y="402"/>
                      <a:pt x="237" y="402"/>
                      <a:pt x="240" y="402"/>
                    </a:cubicBezTo>
                    <a:cubicBezTo>
                      <a:pt x="240" y="402"/>
                      <a:pt x="240" y="402"/>
                      <a:pt x="240" y="402"/>
                    </a:cubicBezTo>
                    <a:cubicBezTo>
                      <a:pt x="242" y="402"/>
                      <a:pt x="243" y="402"/>
                      <a:pt x="244" y="402"/>
                    </a:cubicBezTo>
                    <a:cubicBezTo>
                      <a:pt x="248" y="401"/>
                      <a:pt x="252" y="399"/>
                      <a:pt x="255" y="396"/>
                    </a:cubicBezTo>
                    <a:cubicBezTo>
                      <a:pt x="256" y="396"/>
                      <a:pt x="256" y="395"/>
                      <a:pt x="256" y="395"/>
                    </a:cubicBezTo>
                    <a:cubicBezTo>
                      <a:pt x="260" y="391"/>
                      <a:pt x="262" y="386"/>
                      <a:pt x="262" y="381"/>
                    </a:cubicBezTo>
                    <a:cubicBezTo>
                      <a:pt x="262" y="303"/>
                      <a:pt x="262" y="303"/>
                      <a:pt x="262" y="303"/>
                    </a:cubicBezTo>
                    <a:cubicBezTo>
                      <a:pt x="262" y="298"/>
                      <a:pt x="262" y="292"/>
                      <a:pt x="264" y="287"/>
                    </a:cubicBezTo>
                    <a:cubicBezTo>
                      <a:pt x="266" y="279"/>
                      <a:pt x="271" y="272"/>
                      <a:pt x="277" y="266"/>
                    </a:cubicBezTo>
                    <a:cubicBezTo>
                      <a:pt x="287" y="256"/>
                      <a:pt x="299" y="250"/>
                      <a:pt x="313" y="250"/>
                    </a:cubicBezTo>
                    <a:cubicBezTo>
                      <a:pt x="313" y="250"/>
                      <a:pt x="313" y="250"/>
                      <a:pt x="313" y="250"/>
                    </a:cubicBezTo>
                    <a:cubicBezTo>
                      <a:pt x="314" y="250"/>
                      <a:pt x="314" y="250"/>
                      <a:pt x="315" y="250"/>
                    </a:cubicBezTo>
                    <a:cubicBezTo>
                      <a:pt x="319" y="250"/>
                      <a:pt x="322" y="248"/>
                      <a:pt x="325" y="245"/>
                    </a:cubicBezTo>
                    <a:cubicBezTo>
                      <a:pt x="329" y="242"/>
                      <a:pt x="330" y="238"/>
                      <a:pt x="330" y="233"/>
                    </a:cubicBezTo>
                    <a:cubicBezTo>
                      <a:pt x="330" y="228"/>
                      <a:pt x="329" y="224"/>
                      <a:pt x="325" y="221"/>
                    </a:cubicBezTo>
                    <a:cubicBezTo>
                      <a:pt x="323" y="218"/>
                      <a:pt x="320" y="217"/>
                      <a:pt x="316" y="216"/>
                    </a:cubicBezTo>
                    <a:cubicBezTo>
                      <a:pt x="299" y="216"/>
                      <a:pt x="299" y="216"/>
                      <a:pt x="299" y="216"/>
                    </a:cubicBezTo>
                    <a:cubicBezTo>
                      <a:pt x="279" y="216"/>
                      <a:pt x="262" y="222"/>
                      <a:pt x="248" y="235"/>
                    </a:cubicBezTo>
                    <a:cubicBezTo>
                      <a:pt x="246" y="236"/>
                      <a:pt x="244" y="238"/>
                      <a:pt x="242" y="240"/>
                    </a:cubicBezTo>
                    <a:close/>
                    <a:moveTo>
                      <a:pt x="88" y="216"/>
                    </a:moveTo>
                    <a:cubicBezTo>
                      <a:pt x="87" y="216"/>
                      <a:pt x="87" y="216"/>
                      <a:pt x="87" y="216"/>
                    </a:cubicBezTo>
                    <a:cubicBezTo>
                      <a:pt x="83" y="217"/>
                      <a:pt x="80" y="218"/>
                      <a:pt x="77" y="221"/>
                    </a:cubicBezTo>
                    <a:cubicBezTo>
                      <a:pt x="74" y="224"/>
                      <a:pt x="72" y="228"/>
                      <a:pt x="72" y="233"/>
                    </a:cubicBezTo>
                    <a:cubicBezTo>
                      <a:pt x="72" y="238"/>
                      <a:pt x="74" y="242"/>
                      <a:pt x="77" y="245"/>
                    </a:cubicBezTo>
                    <a:cubicBezTo>
                      <a:pt x="80" y="248"/>
                      <a:pt x="84" y="250"/>
                      <a:pt x="88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104" y="250"/>
                      <a:pt x="116" y="256"/>
                      <a:pt x="126" y="266"/>
                    </a:cubicBezTo>
                    <a:cubicBezTo>
                      <a:pt x="136" y="276"/>
                      <a:pt x="141" y="289"/>
                      <a:pt x="141" y="303"/>
                    </a:cubicBezTo>
                    <a:cubicBezTo>
                      <a:pt x="141" y="381"/>
                      <a:pt x="141" y="381"/>
                      <a:pt x="141" y="381"/>
                    </a:cubicBezTo>
                    <a:cubicBezTo>
                      <a:pt x="141" y="386"/>
                      <a:pt x="143" y="391"/>
                      <a:pt x="147" y="395"/>
                    </a:cubicBezTo>
                    <a:cubicBezTo>
                      <a:pt x="147" y="395"/>
                      <a:pt x="147" y="396"/>
                      <a:pt x="147" y="396"/>
                    </a:cubicBezTo>
                    <a:cubicBezTo>
                      <a:pt x="151" y="399"/>
                      <a:pt x="154" y="401"/>
                      <a:pt x="159" y="402"/>
                    </a:cubicBezTo>
                    <a:cubicBezTo>
                      <a:pt x="160" y="402"/>
                      <a:pt x="161" y="402"/>
                      <a:pt x="162" y="402"/>
                    </a:cubicBezTo>
                    <a:cubicBezTo>
                      <a:pt x="163" y="402"/>
                      <a:pt x="163" y="402"/>
                      <a:pt x="163" y="402"/>
                    </a:cubicBezTo>
                    <a:cubicBezTo>
                      <a:pt x="166" y="402"/>
                      <a:pt x="169" y="402"/>
                      <a:pt x="172" y="400"/>
                    </a:cubicBezTo>
                    <a:cubicBezTo>
                      <a:pt x="174" y="399"/>
                      <a:pt x="176" y="398"/>
                      <a:pt x="178" y="396"/>
                    </a:cubicBezTo>
                    <a:cubicBezTo>
                      <a:pt x="182" y="392"/>
                      <a:pt x="184" y="387"/>
                      <a:pt x="184" y="381"/>
                    </a:cubicBezTo>
                    <a:cubicBezTo>
                      <a:pt x="184" y="296"/>
                      <a:pt x="184" y="296"/>
                      <a:pt x="184" y="296"/>
                    </a:cubicBezTo>
                    <a:cubicBezTo>
                      <a:pt x="184" y="274"/>
                      <a:pt x="176" y="255"/>
                      <a:pt x="160" y="240"/>
                    </a:cubicBezTo>
                    <a:cubicBezTo>
                      <a:pt x="145" y="224"/>
                      <a:pt x="126" y="216"/>
                      <a:pt x="104" y="216"/>
                    </a:cubicBezTo>
                    <a:cubicBezTo>
                      <a:pt x="100" y="216"/>
                      <a:pt x="100" y="216"/>
                      <a:pt x="100" y="216"/>
                    </a:cubicBezTo>
                    <a:cubicBezTo>
                      <a:pt x="99" y="216"/>
                      <a:pt x="98" y="216"/>
                      <a:pt x="97" y="216"/>
                    </a:cubicBezTo>
                    <a:cubicBezTo>
                      <a:pt x="91" y="216"/>
                      <a:pt x="91" y="216"/>
                      <a:pt x="91" y="216"/>
                    </a:cubicBezTo>
                    <a:cubicBezTo>
                      <a:pt x="90" y="216"/>
                      <a:pt x="89" y="216"/>
                      <a:pt x="88" y="216"/>
                    </a:cubicBezTo>
                    <a:close/>
                    <a:moveTo>
                      <a:pt x="246" y="560"/>
                    </a:moveTo>
                    <a:cubicBezTo>
                      <a:pt x="247" y="564"/>
                      <a:pt x="247" y="567"/>
                      <a:pt x="248" y="571"/>
                    </a:cubicBezTo>
                    <a:cubicBezTo>
                      <a:pt x="248" y="572"/>
                      <a:pt x="248" y="573"/>
                      <a:pt x="248" y="573"/>
                    </a:cubicBezTo>
                    <a:cubicBezTo>
                      <a:pt x="248" y="586"/>
                      <a:pt x="243" y="597"/>
                      <a:pt x="234" y="606"/>
                    </a:cubicBezTo>
                    <a:cubicBezTo>
                      <a:pt x="231" y="609"/>
                      <a:pt x="227" y="612"/>
                      <a:pt x="223" y="614"/>
                    </a:cubicBezTo>
                    <a:cubicBezTo>
                      <a:pt x="217" y="618"/>
                      <a:pt x="209" y="620"/>
                      <a:pt x="201" y="620"/>
                    </a:cubicBezTo>
                    <a:cubicBezTo>
                      <a:pt x="193" y="620"/>
                      <a:pt x="186" y="618"/>
                      <a:pt x="179" y="614"/>
                    </a:cubicBezTo>
                    <a:cubicBezTo>
                      <a:pt x="176" y="612"/>
                      <a:pt x="172" y="609"/>
                      <a:pt x="169" y="606"/>
                    </a:cubicBezTo>
                    <a:cubicBezTo>
                      <a:pt x="160" y="597"/>
                      <a:pt x="155" y="586"/>
                      <a:pt x="155" y="573"/>
                    </a:cubicBezTo>
                    <a:cubicBezTo>
                      <a:pt x="155" y="569"/>
                      <a:pt x="156" y="564"/>
                      <a:pt x="157" y="560"/>
                    </a:cubicBezTo>
                    <a:cubicBezTo>
                      <a:pt x="134" y="560"/>
                      <a:pt x="134" y="560"/>
                      <a:pt x="134" y="560"/>
                    </a:cubicBezTo>
                    <a:cubicBezTo>
                      <a:pt x="125" y="560"/>
                      <a:pt x="117" y="557"/>
                      <a:pt x="110" y="550"/>
                    </a:cubicBezTo>
                    <a:cubicBezTo>
                      <a:pt x="104" y="544"/>
                      <a:pt x="100" y="536"/>
                      <a:pt x="100" y="526"/>
                    </a:cubicBezTo>
                    <a:cubicBezTo>
                      <a:pt x="100" y="517"/>
                      <a:pt x="104" y="509"/>
                      <a:pt x="110" y="502"/>
                    </a:cubicBezTo>
                    <a:cubicBezTo>
                      <a:pt x="117" y="496"/>
                      <a:pt x="125" y="492"/>
                      <a:pt x="134" y="492"/>
                    </a:cubicBezTo>
                    <a:cubicBezTo>
                      <a:pt x="269" y="492"/>
                      <a:pt x="269" y="492"/>
                      <a:pt x="269" y="492"/>
                    </a:cubicBezTo>
                    <a:cubicBezTo>
                      <a:pt x="278" y="492"/>
                      <a:pt x="286" y="496"/>
                      <a:pt x="293" y="502"/>
                    </a:cubicBezTo>
                    <a:cubicBezTo>
                      <a:pt x="299" y="509"/>
                      <a:pt x="303" y="517"/>
                      <a:pt x="303" y="526"/>
                    </a:cubicBezTo>
                    <a:cubicBezTo>
                      <a:pt x="303" y="536"/>
                      <a:pt x="299" y="544"/>
                      <a:pt x="293" y="550"/>
                    </a:cubicBezTo>
                    <a:cubicBezTo>
                      <a:pt x="286" y="557"/>
                      <a:pt x="278" y="560"/>
                      <a:pt x="269" y="560"/>
                    </a:cubicBezTo>
                    <a:lnTo>
                      <a:pt x="246" y="56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sp>
        <p:nvSpPr>
          <p:cNvPr id="9" name="矩形 8"/>
          <p:cNvSpPr/>
          <p:nvPr/>
        </p:nvSpPr>
        <p:spPr>
          <a:xfrm>
            <a:off x="900000" y="900000"/>
            <a:ext cx="11292000" cy="25759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　　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1. </a:t>
            </a:r>
            <a:r>
              <a:rPr lang="zh-CN" altLang="en-US" sz="2600" spc="50" dirty="0">
                <a:latin typeface="DongTian" panose="02020603050405020304" pitchFamily="18" charset="0"/>
                <a:ea typeface="方正楷体简体" panose="02000000000000000000" pitchFamily="65" charset="-122"/>
              </a:rPr>
              <a:t>北京冬季某一天的最高气温为</a:t>
            </a:r>
            <a:r>
              <a:rPr lang="zh-CN" altLang="en-US" sz="2600" spc="5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零上 </a:t>
            </a:r>
            <a:r>
              <a:rPr lang="en-US" altLang="zh-CN" sz="2600" spc="5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3 </a:t>
            </a:r>
            <a:r>
              <a:rPr lang="zh-CN" altLang="en-US" sz="2600" spc="5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摄氏度</a:t>
            </a:r>
            <a:r>
              <a:rPr lang="zh-CN" altLang="en-US" sz="2600" spc="5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，最低气温为</a:t>
            </a:r>
            <a:r>
              <a:rPr lang="zh-CN" altLang="en-US" sz="2600" spc="5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零下 </a:t>
            </a:r>
            <a:r>
              <a:rPr lang="en-US" altLang="zh-CN" sz="2600" spc="5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3 </a:t>
            </a:r>
            <a:endParaRPr lang="en-US" altLang="zh-CN" sz="2600" spc="50" dirty="0">
              <a:solidFill>
                <a:srgbClr val="CC3300"/>
              </a:solidFill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摄氏度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.</a:t>
            </a:r>
            <a:endParaRPr lang="en-US" altLang="zh-CN" sz="26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　　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2.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某公司今年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7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月份</a:t>
            </a:r>
            <a:r>
              <a:rPr lang="zh-CN" altLang="en-US" sz="2600" dirty="0">
                <a:solidFill>
                  <a:srgbClr val="00B05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盈利 </a:t>
            </a:r>
            <a:r>
              <a:rPr lang="en-US" altLang="zh-CN" sz="2600" dirty="0">
                <a:solidFill>
                  <a:srgbClr val="00B05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50 </a:t>
            </a:r>
            <a:r>
              <a:rPr lang="zh-CN" altLang="en-US" sz="2600" dirty="0">
                <a:solidFill>
                  <a:srgbClr val="00B05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万元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，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8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月份</a:t>
            </a:r>
            <a:r>
              <a:rPr lang="zh-CN" altLang="en-US" sz="2600" dirty="0">
                <a:solidFill>
                  <a:srgbClr val="00B05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亏损 </a:t>
            </a:r>
            <a:r>
              <a:rPr lang="en-US" altLang="zh-CN" sz="2600" dirty="0">
                <a:solidFill>
                  <a:srgbClr val="00B05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10 </a:t>
            </a:r>
            <a:r>
              <a:rPr lang="zh-CN" altLang="en-US" sz="2600" dirty="0">
                <a:solidFill>
                  <a:srgbClr val="00B05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万元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.</a:t>
            </a:r>
            <a:endParaRPr lang="en-US" altLang="zh-CN" sz="26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　　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3. </a:t>
            </a:r>
            <a:r>
              <a:rPr lang="zh-CN" altLang="en-US" sz="2600" spc="-50" dirty="0">
                <a:latin typeface="DongTian" panose="02020603050405020304" pitchFamily="18" charset="0"/>
                <a:ea typeface="方正楷体简体" panose="02000000000000000000" pitchFamily="65" charset="-122"/>
              </a:rPr>
              <a:t>某年，我国棉花产量比上年</a:t>
            </a:r>
            <a:r>
              <a:rPr lang="zh-CN" altLang="en-US" sz="2600" spc="-5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增长 </a:t>
            </a:r>
            <a:r>
              <a:rPr lang="en-US" altLang="zh-CN" sz="2600" spc="-5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7.8%</a:t>
            </a:r>
            <a:r>
              <a:rPr lang="zh-CN" altLang="en-US" sz="2600" spc="-5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，玉米产量比上年</a:t>
            </a:r>
            <a:r>
              <a:rPr lang="zh-CN" altLang="en-US" sz="2600" spc="-5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减少 </a:t>
            </a:r>
            <a:r>
              <a:rPr lang="en-US" altLang="zh-CN" sz="2600" spc="-5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0.7%</a:t>
            </a:r>
            <a:r>
              <a:rPr lang="en-US" altLang="zh-CN" sz="2600" spc="-50" dirty="0">
                <a:latin typeface="DongTian" panose="02020603050405020304" pitchFamily="18" charset="0"/>
                <a:ea typeface="方正楷体简体" panose="02000000000000000000" pitchFamily="65" charset="-122"/>
              </a:rPr>
              <a:t>.</a:t>
            </a:r>
            <a:endParaRPr lang="en-US" altLang="zh-CN" sz="2600" spc="-5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4025896" y="4113148"/>
            <a:ext cx="4140208" cy="648000"/>
            <a:chOff x="4367808" y="3734215"/>
            <a:chExt cx="4140208" cy="648000"/>
          </a:xfrm>
        </p:grpSpPr>
        <p:sp>
          <p:nvSpPr>
            <p:cNvPr id="11" name="矩形: 圆角 10"/>
            <p:cNvSpPr/>
            <p:nvPr/>
          </p:nvSpPr>
          <p:spPr>
            <a:xfrm>
              <a:off x="4367808" y="3734215"/>
              <a:ext cx="4140000" cy="648000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2" name="矩形 11"/>
            <p:cNvSpPr/>
            <p:nvPr/>
          </p:nvSpPr>
          <p:spPr>
            <a:xfrm>
              <a:off x="4511824" y="3807537"/>
              <a:ext cx="3996192" cy="50135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400" dirty="0">
                  <a:latin typeface="DongTian" panose="02020603050405020304" pitchFamily="18" charset="0"/>
                  <a:ea typeface="方正楷体简体" panose="02000000000000000000" pitchFamily="65" charset="-122"/>
                </a:rPr>
                <a:t>它们都是</a:t>
              </a:r>
              <a:r>
                <a:rPr lang="zh-CN" altLang="en-US" sz="2400" dirty="0">
                  <a:solidFill>
                    <a:schemeClr val="tx2"/>
                  </a:solidFill>
                  <a:latin typeface="DongTian" panose="02020603050405020304" pitchFamily="18" charset="0"/>
                  <a:ea typeface="方正楷体简体" panose="02000000000000000000" pitchFamily="65" charset="-122"/>
                </a:rPr>
                <a:t>具有相反意义的量 </a:t>
              </a:r>
              <a:endParaRPr lang="zh-CN" altLang="en-US" sz="24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</a:endParaRPr>
            </a:p>
          </p:txBody>
        </p:sp>
      </p:grpSp>
    </p:spTree>
  </p:cSld>
  <p:clrMapOvr>
    <a:masterClrMapping/>
  </p:clrMapOvr>
  <p:transition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80000" y="108000"/>
            <a:ext cx="1715292" cy="398780"/>
            <a:chOff x="5287328" y="1607587"/>
            <a:chExt cx="1715292" cy="398780"/>
          </a:xfrm>
        </p:grpSpPr>
        <p:grpSp>
          <p:nvGrpSpPr>
            <p:cNvPr id="3" name="组合 88"/>
            <p:cNvGrpSpPr/>
            <p:nvPr/>
          </p:nvGrpSpPr>
          <p:grpSpPr>
            <a:xfrm>
              <a:off x="5799565" y="1607587"/>
              <a:ext cx="1203055" cy="398780"/>
              <a:chOff x="715825" y="143984"/>
              <a:chExt cx="1203055" cy="398780"/>
            </a:xfrm>
          </p:grpSpPr>
          <p:sp>
            <p:nvSpPr>
              <p:cNvPr id="7" name="矩形 6"/>
              <p:cNvSpPr/>
              <p:nvPr/>
            </p:nvSpPr>
            <p:spPr>
              <a:xfrm>
                <a:off x="720000" y="143984"/>
                <a:ext cx="1198880" cy="39878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l"/>
                <a:r>
                  <a:rPr lang="zh-CN" altLang="en-US" sz="2000" dirty="0">
                    <a:latin typeface="方正黑体_GBK" panose="03000509000000000000" pitchFamily="65" charset="-122"/>
                    <a:ea typeface="方正黑体_GBK" panose="03000509000000000000" pitchFamily="65" charset="-122"/>
                    <a:sym typeface="+mn-ea"/>
                  </a:rPr>
                  <a:t>新知探究</a:t>
                </a:r>
                <a:endParaRPr lang="zh-CN" altLang="en-US" sz="2000" dirty="0">
                  <a:solidFill>
                    <a:schemeClr val="tx1"/>
                  </a:solidFill>
                  <a:latin typeface="方正黑体_GBK" panose="03000509000000000000" pitchFamily="65" charset="-122"/>
                  <a:ea typeface="方正黑体_GBK" panose="03000509000000000000" pitchFamily="65" charset="-122"/>
                </a:endParaRPr>
              </a:p>
            </p:txBody>
          </p:sp>
          <p:sp>
            <p:nvSpPr>
              <p:cNvPr id="8" name="矩形 7"/>
              <p:cNvSpPr/>
              <p:nvPr/>
            </p:nvSpPr>
            <p:spPr>
              <a:xfrm>
                <a:off x="715825" y="218039"/>
                <a:ext cx="18000" cy="252000"/>
              </a:xfrm>
              <a:prstGeom prst="rect">
                <a:avLst/>
              </a:prstGeom>
              <a:solidFill>
                <a:srgbClr val="72727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" name="组合 89"/>
            <p:cNvGrpSpPr/>
            <p:nvPr/>
          </p:nvGrpSpPr>
          <p:grpSpPr>
            <a:xfrm>
              <a:off x="5287328" y="1627622"/>
              <a:ext cx="360040" cy="360040"/>
              <a:chOff x="5519936" y="3104964"/>
              <a:chExt cx="360040" cy="360040"/>
            </a:xfrm>
          </p:grpSpPr>
          <p:sp>
            <p:nvSpPr>
              <p:cNvPr id="5" name="矩形: 圆角 90"/>
              <p:cNvSpPr/>
              <p:nvPr/>
            </p:nvSpPr>
            <p:spPr>
              <a:xfrm>
                <a:off x="5519936" y="3104964"/>
                <a:ext cx="360040" cy="360040"/>
              </a:xfrm>
              <a:prstGeom prst="roundRect">
                <a:avLst/>
              </a:prstGeom>
              <a:solidFill>
                <a:schemeClr val="tx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Freeform 13"/>
              <p:cNvSpPr>
                <a:spLocks noChangeAspect="1" noEditPoints="1"/>
              </p:cNvSpPr>
              <p:nvPr/>
            </p:nvSpPr>
            <p:spPr bwMode="auto">
              <a:xfrm>
                <a:off x="5618335" y="3158984"/>
                <a:ext cx="163243" cy="252000"/>
              </a:xfrm>
              <a:custGeom>
                <a:avLst/>
                <a:gdLst>
                  <a:gd name="T0" fmla="*/ 401 w 402"/>
                  <a:gd name="T1" fmla="*/ 228 h 620"/>
                  <a:gd name="T2" fmla="*/ 392 w 402"/>
                  <a:gd name="T3" fmla="*/ 266 h 620"/>
                  <a:gd name="T4" fmla="*/ 383 w 402"/>
                  <a:gd name="T5" fmla="*/ 287 h 620"/>
                  <a:gd name="T6" fmla="*/ 358 w 402"/>
                  <a:gd name="T7" fmla="*/ 326 h 620"/>
                  <a:gd name="T8" fmla="*/ 354 w 402"/>
                  <a:gd name="T9" fmla="*/ 331 h 620"/>
                  <a:gd name="T10" fmla="*/ 344 w 402"/>
                  <a:gd name="T11" fmla="*/ 345 h 620"/>
                  <a:gd name="T12" fmla="*/ 316 w 402"/>
                  <a:gd name="T13" fmla="*/ 418 h 620"/>
                  <a:gd name="T14" fmla="*/ 126 w 402"/>
                  <a:gd name="T15" fmla="*/ 458 h 620"/>
                  <a:gd name="T16" fmla="*/ 86 w 402"/>
                  <a:gd name="T17" fmla="*/ 418 h 620"/>
                  <a:gd name="T18" fmla="*/ 82 w 402"/>
                  <a:gd name="T19" fmla="*/ 388 h 620"/>
                  <a:gd name="T20" fmla="*/ 57 w 402"/>
                  <a:gd name="T21" fmla="*/ 344 h 620"/>
                  <a:gd name="T22" fmla="*/ 44 w 402"/>
                  <a:gd name="T23" fmla="*/ 326 h 620"/>
                  <a:gd name="T24" fmla="*/ 11 w 402"/>
                  <a:gd name="T25" fmla="*/ 266 h 620"/>
                  <a:gd name="T26" fmla="*/ 2 w 402"/>
                  <a:gd name="T27" fmla="*/ 228 h 620"/>
                  <a:gd name="T28" fmla="*/ 59 w 402"/>
                  <a:gd name="T29" fmla="*/ 59 h 620"/>
                  <a:gd name="T30" fmla="*/ 343 w 402"/>
                  <a:gd name="T31" fmla="*/ 59 h 620"/>
                  <a:gd name="T32" fmla="*/ 242 w 402"/>
                  <a:gd name="T33" fmla="*/ 240 h 620"/>
                  <a:gd name="T34" fmla="*/ 219 w 402"/>
                  <a:gd name="T35" fmla="*/ 381 h 620"/>
                  <a:gd name="T36" fmla="*/ 231 w 402"/>
                  <a:gd name="T37" fmla="*/ 400 h 620"/>
                  <a:gd name="T38" fmla="*/ 240 w 402"/>
                  <a:gd name="T39" fmla="*/ 402 h 620"/>
                  <a:gd name="T40" fmla="*/ 255 w 402"/>
                  <a:gd name="T41" fmla="*/ 396 h 620"/>
                  <a:gd name="T42" fmla="*/ 262 w 402"/>
                  <a:gd name="T43" fmla="*/ 381 h 620"/>
                  <a:gd name="T44" fmla="*/ 264 w 402"/>
                  <a:gd name="T45" fmla="*/ 287 h 620"/>
                  <a:gd name="T46" fmla="*/ 313 w 402"/>
                  <a:gd name="T47" fmla="*/ 250 h 620"/>
                  <a:gd name="T48" fmla="*/ 315 w 402"/>
                  <a:gd name="T49" fmla="*/ 250 h 620"/>
                  <a:gd name="T50" fmla="*/ 330 w 402"/>
                  <a:gd name="T51" fmla="*/ 233 h 620"/>
                  <a:gd name="T52" fmla="*/ 316 w 402"/>
                  <a:gd name="T53" fmla="*/ 216 h 620"/>
                  <a:gd name="T54" fmla="*/ 248 w 402"/>
                  <a:gd name="T55" fmla="*/ 235 h 620"/>
                  <a:gd name="T56" fmla="*/ 88 w 402"/>
                  <a:gd name="T57" fmla="*/ 216 h 620"/>
                  <a:gd name="T58" fmla="*/ 77 w 402"/>
                  <a:gd name="T59" fmla="*/ 221 h 620"/>
                  <a:gd name="T60" fmla="*/ 77 w 402"/>
                  <a:gd name="T61" fmla="*/ 245 h 620"/>
                  <a:gd name="T62" fmla="*/ 89 w 402"/>
                  <a:gd name="T63" fmla="*/ 250 h 620"/>
                  <a:gd name="T64" fmla="*/ 126 w 402"/>
                  <a:gd name="T65" fmla="*/ 266 h 620"/>
                  <a:gd name="T66" fmla="*/ 141 w 402"/>
                  <a:gd name="T67" fmla="*/ 381 h 620"/>
                  <a:gd name="T68" fmla="*/ 147 w 402"/>
                  <a:gd name="T69" fmla="*/ 396 h 620"/>
                  <a:gd name="T70" fmla="*/ 162 w 402"/>
                  <a:gd name="T71" fmla="*/ 402 h 620"/>
                  <a:gd name="T72" fmla="*/ 172 w 402"/>
                  <a:gd name="T73" fmla="*/ 400 h 620"/>
                  <a:gd name="T74" fmla="*/ 184 w 402"/>
                  <a:gd name="T75" fmla="*/ 381 h 620"/>
                  <a:gd name="T76" fmla="*/ 160 w 402"/>
                  <a:gd name="T77" fmla="*/ 240 h 620"/>
                  <a:gd name="T78" fmla="*/ 100 w 402"/>
                  <a:gd name="T79" fmla="*/ 216 h 620"/>
                  <a:gd name="T80" fmla="*/ 91 w 402"/>
                  <a:gd name="T81" fmla="*/ 216 h 620"/>
                  <a:gd name="T82" fmla="*/ 246 w 402"/>
                  <a:gd name="T83" fmla="*/ 560 h 620"/>
                  <a:gd name="T84" fmla="*/ 248 w 402"/>
                  <a:gd name="T85" fmla="*/ 573 h 620"/>
                  <a:gd name="T86" fmla="*/ 223 w 402"/>
                  <a:gd name="T87" fmla="*/ 614 h 620"/>
                  <a:gd name="T88" fmla="*/ 179 w 402"/>
                  <a:gd name="T89" fmla="*/ 614 h 620"/>
                  <a:gd name="T90" fmla="*/ 155 w 402"/>
                  <a:gd name="T91" fmla="*/ 573 h 620"/>
                  <a:gd name="T92" fmla="*/ 134 w 402"/>
                  <a:gd name="T93" fmla="*/ 560 h 620"/>
                  <a:gd name="T94" fmla="*/ 100 w 402"/>
                  <a:gd name="T95" fmla="*/ 526 h 620"/>
                  <a:gd name="T96" fmla="*/ 134 w 402"/>
                  <a:gd name="T97" fmla="*/ 492 h 620"/>
                  <a:gd name="T98" fmla="*/ 293 w 402"/>
                  <a:gd name="T99" fmla="*/ 502 h 620"/>
                  <a:gd name="T100" fmla="*/ 293 w 402"/>
                  <a:gd name="T101" fmla="*/ 550 h 620"/>
                  <a:gd name="T102" fmla="*/ 246 w 402"/>
                  <a:gd name="T103" fmla="*/ 560 h 6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02" h="620">
                    <a:moveTo>
                      <a:pt x="402" y="201"/>
                    </a:moveTo>
                    <a:cubicBezTo>
                      <a:pt x="402" y="210"/>
                      <a:pt x="402" y="219"/>
                      <a:pt x="401" y="228"/>
                    </a:cubicBezTo>
                    <a:cubicBezTo>
                      <a:pt x="400" y="230"/>
                      <a:pt x="400" y="233"/>
                      <a:pt x="400" y="235"/>
                    </a:cubicBezTo>
                    <a:cubicBezTo>
                      <a:pt x="398" y="246"/>
                      <a:pt x="395" y="256"/>
                      <a:pt x="392" y="266"/>
                    </a:cubicBezTo>
                    <a:cubicBezTo>
                      <a:pt x="391" y="266"/>
                      <a:pt x="391" y="266"/>
                      <a:pt x="391" y="267"/>
                    </a:cubicBezTo>
                    <a:cubicBezTo>
                      <a:pt x="389" y="274"/>
                      <a:pt x="386" y="280"/>
                      <a:pt x="383" y="287"/>
                    </a:cubicBezTo>
                    <a:cubicBezTo>
                      <a:pt x="372" y="307"/>
                      <a:pt x="372" y="307"/>
                      <a:pt x="372" y="307"/>
                    </a:cubicBezTo>
                    <a:cubicBezTo>
                      <a:pt x="368" y="314"/>
                      <a:pt x="363" y="320"/>
                      <a:pt x="358" y="326"/>
                    </a:cubicBezTo>
                    <a:cubicBezTo>
                      <a:pt x="357" y="328"/>
                      <a:pt x="356" y="329"/>
                      <a:pt x="355" y="331"/>
                    </a:cubicBezTo>
                    <a:cubicBezTo>
                      <a:pt x="354" y="331"/>
                      <a:pt x="354" y="331"/>
                      <a:pt x="354" y="331"/>
                    </a:cubicBezTo>
                    <a:cubicBezTo>
                      <a:pt x="351" y="335"/>
                      <a:pt x="348" y="339"/>
                      <a:pt x="344" y="344"/>
                    </a:cubicBezTo>
                    <a:cubicBezTo>
                      <a:pt x="344" y="344"/>
                      <a:pt x="344" y="344"/>
                      <a:pt x="344" y="345"/>
                    </a:cubicBezTo>
                    <a:cubicBezTo>
                      <a:pt x="326" y="370"/>
                      <a:pt x="317" y="391"/>
                      <a:pt x="316" y="407"/>
                    </a:cubicBezTo>
                    <a:cubicBezTo>
                      <a:pt x="316" y="418"/>
                      <a:pt x="316" y="418"/>
                      <a:pt x="316" y="418"/>
                    </a:cubicBezTo>
                    <a:cubicBezTo>
                      <a:pt x="316" y="444"/>
                      <a:pt x="303" y="458"/>
                      <a:pt x="276" y="458"/>
                    </a:cubicBezTo>
                    <a:cubicBezTo>
                      <a:pt x="126" y="458"/>
                      <a:pt x="126" y="458"/>
                      <a:pt x="126" y="458"/>
                    </a:cubicBezTo>
                    <a:cubicBezTo>
                      <a:pt x="102" y="458"/>
                      <a:pt x="88" y="446"/>
                      <a:pt x="86" y="424"/>
                    </a:cubicBezTo>
                    <a:cubicBezTo>
                      <a:pt x="86" y="422"/>
                      <a:pt x="86" y="420"/>
                      <a:pt x="86" y="418"/>
                    </a:cubicBezTo>
                    <a:cubicBezTo>
                      <a:pt x="86" y="408"/>
                      <a:pt x="86" y="408"/>
                      <a:pt x="86" y="408"/>
                    </a:cubicBezTo>
                    <a:cubicBezTo>
                      <a:pt x="86" y="402"/>
                      <a:pt x="85" y="395"/>
                      <a:pt x="82" y="388"/>
                    </a:cubicBezTo>
                    <a:cubicBezTo>
                      <a:pt x="77" y="375"/>
                      <a:pt x="69" y="361"/>
                      <a:pt x="58" y="344"/>
                    </a:cubicBezTo>
                    <a:cubicBezTo>
                      <a:pt x="57" y="344"/>
                      <a:pt x="57" y="344"/>
                      <a:pt x="57" y="344"/>
                    </a:cubicBezTo>
                    <a:cubicBezTo>
                      <a:pt x="54" y="339"/>
                      <a:pt x="51" y="335"/>
                      <a:pt x="48" y="330"/>
                    </a:cubicBezTo>
                    <a:cubicBezTo>
                      <a:pt x="46" y="329"/>
                      <a:pt x="45" y="328"/>
                      <a:pt x="44" y="326"/>
                    </a:cubicBezTo>
                    <a:cubicBezTo>
                      <a:pt x="29" y="308"/>
                      <a:pt x="18" y="288"/>
                      <a:pt x="11" y="267"/>
                    </a:cubicBezTo>
                    <a:cubicBezTo>
                      <a:pt x="11" y="266"/>
                      <a:pt x="11" y="266"/>
                      <a:pt x="11" y="266"/>
                    </a:cubicBezTo>
                    <a:cubicBezTo>
                      <a:pt x="10" y="266"/>
                      <a:pt x="10" y="266"/>
                      <a:pt x="10" y="266"/>
                    </a:cubicBezTo>
                    <a:cubicBezTo>
                      <a:pt x="6" y="254"/>
                      <a:pt x="3" y="241"/>
                      <a:pt x="2" y="228"/>
                    </a:cubicBezTo>
                    <a:cubicBezTo>
                      <a:pt x="1" y="219"/>
                      <a:pt x="0" y="210"/>
                      <a:pt x="0" y="201"/>
                    </a:cubicBezTo>
                    <a:cubicBezTo>
                      <a:pt x="0" y="145"/>
                      <a:pt x="20" y="98"/>
                      <a:pt x="59" y="59"/>
                    </a:cubicBezTo>
                    <a:cubicBezTo>
                      <a:pt x="98" y="19"/>
                      <a:pt x="146" y="0"/>
                      <a:pt x="201" y="0"/>
                    </a:cubicBezTo>
                    <a:cubicBezTo>
                      <a:pt x="257" y="0"/>
                      <a:pt x="304" y="19"/>
                      <a:pt x="343" y="59"/>
                    </a:cubicBezTo>
                    <a:cubicBezTo>
                      <a:pt x="383" y="98"/>
                      <a:pt x="402" y="145"/>
                      <a:pt x="402" y="201"/>
                    </a:cubicBezTo>
                    <a:close/>
                    <a:moveTo>
                      <a:pt x="242" y="240"/>
                    </a:moveTo>
                    <a:cubicBezTo>
                      <a:pt x="227" y="255"/>
                      <a:pt x="219" y="274"/>
                      <a:pt x="219" y="296"/>
                    </a:cubicBezTo>
                    <a:cubicBezTo>
                      <a:pt x="219" y="381"/>
                      <a:pt x="219" y="381"/>
                      <a:pt x="219" y="381"/>
                    </a:cubicBezTo>
                    <a:cubicBezTo>
                      <a:pt x="219" y="387"/>
                      <a:pt x="221" y="392"/>
                      <a:pt x="225" y="396"/>
                    </a:cubicBezTo>
                    <a:cubicBezTo>
                      <a:pt x="227" y="398"/>
                      <a:pt x="229" y="399"/>
                      <a:pt x="231" y="400"/>
                    </a:cubicBezTo>
                    <a:cubicBezTo>
                      <a:pt x="234" y="402"/>
                      <a:pt x="237" y="402"/>
                      <a:pt x="240" y="402"/>
                    </a:cubicBezTo>
                    <a:cubicBezTo>
                      <a:pt x="240" y="402"/>
                      <a:pt x="240" y="402"/>
                      <a:pt x="240" y="402"/>
                    </a:cubicBezTo>
                    <a:cubicBezTo>
                      <a:pt x="242" y="402"/>
                      <a:pt x="243" y="402"/>
                      <a:pt x="244" y="402"/>
                    </a:cubicBezTo>
                    <a:cubicBezTo>
                      <a:pt x="248" y="401"/>
                      <a:pt x="252" y="399"/>
                      <a:pt x="255" y="396"/>
                    </a:cubicBezTo>
                    <a:cubicBezTo>
                      <a:pt x="256" y="396"/>
                      <a:pt x="256" y="395"/>
                      <a:pt x="256" y="395"/>
                    </a:cubicBezTo>
                    <a:cubicBezTo>
                      <a:pt x="260" y="391"/>
                      <a:pt x="262" y="386"/>
                      <a:pt x="262" y="381"/>
                    </a:cubicBezTo>
                    <a:cubicBezTo>
                      <a:pt x="262" y="303"/>
                      <a:pt x="262" y="303"/>
                      <a:pt x="262" y="303"/>
                    </a:cubicBezTo>
                    <a:cubicBezTo>
                      <a:pt x="262" y="298"/>
                      <a:pt x="262" y="292"/>
                      <a:pt x="264" y="287"/>
                    </a:cubicBezTo>
                    <a:cubicBezTo>
                      <a:pt x="266" y="279"/>
                      <a:pt x="271" y="272"/>
                      <a:pt x="277" y="266"/>
                    </a:cubicBezTo>
                    <a:cubicBezTo>
                      <a:pt x="287" y="256"/>
                      <a:pt x="299" y="250"/>
                      <a:pt x="313" y="250"/>
                    </a:cubicBezTo>
                    <a:cubicBezTo>
                      <a:pt x="313" y="250"/>
                      <a:pt x="313" y="250"/>
                      <a:pt x="313" y="250"/>
                    </a:cubicBezTo>
                    <a:cubicBezTo>
                      <a:pt x="314" y="250"/>
                      <a:pt x="314" y="250"/>
                      <a:pt x="315" y="250"/>
                    </a:cubicBezTo>
                    <a:cubicBezTo>
                      <a:pt x="319" y="250"/>
                      <a:pt x="322" y="248"/>
                      <a:pt x="325" y="245"/>
                    </a:cubicBezTo>
                    <a:cubicBezTo>
                      <a:pt x="329" y="242"/>
                      <a:pt x="330" y="238"/>
                      <a:pt x="330" y="233"/>
                    </a:cubicBezTo>
                    <a:cubicBezTo>
                      <a:pt x="330" y="228"/>
                      <a:pt x="329" y="224"/>
                      <a:pt x="325" y="221"/>
                    </a:cubicBezTo>
                    <a:cubicBezTo>
                      <a:pt x="323" y="218"/>
                      <a:pt x="320" y="217"/>
                      <a:pt x="316" y="216"/>
                    </a:cubicBezTo>
                    <a:cubicBezTo>
                      <a:pt x="299" y="216"/>
                      <a:pt x="299" y="216"/>
                      <a:pt x="299" y="216"/>
                    </a:cubicBezTo>
                    <a:cubicBezTo>
                      <a:pt x="279" y="216"/>
                      <a:pt x="262" y="222"/>
                      <a:pt x="248" y="235"/>
                    </a:cubicBezTo>
                    <a:cubicBezTo>
                      <a:pt x="246" y="236"/>
                      <a:pt x="244" y="238"/>
                      <a:pt x="242" y="240"/>
                    </a:cubicBezTo>
                    <a:close/>
                    <a:moveTo>
                      <a:pt x="88" y="216"/>
                    </a:moveTo>
                    <a:cubicBezTo>
                      <a:pt x="87" y="216"/>
                      <a:pt x="87" y="216"/>
                      <a:pt x="87" y="216"/>
                    </a:cubicBezTo>
                    <a:cubicBezTo>
                      <a:pt x="83" y="217"/>
                      <a:pt x="80" y="218"/>
                      <a:pt x="77" y="221"/>
                    </a:cubicBezTo>
                    <a:cubicBezTo>
                      <a:pt x="74" y="224"/>
                      <a:pt x="72" y="228"/>
                      <a:pt x="72" y="233"/>
                    </a:cubicBezTo>
                    <a:cubicBezTo>
                      <a:pt x="72" y="238"/>
                      <a:pt x="74" y="242"/>
                      <a:pt x="77" y="245"/>
                    </a:cubicBezTo>
                    <a:cubicBezTo>
                      <a:pt x="80" y="248"/>
                      <a:pt x="84" y="250"/>
                      <a:pt x="88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104" y="250"/>
                      <a:pt x="116" y="256"/>
                      <a:pt x="126" y="266"/>
                    </a:cubicBezTo>
                    <a:cubicBezTo>
                      <a:pt x="136" y="276"/>
                      <a:pt x="141" y="289"/>
                      <a:pt x="141" y="303"/>
                    </a:cubicBezTo>
                    <a:cubicBezTo>
                      <a:pt x="141" y="381"/>
                      <a:pt x="141" y="381"/>
                      <a:pt x="141" y="381"/>
                    </a:cubicBezTo>
                    <a:cubicBezTo>
                      <a:pt x="141" y="386"/>
                      <a:pt x="143" y="391"/>
                      <a:pt x="147" y="395"/>
                    </a:cubicBezTo>
                    <a:cubicBezTo>
                      <a:pt x="147" y="395"/>
                      <a:pt x="147" y="396"/>
                      <a:pt x="147" y="396"/>
                    </a:cubicBezTo>
                    <a:cubicBezTo>
                      <a:pt x="151" y="399"/>
                      <a:pt x="154" y="401"/>
                      <a:pt x="159" y="402"/>
                    </a:cubicBezTo>
                    <a:cubicBezTo>
                      <a:pt x="160" y="402"/>
                      <a:pt x="161" y="402"/>
                      <a:pt x="162" y="402"/>
                    </a:cubicBezTo>
                    <a:cubicBezTo>
                      <a:pt x="163" y="402"/>
                      <a:pt x="163" y="402"/>
                      <a:pt x="163" y="402"/>
                    </a:cubicBezTo>
                    <a:cubicBezTo>
                      <a:pt x="166" y="402"/>
                      <a:pt x="169" y="402"/>
                      <a:pt x="172" y="400"/>
                    </a:cubicBezTo>
                    <a:cubicBezTo>
                      <a:pt x="174" y="399"/>
                      <a:pt x="176" y="398"/>
                      <a:pt x="178" y="396"/>
                    </a:cubicBezTo>
                    <a:cubicBezTo>
                      <a:pt x="182" y="392"/>
                      <a:pt x="184" y="387"/>
                      <a:pt x="184" y="381"/>
                    </a:cubicBezTo>
                    <a:cubicBezTo>
                      <a:pt x="184" y="296"/>
                      <a:pt x="184" y="296"/>
                      <a:pt x="184" y="296"/>
                    </a:cubicBezTo>
                    <a:cubicBezTo>
                      <a:pt x="184" y="274"/>
                      <a:pt x="176" y="255"/>
                      <a:pt x="160" y="240"/>
                    </a:cubicBezTo>
                    <a:cubicBezTo>
                      <a:pt x="145" y="224"/>
                      <a:pt x="126" y="216"/>
                      <a:pt x="104" y="216"/>
                    </a:cubicBezTo>
                    <a:cubicBezTo>
                      <a:pt x="100" y="216"/>
                      <a:pt x="100" y="216"/>
                      <a:pt x="100" y="216"/>
                    </a:cubicBezTo>
                    <a:cubicBezTo>
                      <a:pt x="99" y="216"/>
                      <a:pt x="98" y="216"/>
                      <a:pt x="97" y="216"/>
                    </a:cubicBezTo>
                    <a:cubicBezTo>
                      <a:pt x="91" y="216"/>
                      <a:pt x="91" y="216"/>
                      <a:pt x="91" y="216"/>
                    </a:cubicBezTo>
                    <a:cubicBezTo>
                      <a:pt x="90" y="216"/>
                      <a:pt x="89" y="216"/>
                      <a:pt x="88" y="216"/>
                    </a:cubicBezTo>
                    <a:close/>
                    <a:moveTo>
                      <a:pt x="246" y="560"/>
                    </a:moveTo>
                    <a:cubicBezTo>
                      <a:pt x="247" y="564"/>
                      <a:pt x="247" y="567"/>
                      <a:pt x="248" y="571"/>
                    </a:cubicBezTo>
                    <a:cubicBezTo>
                      <a:pt x="248" y="572"/>
                      <a:pt x="248" y="573"/>
                      <a:pt x="248" y="573"/>
                    </a:cubicBezTo>
                    <a:cubicBezTo>
                      <a:pt x="248" y="586"/>
                      <a:pt x="243" y="597"/>
                      <a:pt x="234" y="606"/>
                    </a:cubicBezTo>
                    <a:cubicBezTo>
                      <a:pt x="231" y="609"/>
                      <a:pt x="227" y="612"/>
                      <a:pt x="223" y="614"/>
                    </a:cubicBezTo>
                    <a:cubicBezTo>
                      <a:pt x="217" y="618"/>
                      <a:pt x="209" y="620"/>
                      <a:pt x="201" y="620"/>
                    </a:cubicBezTo>
                    <a:cubicBezTo>
                      <a:pt x="193" y="620"/>
                      <a:pt x="186" y="618"/>
                      <a:pt x="179" y="614"/>
                    </a:cubicBezTo>
                    <a:cubicBezTo>
                      <a:pt x="176" y="612"/>
                      <a:pt x="172" y="609"/>
                      <a:pt x="169" y="606"/>
                    </a:cubicBezTo>
                    <a:cubicBezTo>
                      <a:pt x="160" y="597"/>
                      <a:pt x="155" y="586"/>
                      <a:pt x="155" y="573"/>
                    </a:cubicBezTo>
                    <a:cubicBezTo>
                      <a:pt x="155" y="569"/>
                      <a:pt x="156" y="564"/>
                      <a:pt x="157" y="560"/>
                    </a:cubicBezTo>
                    <a:cubicBezTo>
                      <a:pt x="134" y="560"/>
                      <a:pt x="134" y="560"/>
                      <a:pt x="134" y="560"/>
                    </a:cubicBezTo>
                    <a:cubicBezTo>
                      <a:pt x="125" y="560"/>
                      <a:pt x="117" y="557"/>
                      <a:pt x="110" y="550"/>
                    </a:cubicBezTo>
                    <a:cubicBezTo>
                      <a:pt x="104" y="544"/>
                      <a:pt x="100" y="536"/>
                      <a:pt x="100" y="526"/>
                    </a:cubicBezTo>
                    <a:cubicBezTo>
                      <a:pt x="100" y="517"/>
                      <a:pt x="104" y="509"/>
                      <a:pt x="110" y="502"/>
                    </a:cubicBezTo>
                    <a:cubicBezTo>
                      <a:pt x="117" y="496"/>
                      <a:pt x="125" y="492"/>
                      <a:pt x="134" y="492"/>
                    </a:cubicBezTo>
                    <a:cubicBezTo>
                      <a:pt x="269" y="492"/>
                      <a:pt x="269" y="492"/>
                      <a:pt x="269" y="492"/>
                    </a:cubicBezTo>
                    <a:cubicBezTo>
                      <a:pt x="278" y="492"/>
                      <a:pt x="286" y="496"/>
                      <a:pt x="293" y="502"/>
                    </a:cubicBezTo>
                    <a:cubicBezTo>
                      <a:pt x="299" y="509"/>
                      <a:pt x="303" y="517"/>
                      <a:pt x="303" y="526"/>
                    </a:cubicBezTo>
                    <a:cubicBezTo>
                      <a:pt x="303" y="536"/>
                      <a:pt x="299" y="544"/>
                      <a:pt x="293" y="550"/>
                    </a:cubicBezTo>
                    <a:cubicBezTo>
                      <a:pt x="286" y="557"/>
                      <a:pt x="278" y="560"/>
                      <a:pt x="269" y="560"/>
                    </a:cubicBezTo>
                    <a:lnTo>
                      <a:pt x="246" y="56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sp>
        <p:nvSpPr>
          <p:cNvPr id="9" name="矩形 8"/>
          <p:cNvSpPr/>
          <p:nvPr/>
        </p:nvSpPr>
        <p:spPr>
          <a:xfrm>
            <a:off x="900000" y="900000"/>
            <a:ext cx="11292000" cy="25759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　　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1. </a:t>
            </a:r>
            <a:r>
              <a:rPr lang="zh-CN" altLang="en-US" sz="2600" spc="50" dirty="0">
                <a:latin typeface="DongTian" panose="02020603050405020304" pitchFamily="18" charset="0"/>
                <a:ea typeface="方正楷体简体" panose="02000000000000000000" pitchFamily="65" charset="-122"/>
              </a:rPr>
              <a:t>北京冬季某一天的最高气温为</a:t>
            </a:r>
            <a:r>
              <a:rPr lang="zh-CN" altLang="en-US" sz="2600" spc="5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零上 </a:t>
            </a:r>
            <a:r>
              <a:rPr lang="en-US" altLang="zh-CN" sz="2600" spc="5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3 </a:t>
            </a:r>
            <a:r>
              <a:rPr lang="zh-CN" altLang="en-US" sz="2600" spc="5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摄氏度</a:t>
            </a:r>
            <a:r>
              <a:rPr lang="zh-CN" altLang="en-US" sz="2600" spc="5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，最低气温为</a:t>
            </a:r>
            <a:r>
              <a:rPr lang="zh-CN" altLang="en-US" sz="2600" spc="5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零下 </a:t>
            </a:r>
            <a:r>
              <a:rPr lang="en-US" altLang="zh-CN" sz="2600" spc="5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3 </a:t>
            </a:r>
            <a:endParaRPr lang="en-US" altLang="zh-CN" sz="2600" spc="50" dirty="0">
              <a:solidFill>
                <a:srgbClr val="CC3300"/>
              </a:solidFill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摄氏度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.</a:t>
            </a:r>
            <a:endParaRPr lang="en-US" altLang="zh-CN" sz="26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　　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2.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某公司今年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7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月份</a:t>
            </a:r>
            <a:r>
              <a:rPr lang="zh-CN" altLang="en-US" sz="2600" dirty="0">
                <a:solidFill>
                  <a:srgbClr val="00B05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盈利 </a:t>
            </a:r>
            <a:r>
              <a:rPr lang="en-US" altLang="zh-CN" sz="2600" dirty="0">
                <a:solidFill>
                  <a:srgbClr val="00B05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50 </a:t>
            </a:r>
            <a:r>
              <a:rPr lang="zh-CN" altLang="en-US" sz="2600" dirty="0">
                <a:solidFill>
                  <a:srgbClr val="00B05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万元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，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8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月份</a:t>
            </a:r>
            <a:r>
              <a:rPr lang="zh-CN" altLang="en-US" sz="2600" dirty="0">
                <a:solidFill>
                  <a:srgbClr val="00B05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亏损 </a:t>
            </a:r>
            <a:r>
              <a:rPr lang="en-US" altLang="zh-CN" sz="2600" dirty="0">
                <a:solidFill>
                  <a:srgbClr val="00B05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10 </a:t>
            </a:r>
            <a:r>
              <a:rPr lang="zh-CN" altLang="en-US" sz="2600" dirty="0">
                <a:solidFill>
                  <a:srgbClr val="00B05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万元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.</a:t>
            </a:r>
            <a:endParaRPr lang="en-US" altLang="zh-CN" sz="26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　　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3. </a:t>
            </a:r>
            <a:r>
              <a:rPr lang="zh-CN" altLang="en-US" sz="2600" spc="-50" dirty="0">
                <a:latin typeface="DongTian" panose="02020603050405020304" pitchFamily="18" charset="0"/>
                <a:ea typeface="方正楷体简体" panose="02000000000000000000" pitchFamily="65" charset="-122"/>
              </a:rPr>
              <a:t>某年，我国棉花产量比上年</a:t>
            </a:r>
            <a:r>
              <a:rPr lang="zh-CN" altLang="en-US" sz="2600" spc="-5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增长 </a:t>
            </a:r>
            <a:r>
              <a:rPr lang="en-US" altLang="zh-CN" sz="2600" spc="-5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7.8%</a:t>
            </a:r>
            <a:r>
              <a:rPr lang="zh-CN" altLang="en-US" sz="2600" spc="-5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，玉米产量比上年</a:t>
            </a:r>
            <a:r>
              <a:rPr lang="zh-CN" altLang="en-US" sz="2600" spc="-5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减少 </a:t>
            </a:r>
            <a:r>
              <a:rPr lang="en-US" altLang="zh-CN" sz="2600" spc="-5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0.7%</a:t>
            </a:r>
            <a:r>
              <a:rPr lang="en-US" altLang="zh-CN" sz="2600" spc="-50" dirty="0">
                <a:latin typeface="DongTian" panose="02020603050405020304" pitchFamily="18" charset="0"/>
                <a:ea typeface="方正楷体简体" panose="02000000000000000000" pitchFamily="65" charset="-122"/>
              </a:rPr>
              <a:t>.</a:t>
            </a:r>
            <a:endParaRPr lang="en-US" altLang="zh-CN" sz="2600" spc="-5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3467992" y="4113148"/>
            <a:ext cx="4896260" cy="648000"/>
            <a:chOff x="4367808" y="3734215"/>
            <a:chExt cx="5256016" cy="648000"/>
          </a:xfrm>
        </p:grpSpPr>
        <p:sp>
          <p:nvSpPr>
            <p:cNvPr id="11" name="矩形: 圆角 10"/>
            <p:cNvSpPr/>
            <p:nvPr/>
          </p:nvSpPr>
          <p:spPr>
            <a:xfrm>
              <a:off x="4367808" y="3734215"/>
              <a:ext cx="5256000" cy="648000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2" name="矩形 11"/>
            <p:cNvSpPr/>
            <p:nvPr/>
          </p:nvSpPr>
          <p:spPr>
            <a:xfrm>
              <a:off x="4511824" y="3807537"/>
              <a:ext cx="5112000" cy="50135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400" dirty="0">
                  <a:latin typeface="DongTian" panose="02020603050405020304" pitchFamily="18" charset="0"/>
                  <a:ea typeface="方正楷体简体" panose="02000000000000000000" pitchFamily="65" charset="-122"/>
                </a:rPr>
                <a:t>如何用数表示具有相反意义的量？</a:t>
              </a:r>
              <a:endParaRPr lang="zh-CN" altLang="en-US" sz="2400" dirty="0">
                <a:latin typeface="DongTian" panose="02020603050405020304" pitchFamily="18" charset="0"/>
                <a:ea typeface="方正楷体简体" panose="02000000000000000000" pitchFamily="65" charset="-122"/>
              </a:endParaRPr>
            </a:p>
          </p:txBody>
        </p:sp>
      </p:grpSp>
    </p:spTree>
  </p:cSld>
  <p:clrMapOvr>
    <a:masterClrMapping/>
  </p:clrMapOvr>
  <p:transition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80000" y="108000"/>
            <a:ext cx="1715292" cy="398780"/>
            <a:chOff x="5287328" y="1607587"/>
            <a:chExt cx="1715292" cy="398780"/>
          </a:xfrm>
        </p:grpSpPr>
        <p:grpSp>
          <p:nvGrpSpPr>
            <p:cNvPr id="3" name="组合 88"/>
            <p:cNvGrpSpPr/>
            <p:nvPr/>
          </p:nvGrpSpPr>
          <p:grpSpPr>
            <a:xfrm>
              <a:off x="5799565" y="1607587"/>
              <a:ext cx="1203055" cy="398780"/>
              <a:chOff x="715825" y="143984"/>
              <a:chExt cx="1203055" cy="398780"/>
            </a:xfrm>
          </p:grpSpPr>
          <p:sp>
            <p:nvSpPr>
              <p:cNvPr id="7" name="矩形 6"/>
              <p:cNvSpPr/>
              <p:nvPr/>
            </p:nvSpPr>
            <p:spPr>
              <a:xfrm>
                <a:off x="720000" y="143984"/>
                <a:ext cx="1198880" cy="39878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l"/>
                <a:r>
                  <a:rPr lang="zh-CN" altLang="en-US" sz="2000" dirty="0">
                    <a:latin typeface="方正黑体_GBK" panose="03000509000000000000" pitchFamily="65" charset="-122"/>
                    <a:ea typeface="方正黑体_GBK" panose="03000509000000000000" pitchFamily="65" charset="-122"/>
                    <a:sym typeface="+mn-ea"/>
                  </a:rPr>
                  <a:t>新知探究</a:t>
                </a:r>
                <a:endParaRPr lang="zh-CN" altLang="en-US" sz="2000" b="1" dirty="0">
                  <a:solidFill>
                    <a:srgbClr val="727272"/>
                  </a:solidFill>
                  <a:latin typeface="方正黑体_GBK" panose="03000509000000000000" pitchFamily="65" charset="-122"/>
                  <a:ea typeface="方正黑体_GBK" panose="03000509000000000000" pitchFamily="65" charset="-122"/>
                </a:endParaRPr>
              </a:p>
            </p:txBody>
          </p:sp>
          <p:sp>
            <p:nvSpPr>
              <p:cNvPr id="8" name="矩形 7"/>
              <p:cNvSpPr/>
              <p:nvPr/>
            </p:nvSpPr>
            <p:spPr>
              <a:xfrm>
                <a:off x="715825" y="218039"/>
                <a:ext cx="18000" cy="252000"/>
              </a:xfrm>
              <a:prstGeom prst="rect">
                <a:avLst/>
              </a:prstGeom>
              <a:solidFill>
                <a:srgbClr val="72727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" name="组合 89"/>
            <p:cNvGrpSpPr/>
            <p:nvPr/>
          </p:nvGrpSpPr>
          <p:grpSpPr>
            <a:xfrm>
              <a:off x="5287328" y="1627622"/>
              <a:ext cx="360040" cy="360040"/>
              <a:chOff x="5519936" y="3104964"/>
              <a:chExt cx="360040" cy="360040"/>
            </a:xfrm>
          </p:grpSpPr>
          <p:sp>
            <p:nvSpPr>
              <p:cNvPr id="5" name="矩形: 圆角 90"/>
              <p:cNvSpPr/>
              <p:nvPr/>
            </p:nvSpPr>
            <p:spPr>
              <a:xfrm>
                <a:off x="5519936" y="3104964"/>
                <a:ext cx="360040" cy="360040"/>
              </a:xfrm>
              <a:prstGeom prst="roundRect">
                <a:avLst/>
              </a:prstGeom>
              <a:solidFill>
                <a:schemeClr val="tx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Freeform 13"/>
              <p:cNvSpPr>
                <a:spLocks noChangeAspect="1" noEditPoints="1"/>
              </p:cNvSpPr>
              <p:nvPr/>
            </p:nvSpPr>
            <p:spPr bwMode="auto">
              <a:xfrm>
                <a:off x="5618335" y="3158984"/>
                <a:ext cx="163243" cy="252000"/>
              </a:xfrm>
              <a:custGeom>
                <a:avLst/>
                <a:gdLst>
                  <a:gd name="T0" fmla="*/ 401 w 402"/>
                  <a:gd name="T1" fmla="*/ 228 h 620"/>
                  <a:gd name="T2" fmla="*/ 392 w 402"/>
                  <a:gd name="T3" fmla="*/ 266 h 620"/>
                  <a:gd name="T4" fmla="*/ 383 w 402"/>
                  <a:gd name="T5" fmla="*/ 287 h 620"/>
                  <a:gd name="T6" fmla="*/ 358 w 402"/>
                  <a:gd name="T7" fmla="*/ 326 h 620"/>
                  <a:gd name="T8" fmla="*/ 354 w 402"/>
                  <a:gd name="T9" fmla="*/ 331 h 620"/>
                  <a:gd name="T10" fmla="*/ 344 w 402"/>
                  <a:gd name="T11" fmla="*/ 345 h 620"/>
                  <a:gd name="T12" fmla="*/ 316 w 402"/>
                  <a:gd name="T13" fmla="*/ 418 h 620"/>
                  <a:gd name="T14" fmla="*/ 126 w 402"/>
                  <a:gd name="T15" fmla="*/ 458 h 620"/>
                  <a:gd name="T16" fmla="*/ 86 w 402"/>
                  <a:gd name="T17" fmla="*/ 418 h 620"/>
                  <a:gd name="T18" fmla="*/ 82 w 402"/>
                  <a:gd name="T19" fmla="*/ 388 h 620"/>
                  <a:gd name="T20" fmla="*/ 57 w 402"/>
                  <a:gd name="T21" fmla="*/ 344 h 620"/>
                  <a:gd name="T22" fmla="*/ 44 w 402"/>
                  <a:gd name="T23" fmla="*/ 326 h 620"/>
                  <a:gd name="T24" fmla="*/ 11 w 402"/>
                  <a:gd name="T25" fmla="*/ 266 h 620"/>
                  <a:gd name="T26" fmla="*/ 2 w 402"/>
                  <a:gd name="T27" fmla="*/ 228 h 620"/>
                  <a:gd name="T28" fmla="*/ 59 w 402"/>
                  <a:gd name="T29" fmla="*/ 59 h 620"/>
                  <a:gd name="T30" fmla="*/ 343 w 402"/>
                  <a:gd name="T31" fmla="*/ 59 h 620"/>
                  <a:gd name="T32" fmla="*/ 242 w 402"/>
                  <a:gd name="T33" fmla="*/ 240 h 620"/>
                  <a:gd name="T34" fmla="*/ 219 w 402"/>
                  <a:gd name="T35" fmla="*/ 381 h 620"/>
                  <a:gd name="T36" fmla="*/ 231 w 402"/>
                  <a:gd name="T37" fmla="*/ 400 h 620"/>
                  <a:gd name="T38" fmla="*/ 240 w 402"/>
                  <a:gd name="T39" fmla="*/ 402 h 620"/>
                  <a:gd name="T40" fmla="*/ 255 w 402"/>
                  <a:gd name="T41" fmla="*/ 396 h 620"/>
                  <a:gd name="T42" fmla="*/ 262 w 402"/>
                  <a:gd name="T43" fmla="*/ 381 h 620"/>
                  <a:gd name="T44" fmla="*/ 264 w 402"/>
                  <a:gd name="T45" fmla="*/ 287 h 620"/>
                  <a:gd name="T46" fmla="*/ 313 w 402"/>
                  <a:gd name="T47" fmla="*/ 250 h 620"/>
                  <a:gd name="T48" fmla="*/ 315 w 402"/>
                  <a:gd name="T49" fmla="*/ 250 h 620"/>
                  <a:gd name="T50" fmla="*/ 330 w 402"/>
                  <a:gd name="T51" fmla="*/ 233 h 620"/>
                  <a:gd name="T52" fmla="*/ 316 w 402"/>
                  <a:gd name="T53" fmla="*/ 216 h 620"/>
                  <a:gd name="T54" fmla="*/ 248 w 402"/>
                  <a:gd name="T55" fmla="*/ 235 h 620"/>
                  <a:gd name="T56" fmla="*/ 88 w 402"/>
                  <a:gd name="T57" fmla="*/ 216 h 620"/>
                  <a:gd name="T58" fmla="*/ 77 w 402"/>
                  <a:gd name="T59" fmla="*/ 221 h 620"/>
                  <a:gd name="T60" fmla="*/ 77 w 402"/>
                  <a:gd name="T61" fmla="*/ 245 h 620"/>
                  <a:gd name="T62" fmla="*/ 89 w 402"/>
                  <a:gd name="T63" fmla="*/ 250 h 620"/>
                  <a:gd name="T64" fmla="*/ 126 w 402"/>
                  <a:gd name="T65" fmla="*/ 266 h 620"/>
                  <a:gd name="T66" fmla="*/ 141 w 402"/>
                  <a:gd name="T67" fmla="*/ 381 h 620"/>
                  <a:gd name="T68" fmla="*/ 147 w 402"/>
                  <a:gd name="T69" fmla="*/ 396 h 620"/>
                  <a:gd name="T70" fmla="*/ 162 w 402"/>
                  <a:gd name="T71" fmla="*/ 402 h 620"/>
                  <a:gd name="T72" fmla="*/ 172 w 402"/>
                  <a:gd name="T73" fmla="*/ 400 h 620"/>
                  <a:gd name="T74" fmla="*/ 184 w 402"/>
                  <a:gd name="T75" fmla="*/ 381 h 620"/>
                  <a:gd name="T76" fmla="*/ 160 w 402"/>
                  <a:gd name="T77" fmla="*/ 240 h 620"/>
                  <a:gd name="T78" fmla="*/ 100 w 402"/>
                  <a:gd name="T79" fmla="*/ 216 h 620"/>
                  <a:gd name="T80" fmla="*/ 91 w 402"/>
                  <a:gd name="T81" fmla="*/ 216 h 620"/>
                  <a:gd name="T82" fmla="*/ 246 w 402"/>
                  <a:gd name="T83" fmla="*/ 560 h 620"/>
                  <a:gd name="T84" fmla="*/ 248 w 402"/>
                  <a:gd name="T85" fmla="*/ 573 h 620"/>
                  <a:gd name="T86" fmla="*/ 223 w 402"/>
                  <a:gd name="T87" fmla="*/ 614 h 620"/>
                  <a:gd name="T88" fmla="*/ 179 w 402"/>
                  <a:gd name="T89" fmla="*/ 614 h 620"/>
                  <a:gd name="T90" fmla="*/ 155 w 402"/>
                  <a:gd name="T91" fmla="*/ 573 h 620"/>
                  <a:gd name="T92" fmla="*/ 134 w 402"/>
                  <a:gd name="T93" fmla="*/ 560 h 620"/>
                  <a:gd name="T94" fmla="*/ 100 w 402"/>
                  <a:gd name="T95" fmla="*/ 526 h 620"/>
                  <a:gd name="T96" fmla="*/ 134 w 402"/>
                  <a:gd name="T97" fmla="*/ 492 h 620"/>
                  <a:gd name="T98" fmla="*/ 293 w 402"/>
                  <a:gd name="T99" fmla="*/ 502 h 620"/>
                  <a:gd name="T100" fmla="*/ 293 w 402"/>
                  <a:gd name="T101" fmla="*/ 550 h 620"/>
                  <a:gd name="T102" fmla="*/ 246 w 402"/>
                  <a:gd name="T103" fmla="*/ 560 h 6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02" h="620">
                    <a:moveTo>
                      <a:pt x="402" y="201"/>
                    </a:moveTo>
                    <a:cubicBezTo>
                      <a:pt x="402" y="210"/>
                      <a:pt x="402" y="219"/>
                      <a:pt x="401" y="228"/>
                    </a:cubicBezTo>
                    <a:cubicBezTo>
                      <a:pt x="400" y="230"/>
                      <a:pt x="400" y="233"/>
                      <a:pt x="400" y="235"/>
                    </a:cubicBezTo>
                    <a:cubicBezTo>
                      <a:pt x="398" y="246"/>
                      <a:pt x="395" y="256"/>
                      <a:pt x="392" y="266"/>
                    </a:cubicBezTo>
                    <a:cubicBezTo>
                      <a:pt x="391" y="266"/>
                      <a:pt x="391" y="266"/>
                      <a:pt x="391" y="267"/>
                    </a:cubicBezTo>
                    <a:cubicBezTo>
                      <a:pt x="389" y="274"/>
                      <a:pt x="386" y="280"/>
                      <a:pt x="383" y="287"/>
                    </a:cubicBezTo>
                    <a:cubicBezTo>
                      <a:pt x="372" y="307"/>
                      <a:pt x="372" y="307"/>
                      <a:pt x="372" y="307"/>
                    </a:cubicBezTo>
                    <a:cubicBezTo>
                      <a:pt x="368" y="314"/>
                      <a:pt x="363" y="320"/>
                      <a:pt x="358" y="326"/>
                    </a:cubicBezTo>
                    <a:cubicBezTo>
                      <a:pt x="357" y="328"/>
                      <a:pt x="356" y="329"/>
                      <a:pt x="355" y="331"/>
                    </a:cubicBezTo>
                    <a:cubicBezTo>
                      <a:pt x="354" y="331"/>
                      <a:pt x="354" y="331"/>
                      <a:pt x="354" y="331"/>
                    </a:cubicBezTo>
                    <a:cubicBezTo>
                      <a:pt x="351" y="335"/>
                      <a:pt x="348" y="339"/>
                      <a:pt x="344" y="344"/>
                    </a:cubicBezTo>
                    <a:cubicBezTo>
                      <a:pt x="344" y="344"/>
                      <a:pt x="344" y="344"/>
                      <a:pt x="344" y="345"/>
                    </a:cubicBezTo>
                    <a:cubicBezTo>
                      <a:pt x="326" y="370"/>
                      <a:pt x="317" y="391"/>
                      <a:pt x="316" y="407"/>
                    </a:cubicBezTo>
                    <a:cubicBezTo>
                      <a:pt x="316" y="418"/>
                      <a:pt x="316" y="418"/>
                      <a:pt x="316" y="418"/>
                    </a:cubicBezTo>
                    <a:cubicBezTo>
                      <a:pt x="316" y="444"/>
                      <a:pt x="303" y="458"/>
                      <a:pt x="276" y="458"/>
                    </a:cubicBezTo>
                    <a:cubicBezTo>
                      <a:pt x="126" y="458"/>
                      <a:pt x="126" y="458"/>
                      <a:pt x="126" y="458"/>
                    </a:cubicBezTo>
                    <a:cubicBezTo>
                      <a:pt x="102" y="458"/>
                      <a:pt x="88" y="446"/>
                      <a:pt x="86" y="424"/>
                    </a:cubicBezTo>
                    <a:cubicBezTo>
                      <a:pt x="86" y="422"/>
                      <a:pt x="86" y="420"/>
                      <a:pt x="86" y="418"/>
                    </a:cubicBezTo>
                    <a:cubicBezTo>
                      <a:pt x="86" y="408"/>
                      <a:pt x="86" y="408"/>
                      <a:pt x="86" y="408"/>
                    </a:cubicBezTo>
                    <a:cubicBezTo>
                      <a:pt x="86" y="402"/>
                      <a:pt x="85" y="395"/>
                      <a:pt x="82" y="388"/>
                    </a:cubicBezTo>
                    <a:cubicBezTo>
                      <a:pt x="77" y="375"/>
                      <a:pt x="69" y="361"/>
                      <a:pt x="58" y="344"/>
                    </a:cubicBezTo>
                    <a:cubicBezTo>
                      <a:pt x="57" y="344"/>
                      <a:pt x="57" y="344"/>
                      <a:pt x="57" y="344"/>
                    </a:cubicBezTo>
                    <a:cubicBezTo>
                      <a:pt x="54" y="339"/>
                      <a:pt x="51" y="335"/>
                      <a:pt x="48" y="330"/>
                    </a:cubicBezTo>
                    <a:cubicBezTo>
                      <a:pt x="46" y="329"/>
                      <a:pt x="45" y="328"/>
                      <a:pt x="44" y="326"/>
                    </a:cubicBezTo>
                    <a:cubicBezTo>
                      <a:pt x="29" y="308"/>
                      <a:pt x="18" y="288"/>
                      <a:pt x="11" y="267"/>
                    </a:cubicBezTo>
                    <a:cubicBezTo>
                      <a:pt x="11" y="266"/>
                      <a:pt x="11" y="266"/>
                      <a:pt x="11" y="266"/>
                    </a:cubicBezTo>
                    <a:cubicBezTo>
                      <a:pt x="10" y="266"/>
                      <a:pt x="10" y="266"/>
                      <a:pt x="10" y="266"/>
                    </a:cubicBezTo>
                    <a:cubicBezTo>
                      <a:pt x="6" y="254"/>
                      <a:pt x="3" y="241"/>
                      <a:pt x="2" y="228"/>
                    </a:cubicBezTo>
                    <a:cubicBezTo>
                      <a:pt x="1" y="219"/>
                      <a:pt x="0" y="210"/>
                      <a:pt x="0" y="201"/>
                    </a:cubicBezTo>
                    <a:cubicBezTo>
                      <a:pt x="0" y="145"/>
                      <a:pt x="20" y="98"/>
                      <a:pt x="59" y="59"/>
                    </a:cubicBezTo>
                    <a:cubicBezTo>
                      <a:pt x="98" y="19"/>
                      <a:pt x="146" y="0"/>
                      <a:pt x="201" y="0"/>
                    </a:cubicBezTo>
                    <a:cubicBezTo>
                      <a:pt x="257" y="0"/>
                      <a:pt x="304" y="19"/>
                      <a:pt x="343" y="59"/>
                    </a:cubicBezTo>
                    <a:cubicBezTo>
                      <a:pt x="383" y="98"/>
                      <a:pt x="402" y="145"/>
                      <a:pt x="402" y="201"/>
                    </a:cubicBezTo>
                    <a:close/>
                    <a:moveTo>
                      <a:pt x="242" y="240"/>
                    </a:moveTo>
                    <a:cubicBezTo>
                      <a:pt x="227" y="255"/>
                      <a:pt x="219" y="274"/>
                      <a:pt x="219" y="296"/>
                    </a:cubicBezTo>
                    <a:cubicBezTo>
                      <a:pt x="219" y="381"/>
                      <a:pt x="219" y="381"/>
                      <a:pt x="219" y="381"/>
                    </a:cubicBezTo>
                    <a:cubicBezTo>
                      <a:pt x="219" y="387"/>
                      <a:pt x="221" y="392"/>
                      <a:pt x="225" y="396"/>
                    </a:cubicBezTo>
                    <a:cubicBezTo>
                      <a:pt x="227" y="398"/>
                      <a:pt x="229" y="399"/>
                      <a:pt x="231" y="400"/>
                    </a:cubicBezTo>
                    <a:cubicBezTo>
                      <a:pt x="234" y="402"/>
                      <a:pt x="237" y="402"/>
                      <a:pt x="240" y="402"/>
                    </a:cubicBezTo>
                    <a:cubicBezTo>
                      <a:pt x="240" y="402"/>
                      <a:pt x="240" y="402"/>
                      <a:pt x="240" y="402"/>
                    </a:cubicBezTo>
                    <a:cubicBezTo>
                      <a:pt x="242" y="402"/>
                      <a:pt x="243" y="402"/>
                      <a:pt x="244" y="402"/>
                    </a:cubicBezTo>
                    <a:cubicBezTo>
                      <a:pt x="248" y="401"/>
                      <a:pt x="252" y="399"/>
                      <a:pt x="255" y="396"/>
                    </a:cubicBezTo>
                    <a:cubicBezTo>
                      <a:pt x="256" y="396"/>
                      <a:pt x="256" y="395"/>
                      <a:pt x="256" y="395"/>
                    </a:cubicBezTo>
                    <a:cubicBezTo>
                      <a:pt x="260" y="391"/>
                      <a:pt x="262" y="386"/>
                      <a:pt x="262" y="381"/>
                    </a:cubicBezTo>
                    <a:cubicBezTo>
                      <a:pt x="262" y="303"/>
                      <a:pt x="262" y="303"/>
                      <a:pt x="262" y="303"/>
                    </a:cubicBezTo>
                    <a:cubicBezTo>
                      <a:pt x="262" y="298"/>
                      <a:pt x="262" y="292"/>
                      <a:pt x="264" y="287"/>
                    </a:cubicBezTo>
                    <a:cubicBezTo>
                      <a:pt x="266" y="279"/>
                      <a:pt x="271" y="272"/>
                      <a:pt x="277" y="266"/>
                    </a:cubicBezTo>
                    <a:cubicBezTo>
                      <a:pt x="287" y="256"/>
                      <a:pt x="299" y="250"/>
                      <a:pt x="313" y="250"/>
                    </a:cubicBezTo>
                    <a:cubicBezTo>
                      <a:pt x="313" y="250"/>
                      <a:pt x="313" y="250"/>
                      <a:pt x="313" y="250"/>
                    </a:cubicBezTo>
                    <a:cubicBezTo>
                      <a:pt x="314" y="250"/>
                      <a:pt x="314" y="250"/>
                      <a:pt x="315" y="250"/>
                    </a:cubicBezTo>
                    <a:cubicBezTo>
                      <a:pt x="319" y="250"/>
                      <a:pt x="322" y="248"/>
                      <a:pt x="325" y="245"/>
                    </a:cubicBezTo>
                    <a:cubicBezTo>
                      <a:pt x="329" y="242"/>
                      <a:pt x="330" y="238"/>
                      <a:pt x="330" y="233"/>
                    </a:cubicBezTo>
                    <a:cubicBezTo>
                      <a:pt x="330" y="228"/>
                      <a:pt x="329" y="224"/>
                      <a:pt x="325" y="221"/>
                    </a:cubicBezTo>
                    <a:cubicBezTo>
                      <a:pt x="323" y="218"/>
                      <a:pt x="320" y="217"/>
                      <a:pt x="316" y="216"/>
                    </a:cubicBezTo>
                    <a:cubicBezTo>
                      <a:pt x="299" y="216"/>
                      <a:pt x="299" y="216"/>
                      <a:pt x="299" y="216"/>
                    </a:cubicBezTo>
                    <a:cubicBezTo>
                      <a:pt x="279" y="216"/>
                      <a:pt x="262" y="222"/>
                      <a:pt x="248" y="235"/>
                    </a:cubicBezTo>
                    <a:cubicBezTo>
                      <a:pt x="246" y="236"/>
                      <a:pt x="244" y="238"/>
                      <a:pt x="242" y="240"/>
                    </a:cubicBezTo>
                    <a:close/>
                    <a:moveTo>
                      <a:pt x="88" y="216"/>
                    </a:moveTo>
                    <a:cubicBezTo>
                      <a:pt x="87" y="216"/>
                      <a:pt x="87" y="216"/>
                      <a:pt x="87" y="216"/>
                    </a:cubicBezTo>
                    <a:cubicBezTo>
                      <a:pt x="83" y="217"/>
                      <a:pt x="80" y="218"/>
                      <a:pt x="77" y="221"/>
                    </a:cubicBezTo>
                    <a:cubicBezTo>
                      <a:pt x="74" y="224"/>
                      <a:pt x="72" y="228"/>
                      <a:pt x="72" y="233"/>
                    </a:cubicBezTo>
                    <a:cubicBezTo>
                      <a:pt x="72" y="238"/>
                      <a:pt x="74" y="242"/>
                      <a:pt x="77" y="245"/>
                    </a:cubicBezTo>
                    <a:cubicBezTo>
                      <a:pt x="80" y="248"/>
                      <a:pt x="84" y="250"/>
                      <a:pt x="88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104" y="250"/>
                      <a:pt x="116" y="256"/>
                      <a:pt x="126" y="266"/>
                    </a:cubicBezTo>
                    <a:cubicBezTo>
                      <a:pt x="136" y="276"/>
                      <a:pt x="141" y="289"/>
                      <a:pt x="141" y="303"/>
                    </a:cubicBezTo>
                    <a:cubicBezTo>
                      <a:pt x="141" y="381"/>
                      <a:pt x="141" y="381"/>
                      <a:pt x="141" y="381"/>
                    </a:cubicBezTo>
                    <a:cubicBezTo>
                      <a:pt x="141" y="386"/>
                      <a:pt x="143" y="391"/>
                      <a:pt x="147" y="395"/>
                    </a:cubicBezTo>
                    <a:cubicBezTo>
                      <a:pt x="147" y="395"/>
                      <a:pt x="147" y="396"/>
                      <a:pt x="147" y="396"/>
                    </a:cubicBezTo>
                    <a:cubicBezTo>
                      <a:pt x="151" y="399"/>
                      <a:pt x="154" y="401"/>
                      <a:pt x="159" y="402"/>
                    </a:cubicBezTo>
                    <a:cubicBezTo>
                      <a:pt x="160" y="402"/>
                      <a:pt x="161" y="402"/>
                      <a:pt x="162" y="402"/>
                    </a:cubicBezTo>
                    <a:cubicBezTo>
                      <a:pt x="163" y="402"/>
                      <a:pt x="163" y="402"/>
                      <a:pt x="163" y="402"/>
                    </a:cubicBezTo>
                    <a:cubicBezTo>
                      <a:pt x="166" y="402"/>
                      <a:pt x="169" y="402"/>
                      <a:pt x="172" y="400"/>
                    </a:cubicBezTo>
                    <a:cubicBezTo>
                      <a:pt x="174" y="399"/>
                      <a:pt x="176" y="398"/>
                      <a:pt x="178" y="396"/>
                    </a:cubicBezTo>
                    <a:cubicBezTo>
                      <a:pt x="182" y="392"/>
                      <a:pt x="184" y="387"/>
                      <a:pt x="184" y="381"/>
                    </a:cubicBezTo>
                    <a:cubicBezTo>
                      <a:pt x="184" y="296"/>
                      <a:pt x="184" y="296"/>
                      <a:pt x="184" y="296"/>
                    </a:cubicBezTo>
                    <a:cubicBezTo>
                      <a:pt x="184" y="274"/>
                      <a:pt x="176" y="255"/>
                      <a:pt x="160" y="240"/>
                    </a:cubicBezTo>
                    <a:cubicBezTo>
                      <a:pt x="145" y="224"/>
                      <a:pt x="126" y="216"/>
                      <a:pt x="104" y="216"/>
                    </a:cubicBezTo>
                    <a:cubicBezTo>
                      <a:pt x="100" y="216"/>
                      <a:pt x="100" y="216"/>
                      <a:pt x="100" y="216"/>
                    </a:cubicBezTo>
                    <a:cubicBezTo>
                      <a:pt x="99" y="216"/>
                      <a:pt x="98" y="216"/>
                      <a:pt x="97" y="216"/>
                    </a:cubicBezTo>
                    <a:cubicBezTo>
                      <a:pt x="91" y="216"/>
                      <a:pt x="91" y="216"/>
                      <a:pt x="91" y="216"/>
                    </a:cubicBezTo>
                    <a:cubicBezTo>
                      <a:pt x="90" y="216"/>
                      <a:pt x="89" y="216"/>
                      <a:pt x="88" y="216"/>
                    </a:cubicBezTo>
                    <a:close/>
                    <a:moveTo>
                      <a:pt x="246" y="560"/>
                    </a:moveTo>
                    <a:cubicBezTo>
                      <a:pt x="247" y="564"/>
                      <a:pt x="247" y="567"/>
                      <a:pt x="248" y="571"/>
                    </a:cubicBezTo>
                    <a:cubicBezTo>
                      <a:pt x="248" y="572"/>
                      <a:pt x="248" y="573"/>
                      <a:pt x="248" y="573"/>
                    </a:cubicBezTo>
                    <a:cubicBezTo>
                      <a:pt x="248" y="586"/>
                      <a:pt x="243" y="597"/>
                      <a:pt x="234" y="606"/>
                    </a:cubicBezTo>
                    <a:cubicBezTo>
                      <a:pt x="231" y="609"/>
                      <a:pt x="227" y="612"/>
                      <a:pt x="223" y="614"/>
                    </a:cubicBezTo>
                    <a:cubicBezTo>
                      <a:pt x="217" y="618"/>
                      <a:pt x="209" y="620"/>
                      <a:pt x="201" y="620"/>
                    </a:cubicBezTo>
                    <a:cubicBezTo>
                      <a:pt x="193" y="620"/>
                      <a:pt x="186" y="618"/>
                      <a:pt x="179" y="614"/>
                    </a:cubicBezTo>
                    <a:cubicBezTo>
                      <a:pt x="176" y="612"/>
                      <a:pt x="172" y="609"/>
                      <a:pt x="169" y="606"/>
                    </a:cubicBezTo>
                    <a:cubicBezTo>
                      <a:pt x="160" y="597"/>
                      <a:pt x="155" y="586"/>
                      <a:pt x="155" y="573"/>
                    </a:cubicBezTo>
                    <a:cubicBezTo>
                      <a:pt x="155" y="569"/>
                      <a:pt x="156" y="564"/>
                      <a:pt x="157" y="560"/>
                    </a:cubicBezTo>
                    <a:cubicBezTo>
                      <a:pt x="134" y="560"/>
                      <a:pt x="134" y="560"/>
                      <a:pt x="134" y="560"/>
                    </a:cubicBezTo>
                    <a:cubicBezTo>
                      <a:pt x="125" y="560"/>
                      <a:pt x="117" y="557"/>
                      <a:pt x="110" y="550"/>
                    </a:cubicBezTo>
                    <a:cubicBezTo>
                      <a:pt x="104" y="544"/>
                      <a:pt x="100" y="536"/>
                      <a:pt x="100" y="526"/>
                    </a:cubicBezTo>
                    <a:cubicBezTo>
                      <a:pt x="100" y="517"/>
                      <a:pt x="104" y="509"/>
                      <a:pt x="110" y="502"/>
                    </a:cubicBezTo>
                    <a:cubicBezTo>
                      <a:pt x="117" y="496"/>
                      <a:pt x="125" y="492"/>
                      <a:pt x="134" y="492"/>
                    </a:cubicBezTo>
                    <a:cubicBezTo>
                      <a:pt x="269" y="492"/>
                      <a:pt x="269" y="492"/>
                      <a:pt x="269" y="492"/>
                    </a:cubicBezTo>
                    <a:cubicBezTo>
                      <a:pt x="278" y="492"/>
                      <a:pt x="286" y="496"/>
                      <a:pt x="293" y="502"/>
                    </a:cubicBezTo>
                    <a:cubicBezTo>
                      <a:pt x="299" y="509"/>
                      <a:pt x="303" y="517"/>
                      <a:pt x="303" y="526"/>
                    </a:cubicBezTo>
                    <a:cubicBezTo>
                      <a:pt x="303" y="536"/>
                      <a:pt x="299" y="544"/>
                      <a:pt x="293" y="550"/>
                    </a:cubicBezTo>
                    <a:cubicBezTo>
                      <a:pt x="286" y="557"/>
                      <a:pt x="278" y="560"/>
                      <a:pt x="269" y="560"/>
                    </a:cubicBezTo>
                    <a:lnTo>
                      <a:pt x="246" y="56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sp>
        <p:nvSpPr>
          <p:cNvPr id="9" name="矩形 8"/>
          <p:cNvSpPr/>
          <p:nvPr/>
        </p:nvSpPr>
        <p:spPr>
          <a:xfrm>
            <a:off x="900000" y="900000"/>
            <a:ext cx="11292000" cy="655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　　数的产生和发展离不开生活和生产的需要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.</a:t>
            </a:r>
            <a:endParaRPr lang="en-US" altLang="zh-CN" sz="2600" spc="-5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3431992" y="5229200"/>
            <a:ext cx="5328016" cy="1188000"/>
            <a:chOff x="4367808" y="3734215"/>
            <a:chExt cx="5328016" cy="1188000"/>
          </a:xfrm>
        </p:grpSpPr>
        <p:sp>
          <p:nvSpPr>
            <p:cNvPr id="24" name="矩形: 圆角 23"/>
            <p:cNvSpPr/>
            <p:nvPr/>
          </p:nvSpPr>
          <p:spPr>
            <a:xfrm>
              <a:off x="4367808" y="3734215"/>
              <a:ext cx="5328000" cy="1188000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矩形 24"/>
            <p:cNvSpPr/>
            <p:nvPr/>
          </p:nvSpPr>
          <p:spPr>
            <a:xfrm>
              <a:off x="4511824" y="3837549"/>
              <a:ext cx="5184000" cy="944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400" dirty="0">
                  <a:latin typeface="DongTian" panose="02020603050405020304" pitchFamily="18" charset="0"/>
                  <a:ea typeface="方正楷体简体" panose="02000000000000000000" pitchFamily="65" charset="-122"/>
                </a:rPr>
                <a:t>人们对数的认识就是伴随着记数、测</a:t>
              </a:r>
              <a:endParaRPr lang="en-US" altLang="zh-CN" sz="2400" dirty="0">
                <a:latin typeface="DongTian" panose="02020603050405020304" pitchFamily="18" charset="0"/>
                <a:ea typeface="方正楷体简体" panose="02000000000000000000" pitchFamily="65" charset="-122"/>
              </a:endParaRPr>
            </a:p>
            <a:p>
              <a:pPr>
                <a:lnSpc>
                  <a:spcPct val="120000"/>
                </a:lnSpc>
              </a:pPr>
              <a:r>
                <a:rPr lang="zh-CN" altLang="en-US" sz="2400" dirty="0">
                  <a:latin typeface="DongTian" panose="02020603050405020304" pitchFamily="18" charset="0"/>
                  <a:ea typeface="方正楷体简体" panose="02000000000000000000" pitchFamily="65" charset="-122"/>
                </a:rPr>
                <a:t>量、运算等方面的需求不断拓展的</a:t>
              </a:r>
              <a:r>
                <a:rPr lang="en-US" altLang="zh-CN" sz="2400" dirty="0">
                  <a:latin typeface="DongTian" panose="02020603050405020304" pitchFamily="18" charset="0"/>
                  <a:ea typeface="方正楷体简体" panose="02000000000000000000" pitchFamily="65" charset="-122"/>
                </a:rPr>
                <a:t>.</a:t>
              </a:r>
              <a:endParaRPr lang="en-US" altLang="zh-CN" sz="2400" dirty="0">
                <a:latin typeface="DongTian" panose="02020603050405020304" pitchFamily="18" charset="0"/>
                <a:ea typeface="方正楷体简体" panose="02000000000000000000" pitchFamily="65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900000" y="1664804"/>
            <a:ext cx="11184088" cy="3501680"/>
            <a:chOff x="900000" y="1664804"/>
            <a:chExt cx="11184088" cy="3501680"/>
          </a:xfrm>
        </p:grpSpPr>
        <p:sp>
          <p:nvSpPr>
            <p:cNvPr id="19" name="矩形 18"/>
            <p:cNvSpPr/>
            <p:nvPr/>
          </p:nvSpPr>
          <p:spPr>
            <a:xfrm>
              <a:off x="8004212" y="3704528"/>
              <a:ext cx="4079876" cy="11101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60000"/>
                </a:lnSpc>
              </a:pPr>
              <a:r>
                <a:rPr lang="zh-CN" altLang="en-US" sz="2200" dirty="0">
                  <a:latin typeface="DongTian" panose="02020603050405020304" pitchFamily="18" charset="0"/>
                  <a:ea typeface="方正楷体简体" panose="02000000000000000000" pitchFamily="65" charset="-122"/>
                </a:rPr>
                <a:t>在古埃及，由分物、测量，</a:t>
              </a:r>
              <a:endParaRPr lang="zh-CN" altLang="en-US" sz="2200" dirty="0">
                <a:latin typeface="DongTian" panose="02020603050405020304" pitchFamily="18" charset="0"/>
                <a:ea typeface="方正楷体简体" panose="02000000000000000000" pitchFamily="65" charset="-122"/>
              </a:endParaRPr>
            </a:p>
            <a:p>
              <a:pPr>
                <a:lnSpc>
                  <a:spcPct val="160000"/>
                </a:lnSpc>
              </a:pPr>
              <a:r>
                <a:rPr lang="zh-CN" altLang="en-US" sz="2200" dirty="0">
                  <a:latin typeface="DongTian" panose="02020603050405020304" pitchFamily="18" charset="0"/>
                  <a:ea typeface="方正楷体简体" panose="02000000000000000000" pitchFamily="65" charset="-122"/>
                </a:rPr>
                <a:t>产生分数      ，    ，⋯</a:t>
              </a:r>
              <a:endParaRPr lang="zh-CN" altLang="en-US" sz="2200" dirty="0">
                <a:latin typeface="DongTian" panose="02020603050405020304" pitchFamily="18" charset="0"/>
                <a:ea typeface="方正楷体简体" panose="02000000000000000000" pitchFamily="65" charset="-122"/>
              </a:endParaRPr>
            </a:p>
          </p:txBody>
        </p:sp>
        <p:grpSp>
          <p:nvGrpSpPr>
            <p:cNvPr id="26" name="组合 25"/>
            <p:cNvGrpSpPr/>
            <p:nvPr/>
          </p:nvGrpSpPr>
          <p:grpSpPr>
            <a:xfrm>
              <a:off x="900000" y="1664804"/>
              <a:ext cx="10276284" cy="3501680"/>
              <a:chOff x="900000" y="1664804"/>
              <a:chExt cx="10276284" cy="3501680"/>
            </a:xfrm>
          </p:grpSpPr>
          <p:sp>
            <p:nvSpPr>
              <p:cNvPr id="13" name="矩形 12"/>
              <p:cNvSpPr/>
              <p:nvPr/>
            </p:nvSpPr>
            <p:spPr>
              <a:xfrm>
                <a:off x="900000" y="3704528"/>
                <a:ext cx="4079876" cy="111056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60000"/>
                  </a:lnSpc>
                </a:pPr>
                <a:r>
                  <a:rPr lang="zh-CN" altLang="en-US" sz="2200" dirty="0">
                    <a:latin typeface="DongTian" panose="02020603050405020304" pitchFamily="18" charset="0"/>
                    <a:ea typeface="方正楷体简体" panose="02000000000000000000" pitchFamily="65" charset="-122"/>
                  </a:rPr>
                  <a:t>在我国古代，由记数、排</a:t>
                </a:r>
                <a:endParaRPr lang="zh-CN" altLang="en-US" sz="2200" dirty="0">
                  <a:latin typeface="DongTian" panose="02020603050405020304" pitchFamily="18" charset="0"/>
                  <a:ea typeface="方正楷体简体" panose="02000000000000000000" pitchFamily="65" charset="-122"/>
                </a:endParaRPr>
              </a:p>
              <a:p>
                <a:pPr>
                  <a:lnSpc>
                    <a:spcPct val="160000"/>
                  </a:lnSpc>
                </a:pPr>
                <a:r>
                  <a:rPr lang="zh-CN" altLang="en-US" sz="2200" dirty="0">
                    <a:latin typeface="DongTian" panose="02020603050405020304" pitchFamily="18" charset="0"/>
                    <a:ea typeface="方正楷体简体" panose="02000000000000000000" pitchFamily="65" charset="-122"/>
                  </a:rPr>
                  <a:t>序，产生数 </a:t>
                </a:r>
                <a:r>
                  <a:rPr lang="en-US" altLang="zh-CN" sz="2200" dirty="0">
                    <a:latin typeface="DongTian" panose="02020603050405020304" pitchFamily="18" charset="0"/>
                    <a:ea typeface="方正楷体简体" panose="02000000000000000000" pitchFamily="65" charset="-122"/>
                  </a:rPr>
                  <a:t>1</a:t>
                </a:r>
                <a:r>
                  <a:rPr lang="zh-CN" altLang="en-US" sz="2200" dirty="0">
                    <a:latin typeface="DongTian" panose="02020603050405020304" pitchFamily="18" charset="0"/>
                    <a:ea typeface="方正楷体简体" panose="02000000000000000000" pitchFamily="65" charset="-122"/>
                  </a:rPr>
                  <a:t>，</a:t>
                </a:r>
                <a:r>
                  <a:rPr lang="en-US" altLang="zh-CN" sz="2200" dirty="0">
                    <a:latin typeface="DongTian" panose="02020603050405020304" pitchFamily="18" charset="0"/>
                    <a:ea typeface="方正楷体简体" panose="02000000000000000000" pitchFamily="65" charset="-122"/>
                  </a:rPr>
                  <a:t>2</a:t>
                </a:r>
                <a:r>
                  <a:rPr lang="zh-CN" altLang="en-US" sz="2200" dirty="0">
                    <a:latin typeface="DongTian" panose="02020603050405020304" pitchFamily="18" charset="0"/>
                    <a:ea typeface="方正楷体简体" panose="02000000000000000000" pitchFamily="65" charset="-122"/>
                  </a:rPr>
                  <a:t>，</a:t>
                </a:r>
                <a:r>
                  <a:rPr lang="en-US" altLang="zh-CN" sz="2200" dirty="0">
                    <a:latin typeface="DongTian" panose="02020603050405020304" pitchFamily="18" charset="0"/>
                    <a:ea typeface="方正楷体简体" panose="02000000000000000000" pitchFamily="65" charset="-122"/>
                  </a:rPr>
                  <a:t>3</a:t>
                </a:r>
                <a:r>
                  <a:rPr lang="zh-CN" altLang="en-US" sz="2200" dirty="0">
                    <a:latin typeface="DongTian" panose="02020603050405020304" pitchFamily="18" charset="0"/>
                    <a:ea typeface="方正楷体简体" panose="02000000000000000000" pitchFamily="65" charset="-122"/>
                  </a:rPr>
                  <a:t>，</a:t>
                </a:r>
                <a:r>
                  <a:rPr lang="en-US" altLang="zh-CN" sz="2200" dirty="0">
                    <a:latin typeface="+mn-ea"/>
                  </a:rPr>
                  <a:t>…</a:t>
                </a:r>
                <a:endParaRPr lang="en-US" altLang="zh-CN" sz="2200" dirty="0">
                  <a:latin typeface="+mn-ea"/>
                </a:endParaRPr>
              </a:p>
            </p:txBody>
          </p:sp>
          <p:pic>
            <p:nvPicPr>
              <p:cNvPr id="15" name="图片 14"/>
              <p:cNvPicPr>
                <a:picLocks noChangeAspect="1"/>
              </p:cNvPicPr>
              <p:nvPr/>
            </p:nvPicPr>
            <p:blipFill>
              <a:blip r:embed="rId1"/>
              <a:stretch>
                <a:fillRect/>
              </a:stretch>
            </p:blipFill>
            <p:spPr>
              <a:xfrm>
                <a:off x="1196135" y="1664804"/>
                <a:ext cx="2883641" cy="2160000"/>
              </a:xfrm>
              <a:prstGeom prst="rect">
                <a:avLst/>
              </a:prstGeom>
            </p:spPr>
          </p:pic>
          <p:pic>
            <p:nvPicPr>
              <p:cNvPr id="16" name="图片 15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4774842" y="2024804"/>
                <a:ext cx="2559505" cy="1800000"/>
              </a:xfrm>
              <a:prstGeom prst="rect">
                <a:avLst/>
              </a:prstGeom>
            </p:spPr>
          </p:pic>
          <p:pic>
            <p:nvPicPr>
              <p:cNvPr id="17" name="图片 16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7892026" y="2048074"/>
                <a:ext cx="3284258" cy="1753459"/>
              </a:xfrm>
              <a:prstGeom prst="rect">
                <a:avLst/>
              </a:prstGeom>
            </p:spPr>
          </p:pic>
          <p:sp>
            <p:nvSpPr>
              <p:cNvPr id="18" name="矩形 17"/>
              <p:cNvSpPr/>
              <p:nvPr/>
            </p:nvSpPr>
            <p:spPr>
              <a:xfrm>
                <a:off x="4490031" y="3704528"/>
                <a:ext cx="3586189" cy="111056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60000"/>
                  </a:lnSpc>
                </a:pPr>
                <a:r>
                  <a:rPr lang="zh-CN" altLang="en-US" sz="2200" dirty="0">
                    <a:latin typeface="DongTian" panose="02020603050405020304" pitchFamily="18" charset="0"/>
                    <a:ea typeface="方正楷体简体" panose="02000000000000000000" pitchFamily="65" charset="-122"/>
                  </a:rPr>
                  <a:t>在古印度，由表示“没</a:t>
                </a:r>
                <a:endParaRPr lang="zh-CN" altLang="en-US" sz="2200" dirty="0">
                  <a:latin typeface="DongTian" panose="02020603050405020304" pitchFamily="18" charset="0"/>
                  <a:ea typeface="方正楷体简体" panose="02000000000000000000" pitchFamily="65" charset="-122"/>
                </a:endParaRPr>
              </a:p>
              <a:p>
                <a:pPr>
                  <a:lnSpc>
                    <a:spcPct val="160000"/>
                  </a:lnSpc>
                </a:pPr>
                <a:r>
                  <a:rPr lang="zh-CN" altLang="en-US" sz="2200" spc="-150" dirty="0">
                    <a:latin typeface="DongTian" panose="02020603050405020304" pitchFamily="18" charset="0"/>
                    <a:ea typeface="方正楷体简体" panose="02000000000000000000" pitchFamily="65" charset="-122"/>
                  </a:rPr>
                  <a:t>有”“空位”，产生数 </a:t>
                </a:r>
                <a:r>
                  <a:rPr lang="en-US" altLang="zh-CN" sz="2200" spc="-150" dirty="0">
                    <a:latin typeface="DongTian" panose="02020603050405020304" pitchFamily="18" charset="0"/>
                    <a:ea typeface="方正楷体简体" panose="02000000000000000000" pitchFamily="65" charset="-122"/>
                  </a:rPr>
                  <a:t>0</a:t>
                </a:r>
                <a:endParaRPr lang="en-US" altLang="zh-CN" sz="2200" spc="-150" dirty="0">
                  <a:latin typeface="DongTian" panose="02020603050405020304" pitchFamily="18" charset="0"/>
                  <a:ea typeface="方正楷体简体" panose="02000000000000000000" pitchFamily="65" charset="-122"/>
                </a:endParaRPr>
              </a:p>
            </p:txBody>
          </p:sp>
          <p:graphicFrame>
            <p:nvGraphicFramePr>
              <p:cNvPr id="20" name="对象 19"/>
              <p:cNvGraphicFramePr>
                <a:graphicFrameLocks noChangeAspect="1"/>
              </p:cNvGraphicFramePr>
              <p:nvPr/>
            </p:nvGraphicFramePr>
            <p:xfrm>
              <a:off x="9332554" y="4208584"/>
              <a:ext cx="291838" cy="75600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0" name="Equation" r:id="rId4" imgW="3657600" imgH="9448800" progId="Equation.DSMT4">
                      <p:embed/>
                    </p:oleObj>
                  </mc:Choice>
                  <mc:Fallback>
                    <p:oleObj name="Equation" r:id="rId4" imgW="3657600" imgH="9448800" progId="Equation.DSMT4">
                      <p:embed/>
                      <p:pic>
                        <p:nvPicPr>
                          <p:cNvPr id="0" name="对象 11"/>
                          <p:cNvPicPr/>
                          <p:nvPr/>
                        </p:nvPicPr>
                        <p:blipFill>
                          <a:blip r:embed="rId5"/>
                          <a:stretch>
                            <a:fillRect/>
                          </a:stretch>
                        </p:blipFill>
                        <p:spPr>
                          <a:xfrm>
                            <a:off x="9332554" y="4208584"/>
                            <a:ext cx="291838" cy="756000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21" name="对象 20"/>
              <p:cNvGraphicFramePr>
                <a:graphicFrameLocks noChangeAspect="1"/>
              </p:cNvGraphicFramePr>
              <p:nvPr/>
            </p:nvGraphicFramePr>
            <p:xfrm>
              <a:off x="9954758" y="4208584"/>
              <a:ext cx="266823" cy="75600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0" name="Equation" r:id="rId6" imgW="3352800" imgH="9448800" progId="Equation.DSMT4">
                      <p:embed/>
                    </p:oleObj>
                  </mc:Choice>
                  <mc:Fallback>
                    <p:oleObj name="Equation" r:id="rId6" imgW="3352800" imgH="9448800" progId="Equation.DSMT4">
                      <p:embed/>
                      <p:pic>
                        <p:nvPicPr>
                          <p:cNvPr id="0" name="对象 19"/>
                          <p:cNvPicPr/>
                          <p:nvPr/>
                        </p:nvPicPr>
                        <p:blipFill>
                          <a:blip r:embed="rId7"/>
                          <a:stretch>
                            <a:fillRect/>
                          </a:stretch>
                        </p:blipFill>
                        <p:spPr>
                          <a:xfrm>
                            <a:off x="9954758" y="4208584"/>
                            <a:ext cx="266823" cy="756000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14" name="文本框 13"/>
              <p:cNvSpPr txBox="1"/>
              <p:nvPr/>
            </p:nvSpPr>
            <p:spPr>
              <a:xfrm>
                <a:off x="5718726" y="4797152"/>
                <a:ext cx="671736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endParaRPr lang="zh-CN" altLang="en-US" dirty="0"/>
              </a:p>
            </p:txBody>
          </p:sp>
        </p:grpSp>
      </p:grp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80000" y="108000"/>
            <a:ext cx="1715292" cy="398780"/>
            <a:chOff x="5287328" y="1607587"/>
            <a:chExt cx="1715292" cy="398780"/>
          </a:xfrm>
        </p:grpSpPr>
        <p:grpSp>
          <p:nvGrpSpPr>
            <p:cNvPr id="3" name="组合 88"/>
            <p:cNvGrpSpPr/>
            <p:nvPr/>
          </p:nvGrpSpPr>
          <p:grpSpPr>
            <a:xfrm>
              <a:off x="5799565" y="1607587"/>
              <a:ext cx="1203055" cy="398780"/>
              <a:chOff x="715825" y="143984"/>
              <a:chExt cx="1203055" cy="398780"/>
            </a:xfrm>
          </p:grpSpPr>
          <p:sp>
            <p:nvSpPr>
              <p:cNvPr id="7" name="矩形 6"/>
              <p:cNvSpPr/>
              <p:nvPr/>
            </p:nvSpPr>
            <p:spPr>
              <a:xfrm>
                <a:off x="720000" y="143984"/>
                <a:ext cx="1198880" cy="39878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l"/>
                <a:r>
                  <a:rPr lang="zh-CN" altLang="en-US" sz="2000" dirty="0">
                    <a:latin typeface="方正黑体_GBK" panose="03000509000000000000" pitchFamily="65" charset="-122"/>
                    <a:ea typeface="方正黑体_GBK" panose="03000509000000000000" pitchFamily="65" charset="-122"/>
                    <a:sym typeface="+mn-ea"/>
                  </a:rPr>
                  <a:t>新知探究</a:t>
                </a:r>
                <a:endParaRPr lang="zh-CN" altLang="en-US" sz="2000" dirty="0">
                  <a:solidFill>
                    <a:srgbClr val="727272"/>
                  </a:solidFill>
                  <a:latin typeface="方正黑体_GBK" panose="03000509000000000000" pitchFamily="65" charset="-122"/>
                  <a:ea typeface="方正黑体_GBK" panose="03000509000000000000" pitchFamily="65" charset="-122"/>
                </a:endParaRPr>
              </a:p>
            </p:txBody>
          </p:sp>
          <p:sp>
            <p:nvSpPr>
              <p:cNvPr id="8" name="矩形 7"/>
              <p:cNvSpPr/>
              <p:nvPr/>
            </p:nvSpPr>
            <p:spPr>
              <a:xfrm>
                <a:off x="715825" y="218039"/>
                <a:ext cx="18000" cy="252000"/>
              </a:xfrm>
              <a:prstGeom prst="rect">
                <a:avLst/>
              </a:prstGeom>
              <a:solidFill>
                <a:srgbClr val="72727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" name="组合 89"/>
            <p:cNvGrpSpPr/>
            <p:nvPr/>
          </p:nvGrpSpPr>
          <p:grpSpPr>
            <a:xfrm>
              <a:off x="5287328" y="1627622"/>
              <a:ext cx="360040" cy="360040"/>
              <a:chOff x="5519936" y="3104964"/>
              <a:chExt cx="360040" cy="360040"/>
            </a:xfrm>
          </p:grpSpPr>
          <p:sp>
            <p:nvSpPr>
              <p:cNvPr id="5" name="矩形: 圆角 90"/>
              <p:cNvSpPr/>
              <p:nvPr/>
            </p:nvSpPr>
            <p:spPr>
              <a:xfrm>
                <a:off x="5519936" y="3104964"/>
                <a:ext cx="360040" cy="360040"/>
              </a:xfrm>
              <a:prstGeom prst="roundRect">
                <a:avLst/>
              </a:prstGeom>
              <a:solidFill>
                <a:schemeClr val="tx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Freeform 13"/>
              <p:cNvSpPr>
                <a:spLocks noChangeAspect="1" noEditPoints="1"/>
              </p:cNvSpPr>
              <p:nvPr/>
            </p:nvSpPr>
            <p:spPr bwMode="auto">
              <a:xfrm>
                <a:off x="5618335" y="3158984"/>
                <a:ext cx="163243" cy="252000"/>
              </a:xfrm>
              <a:custGeom>
                <a:avLst/>
                <a:gdLst>
                  <a:gd name="T0" fmla="*/ 401 w 402"/>
                  <a:gd name="T1" fmla="*/ 228 h 620"/>
                  <a:gd name="T2" fmla="*/ 392 w 402"/>
                  <a:gd name="T3" fmla="*/ 266 h 620"/>
                  <a:gd name="T4" fmla="*/ 383 w 402"/>
                  <a:gd name="T5" fmla="*/ 287 h 620"/>
                  <a:gd name="T6" fmla="*/ 358 w 402"/>
                  <a:gd name="T7" fmla="*/ 326 h 620"/>
                  <a:gd name="T8" fmla="*/ 354 w 402"/>
                  <a:gd name="T9" fmla="*/ 331 h 620"/>
                  <a:gd name="T10" fmla="*/ 344 w 402"/>
                  <a:gd name="T11" fmla="*/ 345 h 620"/>
                  <a:gd name="T12" fmla="*/ 316 w 402"/>
                  <a:gd name="T13" fmla="*/ 418 h 620"/>
                  <a:gd name="T14" fmla="*/ 126 w 402"/>
                  <a:gd name="T15" fmla="*/ 458 h 620"/>
                  <a:gd name="T16" fmla="*/ 86 w 402"/>
                  <a:gd name="T17" fmla="*/ 418 h 620"/>
                  <a:gd name="T18" fmla="*/ 82 w 402"/>
                  <a:gd name="T19" fmla="*/ 388 h 620"/>
                  <a:gd name="T20" fmla="*/ 57 w 402"/>
                  <a:gd name="T21" fmla="*/ 344 h 620"/>
                  <a:gd name="T22" fmla="*/ 44 w 402"/>
                  <a:gd name="T23" fmla="*/ 326 h 620"/>
                  <a:gd name="T24" fmla="*/ 11 w 402"/>
                  <a:gd name="T25" fmla="*/ 266 h 620"/>
                  <a:gd name="T26" fmla="*/ 2 w 402"/>
                  <a:gd name="T27" fmla="*/ 228 h 620"/>
                  <a:gd name="T28" fmla="*/ 59 w 402"/>
                  <a:gd name="T29" fmla="*/ 59 h 620"/>
                  <a:gd name="T30" fmla="*/ 343 w 402"/>
                  <a:gd name="T31" fmla="*/ 59 h 620"/>
                  <a:gd name="T32" fmla="*/ 242 w 402"/>
                  <a:gd name="T33" fmla="*/ 240 h 620"/>
                  <a:gd name="T34" fmla="*/ 219 w 402"/>
                  <a:gd name="T35" fmla="*/ 381 h 620"/>
                  <a:gd name="T36" fmla="*/ 231 w 402"/>
                  <a:gd name="T37" fmla="*/ 400 h 620"/>
                  <a:gd name="T38" fmla="*/ 240 w 402"/>
                  <a:gd name="T39" fmla="*/ 402 h 620"/>
                  <a:gd name="T40" fmla="*/ 255 w 402"/>
                  <a:gd name="T41" fmla="*/ 396 h 620"/>
                  <a:gd name="T42" fmla="*/ 262 w 402"/>
                  <a:gd name="T43" fmla="*/ 381 h 620"/>
                  <a:gd name="T44" fmla="*/ 264 w 402"/>
                  <a:gd name="T45" fmla="*/ 287 h 620"/>
                  <a:gd name="T46" fmla="*/ 313 w 402"/>
                  <a:gd name="T47" fmla="*/ 250 h 620"/>
                  <a:gd name="T48" fmla="*/ 315 w 402"/>
                  <a:gd name="T49" fmla="*/ 250 h 620"/>
                  <a:gd name="T50" fmla="*/ 330 w 402"/>
                  <a:gd name="T51" fmla="*/ 233 h 620"/>
                  <a:gd name="T52" fmla="*/ 316 w 402"/>
                  <a:gd name="T53" fmla="*/ 216 h 620"/>
                  <a:gd name="T54" fmla="*/ 248 w 402"/>
                  <a:gd name="T55" fmla="*/ 235 h 620"/>
                  <a:gd name="T56" fmla="*/ 88 w 402"/>
                  <a:gd name="T57" fmla="*/ 216 h 620"/>
                  <a:gd name="T58" fmla="*/ 77 w 402"/>
                  <a:gd name="T59" fmla="*/ 221 h 620"/>
                  <a:gd name="T60" fmla="*/ 77 w 402"/>
                  <a:gd name="T61" fmla="*/ 245 h 620"/>
                  <a:gd name="T62" fmla="*/ 89 w 402"/>
                  <a:gd name="T63" fmla="*/ 250 h 620"/>
                  <a:gd name="T64" fmla="*/ 126 w 402"/>
                  <a:gd name="T65" fmla="*/ 266 h 620"/>
                  <a:gd name="T66" fmla="*/ 141 w 402"/>
                  <a:gd name="T67" fmla="*/ 381 h 620"/>
                  <a:gd name="T68" fmla="*/ 147 w 402"/>
                  <a:gd name="T69" fmla="*/ 396 h 620"/>
                  <a:gd name="T70" fmla="*/ 162 w 402"/>
                  <a:gd name="T71" fmla="*/ 402 h 620"/>
                  <a:gd name="T72" fmla="*/ 172 w 402"/>
                  <a:gd name="T73" fmla="*/ 400 h 620"/>
                  <a:gd name="T74" fmla="*/ 184 w 402"/>
                  <a:gd name="T75" fmla="*/ 381 h 620"/>
                  <a:gd name="T76" fmla="*/ 160 w 402"/>
                  <a:gd name="T77" fmla="*/ 240 h 620"/>
                  <a:gd name="T78" fmla="*/ 100 w 402"/>
                  <a:gd name="T79" fmla="*/ 216 h 620"/>
                  <a:gd name="T80" fmla="*/ 91 w 402"/>
                  <a:gd name="T81" fmla="*/ 216 h 620"/>
                  <a:gd name="T82" fmla="*/ 246 w 402"/>
                  <a:gd name="T83" fmla="*/ 560 h 620"/>
                  <a:gd name="T84" fmla="*/ 248 w 402"/>
                  <a:gd name="T85" fmla="*/ 573 h 620"/>
                  <a:gd name="T86" fmla="*/ 223 w 402"/>
                  <a:gd name="T87" fmla="*/ 614 h 620"/>
                  <a:gd name="T88" fmla="*/ 179 w 402"/>
                  <a:gd name="T89" fmla="*/ 614 h 620"/>
                  <a:gd name="T90" fmla="*/ 155 w 402"/>
                  <a:gd name="T91" fmla="*/ 573 h 620"/>
                  <a:gd name="T92" fmla="*/ 134 w 402"/>
                  <a:gd name="T93" fmla="*/ 560 h 620"/>
                  <a:gd name="T94" fmla="*/ 100 w 402"/>
                  <a:gd name="T95" fmla="*/ 526 h 620"/>
                  <a:gd name="T96" fmla="*/ 134 w 402"/>
                  <a:gd name="T97" fmla="*/ 492 h 620"/>
                  <a:gd name="T98" fmla="*/ 293 w 402"/>
                  <a:gd name="T99" fmla="*/ 502 h 620"/>
                  <a:gd name="T100" fmla="*/ 293 w 402"/>
                  <a:gd name="T101" fmla="*/ 550 h 620"/>
                  <a:gd name="T102" fmla="*/ 246 w 402"/>
                  <a:gd name="T103" fmla="*/ 560 h 6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02" h="620">
                    <a:moveTo>
                      <a:pt x="402" y="201"/>
                    </a:moveTo>
                    <a:cubicBezTo>
                      <a:pt x="402" y="210"/>
                      <a:pt x="402" y="219"/>
                      <a:pt x="401" y="228"/>
                    </a:cubicBezTo>
                    <a:cubicBezTo>
                      <a:pt x="400" y="230"/>
                      <a:pt x="400" y="233"/>
                      <a:pt x="400" y="235"/>
                    </a:cubicBezTo>
                    <a:cubicBezTo>
                      <a:pt x="398" y="246"/>
                      <a:pt x="395" y="256"/>
                      <a:pt x="392" y="266"/>
                    </a:cubicBezTo>
                    <a:cubicBezTo>
                      <a:pt x="391" y="266"/>
                      <a:pt x="391" y="266"/>
                      <a:pt x="391" y="267"/>
                    </a:cubicBezTo>
                    <a:cubicBezTo>
                      <a:pt x="389" y="274"/>
                      <a:pt x="386" y="280"/>
                      <a:pt x="383" y="287"/>
                    </a:cubicBezTo>
                    <a:cubicBezTo>
                      <a:pt x="372" y="307"/>
                      <a:pt x="372" y="307"/>
                      <a:pt x="372" y="307"/>
                    </a:cubicBezTo>
                    <a:cubicBezTo>
                      <a:pt x="368" y="314"/>
                      <a:pt x="363" y="320"/>
                      <a:pt x="358" y="326"/>
                    </a:cubicBezTo>
                    <a:cubicBezTo>
                      <a:pt x="357" y="328"/>
                      <a:pt x="356" y="329"/>
                      <a:pt x="355" y="331"/>
                    </a:cubicBezTo>
                    <a:cubicBezTo>
                      <a:pt x="354" y="331"/>
                      <a:pt x="354" y="331"/>
                      <a:pt x="354" y="331"/>
                    </a:cubicBezTo>
                    <a:cubicBezTo>
                      <a:pt x="351" y="335"/>
                      <a:pt x="348" y="339"/>
                      <a:pt x="344" y="344"/>
                    </a:cubicBezTo>
                    <a:cubicBezTo>
                      <a:pt x="344" y="344"/>
                      <a:pt x="344" y="344"/>
                      <a:pt x="344" y="345"/>
                    </a:cubicBezTo>
                    <a:cubicBezTo>
                      <a:pt x="326" y="370"/>
                      <a:pt x="317" y="391"/>
                      <a:pt x="316" y="407"/>
                    </a:cubicBezTo>
                    <a:cubicBezTo>
                      <a:pt x="316" y="418"/>
                      <a:pt x="316" y="418"/>
                      <a:pt x="316" y="418"/>
                    </a:cubicBezTo>
                    <a:cubicBezTo>
                      <a:pt x="316" y="444"/>
                      <a:pt x="303" y="458"/>
                      <a:pt x="276" y="458"/>
                    </a:cubicBezTo>
                    <a:cubicBezTo>
                      <a:pt x="126" y="458"/>
                      <a:pt x="126" y="458"/>
                      <a:pt x="126" y="458"/>
                    </a:cubicBezTo>
                    <a:cubicBezTo>
                      <a:pt x="102" y="458"/>
                      <a:pt x="88" y="446"/>
                      <a:pt x="86" y="424"/>
                    </a:cubicBezTo>
                    <a:cubicBezTo>
                      <a:pt x="86" y="422"/>
                      <a:pt x="86" y="420"/>
                      <a:pt x="86" y="418"/>
                    </a:cubicBezTo>
                    <a:cubicBezTo>
                      <a:pt x="86" y="408"/>
                      <a:pt x="86" y="408"/>
                      <a:pt x="86" y="408"/>
                    </a:cubicBezTo>
                    <a:cubicBezTo>
                      <a:pt x="86" y="402"/>
                      <a:pt x="85" y="395"/>
                      <a:pt x="82" y="388"/>
                    </a:cubicBezTo>
                    <a:cubicBezTo>
                      <a:pt x="77" y="375"/>
                      <a:pt x="69" y="361"/>
                      <a:pt x="58" y="344"/>
                    </a:cubicBezTo>
                    <a:cubicBezTo>
                      <a:pt x="57" y="344"/>
                      <a:pt x="57" y="344"/>
                      <a:pt x="57" y="344"/>
                    </a:cubicBezTo>
                    <a:cubicBezTo>
                      <a:pt x="54" y="339"/>
                      <a:pt x="51" y="335"/>
                      <a:pt x="48" y="330"/>
                    </a:cubicBezTo>
                    <a:cubicBezTo>
                      <a:pt x="46" y="329"/>
                      <a:pt x="45" y="328"/>
                      <a:pt x="44" y="326"/>
                    </a:cubicBezTo>
                    <a:cubicBezTo>
                      <a:pt x="29" y="308"/>
                      <a:pt x="18" y="288"/>
                      <a:pt x="11" y="267"/>
                    </a:cubicBezTo>
                    <a:cubicBezTo>
                      <a:pt x="11" y="266"/>
                      <a:pt x="11" y="266"/>
                      <a:pt x="11" y="266"/>
                    </a:cubicBezTo>
                    <a:cubicBezTo>
                      <a:pt x="10" y="266"/>
                      <a:pt x="10" y="266"/>
                      <a:pt x="10" y="266"/>
                    </a:cubicBezTo>
                    <a:cubicBezTo>
                      <a:pt x="6" y="254"/>
                      <a:pt x="3" y="241"/>
                      <a:pt x="2" y="228"/>
                    </a:cubicBezTo>
                    <a:cubicBezTo>
                      <a:pt x="1" y="219"/>
                      <a:pt x="0" y="210"/>
                      <a:pt x="0" y="201"/>
                    </a:cubicBezTo>
                    <a:cubicBezTo>
                      <a:pt x="0" y="145"/>
                      <a:pt x="20" y="98"/>
                      <a:pt x="59" y="59"/>
                    </a:cubicBezTo>
                    <a:cubicBezTo>
                      <a:pt x="98" y="19"/>
                      <a:pt x="146" y="0"/>
                      <a:pt x="201" y="0"/>
                    </a:cubicBezTo>
                    <a:cubicBezTo>
                      <a:pt x="257" y="0"/>
                      <a:pt x="304" y="19"/>
                      <a:pt x="343" y="59"/>
                    </a:cubicBezTo>
                    <a:cubicBezTo>
                      <a:pt x="383" y="98"/>
                      <a:pt x="402" y="145"/>
                      <a:pt x="402" y="201"/>
                    </a:cubicBezTo>
                    <a:close/>
                    <a:moveTo>
                      <a:pt x="242" y="240"/>
                    </a:moveTo>
                    <a:cubicBezTo>
                      <a:pt x="227" y="255"/>
                      <a:pt x="219" y="274"/>
                      <a:pt x="219" y="296"/>
                    </a:cubicBezTo>
                    <a:cubicBezTo>
                      <a:pt x="219" y="381"/>
                      <a:pt x="219" y="381"/>
                      <a:pt x="219" y="381"/>
                    </a:cubicBezTo>
                    <a:cubicBezTo>
                      <a:pt x="219" y="387"/>
                      <a:pt x="221" y="392"/>
                      <a:pt x="225" y="396"/>
                    </a:cubicBezTo>
                    <a:cubicBezTo>
                      <a:pt x="227" y="398"/>
                      <a:pt x="229" y="399"/>
                      <a:pt x="231" y="400"/>
                    </a:cubicBezTo>
                    <a:cubicBezTo>
                      <a:pt x="234" y="402"/>
                      <a:pt x="237" y="402"/>
                      <a:pt x="240" y="402"/>
                    </a:cubicBezTo>
                    <a:cubicBezTo>
                      <a:pt x="240" y="402"/>
                      <a:pt x="240" y="402"/>
                      <a:pt x="240" y="402"/>
                    </a:cubicBezTo>
                    <a:cubicBezTo>
                      <a:pt x="242" y="402"/>
                      <a:pt x="243" y="402"/>
                      <a:pt x="244" y="402"/>
                    </a:cubicBezTo>
                    <a:cubicBezTo>
                      <a:pt x="248" y="401"/>
                      <a:pt x="252" y="399"/>
                      <a:pt x="255" y="396"/>
                    </a:cubicBezTo>
                    <a:cubicBezTo>
                      <a:pt x="256" y="396"/>
                      <a:pt x="256" y="395"/>
                      <a:pt x="256" y="395"/>
                    </a:cubicBezTo>
                    <a:cubicBezTo>
                      <a:pt x="260" y="391"/>
                      <a:pt x="262" y="386"/>
                      <a:pt x="262" y="381"/>
                    </a:cubicBezTo>
                    <a:cubicBezTo>
                      <a:pt x="262" y="303"/>
                      <a:pt x="262" y="303"/>
                      <a:pt x="262" y="303"/>
                    </a:cubicBezTo>
                    <a:cubicBezTo>
                      <a:pt x="262" y="298"/>
                      <a:pt x="262" y="292"/>
                      <a:pt x="264" y="287"/>
                    </a:cubicBezTo>
                    <a:cubicBezTo>
                      <a:pt x="266" y="279"/>
                      <a:pt x="271" y="272"/>
                      <a:pt x="277" y="266"/>
                    </a:cubicBezTo>
                    <a:cubicBezTo>
                      <a:pt x="287" y="256"/>
                      <a:pt x="299" y="250"/>
                      <a:pt x="313" y="250"/>
                    </a:cubicBezTo>
                    <a:cubicBezTo>
                      <a:pt x="313" y="250"/>
                      <a:pt x="313" y="250"/>
                      <a:pt x="313" y="250"/>
                    </a:cubicBezTo>
                    <a:cubicBezTo>
                      <a:pt x="314" y="250"/>
                      <a:pt x="314" y="250"/>
                      <a:pt x="315" y="250"/>
                    </a:cubicBezTo>
                    <a:cubicBezTo>
                      <a:pt x="319" y="250"/>
                      <a:pt x="322" y="248"/>
                      <a:pt x="325" y="245"/>
                    </a:cubicBezTo>
                    <a:cubicBezTo>
                      <a:pt x="329" y="242"/>
                      <a:pt x="330" y="238"/>
                      <a:pt x="330" y="233"/>
                    </a:cubicBezTo>
                    <a:cubicBezTo>
                      <a:pt x="330" y="228"/>
                      <a:pt x="329" y="224"/>
                      <a:pt x="325" y="221"/>
                    </a:cubicBezTo>
                    <a:cubicBezTo>
                      <a:pt x="323" y="218"/>
                      <a:pt x="320" y="217"/>
                      <a:pt x="316" y="216"/>
                    </a:cubicBezTo>
                    <a:cubicBezTo>
                      <a:pt x="299" y="216"/>
                      <a:pt x="299" y="216"/>
                      <a:pt x="299" y="216"/>
                    </a:cubicBezTo>
                    <a:cubicBezTo>
                      <a:pt x="279" y="216"/>
                      <a:pt x="262" y="222"/>
                      <a:pt x="248" y="235"/>
                    </a:cubicBezTo>
                    <a:cubicBezTo>
                      <a:pt x="246" y="236"/>
                      <a:pt x="244" y="238"/>
                      <a:pt x="242" y="240"/>
                    </a:cubicBezTo>
                    <a:close/>
                    <a:moveTo>
                      <a:pt x="88" y="216"/>
                    </a:moveTo>
                    <a:cubicBezTo>
                      <a:pt x="87" y="216"/>
                      <a:pt x="87" y="216"/>
                      <a:pt x="87" y="216"/>
                    </a:cubicBezTo>
                    <a:cubicBezTo>
                      <a:pt x="83" y="217"/>
                      <a:pt x="80" y="218"/>
                      <a:pt x="77" y="221"/>
                    </a:cubicBezTo>
                    <a:cubicBezTo>
                      <a:pt x="74" y="224"/>
                      <a:pt x="72" y="228"/>
                      <a:pt x="72" y="233"/>
                    </a:cubicBezTo>
                    <a:cubicBezTo>
                      <a:pt x="72" y="238"/>
                      <a:pt x="74" y="242"/>
                      <a:pt x="77" y="245"/>
                    </a:cubicBezTo>
                    <a:cubicBezTo>
                      <a:pt x="80" y="248"/>
                      <a:pt x="84" y="250"/>
                      <a:pt x="88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104" y="250"/>
                      <a:pt x="116" y="256"/>
                      <a:pt x="126" y="266"/>
                    </a:cubicBezTo>
                    <a:cubicBezTo>
                      <a:pt x="136" y="276"/>
                      <a:pt x="141" y="289"/>
                      <a:pt x="141" y="303"/>
                    </a:cubicBezTo>
                    <a:cubicBezTo>
                      <a:pt x="141" y="381"/>
                      <a:pt x="141" y="381"/>
                      <a:pt x="141" y="381"/>
                    </a:cubicBezTo>
                    <a:cubicBezTo>
                      <a:pt x="141" y="386"/>
                      <a:pt x="143" y="391"/>
                      <a:pt x="147" y="395"/>
                    </a:cubicBezTo>
                    <a:cubicBezTo>
                      <a:pt x="147" y="395"/>
                      <a:pt x="147" y="396"/>
                      <a:pt x="147" y="396"/>
                    </a:cubicBezTo>
                    <a:cubicBezTo>
                      <a:pt x="151" y="399"/>
                      <a:pt x="154" y="401"/>
                      <a:pt x="159" y="402"/>
                    </a:cubicBezTo>
                    <a:cubicBezTo>
                      <a:pt x="160" y="402"/>
                      <a:pt x="161" y="402"/>
                      <a:pt x="162" y="402"/>
                    </a:cubicBezTo>
                    <a:cubicBezTo>
                      <a:pt x="163" y="402"/>
                      <a:pt x="163" y="402"/>
                      <a:pt x="163" y="402"/>
                    </a:cubicBezTo>
                    <a:cubicBezTo>
                      <a:pt x="166" y="402"/>
                      <a:pt x="169" y="402"/>
                      <a:pt x="172" y="400"/>
                    </a:cubicBezTo>
                    <a:cubicBezTo>
                      <a:pt x="174" y="399"/>
                      <a:pt x="176" y="398"/>
                      <a:pt x="178" y="396"/>
                    </a:cubicBezTo>
                    <a:cubicBezTo>
                      <a:pt x="182" y="392"/>
                      <a:pt x="184" y="387"/>
                      <a:pt x="184" y="381"/>
                    </a:cubicBezTo>
                    <a:cubicBezTo>
                      <a:pt x="184" y="296"/>
                      <a:pt x="184" y="296"/>
                      <a:pt x="184" y="296"/>
                    </a:cubicBezTo>
                    <a:cubicBezTo>
                      <a:pt x="184" y="274"/>
                      <a:pt x="176" y="255"/>
                      <a:pt x="160" y="240"/>
                    </a:cubicBezTo>
                    <a:cubicBezTo>
                      <a:pt x="145" y="224"/>
                      <a:pt x="126" y="216"/>
                      <a:pt x="104" y="216"/>
                    </a:cubicBezTo>
                    <a:cubicBezTo>
                      <a:pt x="100" y="216"/>
                      <a:pt x="100" y="216"/>
                      <a:pt x="100" y="216"/>
                    </a:cubicBezTo>
                    <a:cubicBezTo>
                      <a:pt x="99" y="216"/>
                      <a:pt x="98" y="216"/>
                      <a:pt x="97" y="216"/>
                    </a:cubicBezTo>
                    <a:cubicBezTo>
                      <a:pt x="91" y="216"/>
                      <a:pt x="91" y="216"/>
                      <a:pt x="91" y="216"/>
                    </a:cubicBezTo>
                    <a:cubicBezTo>
                      <a:pt x="90" y="216"/>
                      <a:pt x="89" y="216"/>
                      <a:pt x="88" y="216"/>
                    </a:cubicBezTo>
                    <a:close/>
                    <a:moveTo>
                      <a:pt x="246" y="560"/>
                    </a:moveTo>
                    <a:cubicBezTo>
                      <a:pt x="247" y="564"/>
                      <a:pt x="247" y="567"/>
                      <a:pt x="248" y="571"/>
                    </a:cubicBezTo>
                    <a:cubicBezTo>
                      <a:pt x="248" y="572"/>
                      <a:pt x="248" y="573"/>
                      <a:pt x="248" y="573"/>
                    </a:cubicBezTo>
                    <a:cubicBezTo>
                      <a:pt x="248" y="586"/>
                      <a:pt x="243" y="597"/>
                      <a:pt x="234" y="606"/>
                    </a:cubicBezTo>
                    <a:cubicBezTo>
                      <a:pt x="231" y="609"/>
                      <a:pt x="227" y="612"/>
                      <a:pt x="223" y="614"/>
                    </a:cubicBezTo>
                    <a:cubicBezTo>
                      <a:pt x="217" y="618"/>
                      <a:pt x="209" y="620"/>
                      <a:pt x="201" y="620"/>
                    </a:cubicBezTo>
                    <a:cubicBezTo>
                      <a:pt x="193" y="620"/>
                      <a:pt x="186" y="618"/>
                      <a:pt x="179" y="614"/>
                    </a:cubicBezTo>
                    <a:cubicBezTo>
                      <a:pt x="176" y="612"/>
                      <a:pt x="172" y="609"/>
                      <a:pt x="169" y="606"/>
                    </a:cubicBezTo>
                    <a:cubicBezTo>
                      <a:pt x="160" y="597"/>
                      <a:pt x="155" y="586"/>
                      <a:pt x="155" y="573"/>
                    </a:cubicBezTo>
                    <a:cubicBezTo>
                      <a:pt x="155" y="569"/>
                      <a:pt x="156" y="564"/>
                      <a:pt x="157" y="560"/>
                    </a:cubicBezTo>
                    <a:cubicBezTo>
                      <a:pt x="134" y="560"/>
                      <a:pt x="134" y="560"/>
                      <a:pt x="134" y="560"/>
                    </a:cubicBezTo>
                    <a:cubicBezTo>
                      <a:pt x="125" y="560"/>
                      <a:pt x="117" y="557"/>
                      <a:pt x="110" y="550"/>
                    </a:cubicBezTo>
                    <a:cubicBezTo>
                      <a:pt x="104" y="544"/>
                      <a:pt x="100" y="536"/>
                      <a:pt x="100" y="526"/>
                    </a:cubicBezTo>
                    <a:cubicBezTo>
                      <a:pt x="100" y="517"/>
                      <a:pt x="104" y="509"/>
                      <a:pt x="110" y="502"/>
                    </a:cubicBezTo>
                    <a:cubicBezTo>
                      <a:pt x="117" y="496"/>
                      <a:pt x="125" y="492"/>
                      <a:pt x="134" y="492"/>
                    </a:cubicBezTo>
                    <a:cubicBezTo>
                      <a:pt x="269" y="492"/>
                      <a:pt x="269" y="492"/>
                      <a:pt x="269" y="492"/>
                    </a:cubicBezTo>
                    <a:cubicBezTo>
                      <a:pt x="278" y="492"/>
                      <a:pt x="286" y="496"/>
                      <a:pt x="293" y="502"/>
                    </a:cubicBezTo>
                    <a:cubicBezTo>
                      <a:pt x="299" y="509"/>
                      <a:pt x="303" y="517"/>
                      <a:pt x="303" y="526"/>
                    </a:cubicBezTo>
                    <a:cubicBezTo>
                      <a:pt x="303" y="536"/>
                      <a:pt x="299" y="544"/>
                      <a:pt x="293" y="550"/>
                    </a:cubicBezTo>
                    <a:cubicBezTo>
                      <a:pt x="286" y="557"/>
                      <a:pt x="278" y="560"/>
                      <a:pt x="269" y="560"/>
                    </a:cubicBezTo>
                    <a:lnTo>
                      <a:pt x="246" y="56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sp>
        <p:nvSpPr>
          <p:cNvPr id="9" name="矩形 8"/>
          <p:cNvSpPr/>
          <p:nvPr/>
        </p:nvSpPr>
        <p:spPr>
          <a:xfrm>
            <a:off x="3462382" y="4755717"/>
            <a:ext cx="1517494" cy="12908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spc="-5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－</a:t>
            </a:r>
            <a:r>
              <a:rPr lang="en-US" altLang="zh-CN" sz="2600" spc="-50" dirty="0">
                <a:latin typeface="DongTian" panose="02020603050405020304" pitchFamily="18" charset="0"/>
                <a:ea typeface="方正楷体简体" panose="02000000000000000000" pitchFamily="65" charset="-122"/>
              </a:rPr>
              <a:t>3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 ºC</a:t>
            </a:r>
            <a:endParaRPr lang="en-US" altLang="zh-CN" sz="2600" dirty="0">
              <a:latin typeface="DongTian" panose="02020603050405020304" pitchFamily="18" charset="0"/>
              <a:ea typeface="方正楷体简体" panose="02000000000000000000" pitchFamily="65" charset="-122"/>
              <a:cs typeface="DongTian" panose="02020603050405020304" pitchFamily="18" charset="0"/>
              <a:sym typeface="+mn-ea"/>
            </a:endParaRPr>
          </a:p>
          <a:p>
            <a:pPr>
              <a:lnSpc>
                <a:spcPct val="160000"/>
              </a:lnSpc>
            </a:pPr>
            <a:r>
              <a:rPr lang="en-US" altLang="zh-CN" sz="2600" spc="-50" dirty="0">
                <a:latin typeface="DongTian" panose="02020603050405020304" pitchFamily="18" charset="0"/>
                <a:ea typeface="方正楷体简体" panose="02000000000000000000" pitchFamily="65" charset="-122"/>
              </a:rPr>
              <a:t>    3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 ºC</a:t>
            </a:r>
            <a:endParaRPr lang="en-US" altLang="zh-CN" sz="2600" spc="-5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7768" y="911919"/>
            <a:ext cx="1909766" cy="3420000"/>
          </a:xfrm>
          <a:prstGeom prst="rect">
            <a:avLst/>
          </a:prstGeom>
        </p:spPr>
      </p:pic>
      <p:grpSp>
        <p:nvGrpSpPr>
          <p:cNvPr id="29" name="组合 28"/>
          <p:cNvGrpSpPr/>
          <p:nvPr/>
        </p:nvGrpSpPr>
        <p:grpSpPr>
          <a:xfrm>
            <a:off x="6274466" y="928935"/>
            <a:ext cx="1909766" cy="3420000"/>
            <a:chOff x="6274466" y="928935"/>
            <a:chExt cx="1909766" cy="3420000"/>
          </a:xfrm>
        </p:grpSpPr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74466" y="928935"/>
              <a:ext cx="1909766" cy="3420000"/>
            </a:xfrm>
            <a:prstGeom prst="rect">
              <a:avLst/>
            </a:prstGeom>
          </p:spPr>
        </p:pic>
        <p:sp>
          <p:nvSpPr>
            <p:cNvPr id="15" name="矩形 14"/>
            <p:cNvSpPr/>
            <p:nvPr/>
          </p:nvSpPr>
          <p:spPr>
            <a:xfrm>
              <a:off x="6490490" y="2816932"/>
              <a:ext cx="1476164" cy="54720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60000"/>
                </a:lnSpc>
              </a:pPr>
              <a:r>
                <a:rPr lang="zh-CN" altLang="en-US" sz="2100" dirty="0">
                  <a:solidFill>
                    <a:schemeClr val="bg1"/>
                  </a:solidFill>
                  <a:latin typeface="DongTian" panose="02020603050405020304" pitchFamily="18" charset="0"/>
                  <a:ea typeface="方正楷体简体" panose="02000000000000000000" pitchFamily="65" charset="-122"/>
                </a:rPr>
                <a:t>－</a:t>
              </a:r>
              <a:r>
                <a:rPr lang="en-US" altLang="zh-CN" sz="2100" dirty="0">
                  <a:solidFill>
                    <a:schemeClr val="bg1"/>
                  </a:solidFill>
                  <a:latin typeface="DongTian" panose="02020603050405020304" pitchFamily="18" charset="0"/>
                  <a:ea typeface="方正楷体简体" panose="02000000000000000000" pitchFamily="65" charset="-122"/>
                </a:rPr>
                <a:t>5 ~ 2</a:t>
              </a:r>
              <a:r>
                <a:rPr lang="en-US" altLang="zh-CN" sz="2100" dirty="0">
                  <a:solidFill>
                    <a:schemeClr val="bg1"/>
                  </a:solidFill>
                  <a:latin typeface="DongTian" panose="02020603050405020304" pitchFamily="18" charset="0"/>
                  <a:ea typeface="方正楷体简体" panose="02000000000000000000" pitchFamily="65" charset="-122"/>
                  <a:cs typeface="DongTian" panose="02020603050405020304" pitchFamily="18" charset="0"/>
                  <a:sym typeface="+mn-ea"/>
                </a:rPr>
                <a:t> ºC</a:t>
              </a:r>
              <a:endParaRPr lang="en-US" altLang="zh-CN" sz="2100" dirty="0">
                <a:solidFill>
                  <a:schemeClr val="bg1"/>
                </a:solidFill>
                <a:latin typeface="DongTian" panose="02020603050405020304" pitchFamily="18" charset="0"/>
                <a:ea typeface="方正楷体简体" panose="02000000000000000000" pitchFamily="65" charset="-122"/>
              </a:endParaRPr>
            </a:p>
          </p:txBody>
        </p:sp>
      </p:grpSp>
      <p:sp>
        <p:nvSpPr>
          <p:cNvPr id="16" name="椭圆 15"/>
          <p:cNvSpPr/>
          <p:nvPr/>
        </p:nvSpPr>
        <p:spPr>
          <a:xfrm>
            <a:off x="4094826" y="2827412"/>
            <a:ext cx="1638182" cy="565584"/>
          </a:xfrm>
          <a:prstGeom prst="ellipse">
            <a:avLst/>
          </a:prstGeom>
          <a:noFill/>
          <a:ln w="22225">
            <a:solidFill>
              <a:srgbClr val="CC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5418182" y="4755717"/>
            <a:ext cx="3054082" cy="12956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spc="-50" dirty="0">
                <a:latin typeface="DongTian" panose="02020603050405020304" pitchFamily="18" charset="0"/>
                <a:ea typeface="方正楷体简体" panose="02000000000000000000" pitchFamily="65" charset="-122"/>
              </a:rPr>
              <a:t>零下 </a:t>
            </a:r>
            <a:r>
              <a:rPr lang="en-US" altLang="zh-CN" sz="2600" spc="-50" dirty="0">
                <a:latin typeface="DongTian" panose="02020603050405020304" pitchFamily="18" charset="0"/>
                <a:ea typeface="方正楷体简体" panose="02000000000000000000" pitchFamily="65" charset="-122"/>
              </a:rPr>
              <a:t>3 </a:t>
            </a:r>
            <a:r>
              <a:rPr lang="zh-CN" altLang="en-US" sz="2600" spc="-50" dirty="0">
                <a:latin typeface="DongTian" panose="02020603050405020304" pitchFamily="18" charset="0"/>
                <a:ea typeface="方正楷体简体" panose="02000000000000000000" pitchFamily="65" charset="-122"/>
              </a:rPr>
              <a:t>摄氏度</a:t>
            </a:r>
            <a:endParaRPr lang="zh-CN" altLang="en-US" sz="2600" spc="-5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600" spc="-50" dirty="0">
                <a:latin typeface="DongTian" panose="02020603050405020304" pitchFamily="18" charset="0"/>
                <a:ea typeface="方正楷体简体" panose="02000000000000000000" pitchFamily="65" charset="-122"/>
              </a:rPr>
              <a:t>零上 </a:t>
            </a:r>
            <a:r>
              <a:rPr lang="en-US" altLang="zh-CN" sz="2600" spc="-50" dirty="0">
                <a:latin typeface="DongTian" panose="02020603050405020304" pitchFamily="18" charset="0"/>
                <a:ea typeface="方正楷体简体" panose="02000000000000000000" pitchFamily="65" charset="-122"/>
              </a:rPr>
              <a:t>3 </a:t>
            </a:r>
            <a:r>
              <a:rPr lang="zh-CN" altLang="en-US" sz="2600" spc="-50" dirty="0">
                <a:latin typeface="DongTian" panose="02020603050405020304" pitchFamily="18" charset="0"/>
                <a:ea typeface="方正楷体简体" panose="02000000000000000000" pitchFamily="65" charset="-122"/>
              </a:rPr>
              <a:t>摄氏度</a:t>
            </a:r>
            <a:endParaRPr lang="zh-CN" altLang="en-US" sz="2600" spc="-5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</p:txBody>
      </p:sp>
      <p:cxnSp>
        <p:nvCxnSpPr>
          <p:cNvPr id="20" name="直接箭头连接符 19"/>
          <p:cNvCxnSpPr/>
          <p:nvPr/>
        </p:nvCxnSpPr>
        <p:spPr>
          <a:xfrm>
            <a:off x="4655920" y="5187765"/>
            <a:ext cx="720000" cy="0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箭头连接符 20"/>
          <p:cNvCxnSpPr/>
          <p:nvPr/>
        </p:nvCxnSpPr>
        <p:spPr>
          <a:xfrm>
            <a:off x="4655920" y="5810065"/>
            <a:ext cx="720000" cy="0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椭圆 21"/>
          <p:cNvSpPr/>
          <p:nvPr/>
        </p:nvSpPr>
        <p:spPr>
          <a:xfrm>
            <a:off x="6364476" y="2827412"/>
            <a:ext cx="1638182" cy="565584"/>
          </a:xfrm>
          <a:prstGeom prst="ellipse">
            <a:avLst/>
          </a:prstGeom>
          <a:noFill/>
          <a:ln w="22225">
            <a:solidFill>
              <a:srgbClr val="CC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3503712" y="4971741"/>
            <a:ext cx="396124" cy="432000"/>
          </a:xfrm>
          <a:prstGeom prst="ellipse">
            <a:avLst/>
          </a:prstGeom>
          <a:noFill/>
          <a:ln w="22225">
            <a:solidFill>
              <a:srgbClr val="CC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: 圆角 23"/>
          <p:cNvSpPr/>
          <p:nvPr/>
        </p:nvSpPr>
        <p:spPr>
          <a:xfrm>
            <a:off x="5472336" y="4899732"/>
            <a:ext cx="720000" cy="1152000"/>
          </a:xfrm>
          <a:prstGeom prst="roundRect">
            <a:avLst/>
          </a:prstGeom>
          <a:noFill/>
          <a:ln w="22225">
            <a:solidFill>
              <a:srgbClr val="CC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2531604" y="4755717"/>
            <a:ext cx="863742" cy="6506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spc="-5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负号</a:t>
            </a:r>
            <a:endParaRPr lang="zh-CN" altLang="en-US" sz="2600" spc="-50" dirty="0">
              <a:solidFill>
                <a:srgbClr val="CC3300"/>
              </a:solidFill>
              <a:latin typeface="DongTian" panose="02020603050405020304" pitchFamily="18" charset="0"/>
              <a:ea typeface="方正楷体简体" panose="02000000000000000000" pitchFamily="65" charset="-122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7680496" y="5151833"/>
            <a:ext cx="2880000" cy="648000"/>
            <a:chOff x="4367808" y="3734215"/>
            <a:chExt cx="2880000" cy="648000"/>
          </a:xfrm>
        </p:grpSpPr>
        <p:sp>
          <p:nvSpPr>
            <p:cNvPr id="27" name="矩形: 圆角 26"/>
            <p:cNvSpPr/>
            <p:nvPr/>
          </p:nvSpPr>
          <p:spPr>
            <a:xfrm>
              <a:off x="4367808" y="3734215"/>
              <a:ext cx="2880000" cy="648000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矩形 27"/>
            <p:cNvSpPr/>
            <p:nvPr/>
          </p:nvSpPr>
          <p:spPr>
            <a:xfrm>
              <a:off x="4511824" y="3837549"/>
              <a:ext cx="2646878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rgbClr val="CC3300"/>
                  </a:solidFill>
                  <a:latin typeface="DongTian" panose="02020603050405020304" pitchFamily="18" charset="0"/>
                  <a:ea typeface="方正楷体简体" panose="02000000000000000000" pitchFamily="65" charset="-122"/>
                </a:rPr>
                <a:t>具有相反意义的量</a:t>
              </a:r>
              <a:endParaRPr lang="zh-CN" altLang="en-US" sz="24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endParaRPr>
            </a:p>
          </p:txBody>
        </p:sp>
      </p:grp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2" grpId="0" animBg="1"/>
      <p:bldP spid="23" grpId="0" animBg="1"/>
      <p:bldP spid="24" grpId="0" animBg="1"/>
      <p:bldP spid="2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80000" y="108000"/>
            <a:ext cx="1715292" cy="398780"/>
            <a:chOff x="5287328" y="1607587"/>
            <a:chExt cx="1715292" cy="398780"/>
          </a:xfrm>
        </p:grpSpPr>
        <p:grpSp>
          <p:nvGrpSpPr>
            <p:cNvPr id="3" name="组合 88"/>
            <p:cNvGrpSpPr/>
            <p:nvPr/>
          </p:nvGrpSpPr>
          <p:grpSpPr>
            <a:xfrm>
              <a:off x="5799565" y="1607587"/>
              <a:ext cx="1203055" cy="398780"/>
              <a:chOff x="715825" y="143984"/>
              <a:chExt cx="1203055" cy="398780"/>
            </a:xfrm>
          </p:grpSpPr>
          <p:sp>
            <p:nvSpPr>
              <p:cNvPr id="7" name="矩形 6"/>
              <p:cNvSpPr/>
              <p:nvPr/>
            </p:nvSpPr>
            <p:spPr>
              <a:xfrm>
                <a:off x="720000" y="143984"/>
                <a:ext cx="1198880" cy="39878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l"/>
                <a:r>
                  <a:rPr lang="zh-CN" altLang="en-US" sz="2000" dirty="0">
                    <a:latin typeface="方正黑体_GBK" panose="03000509000000000000" pitchFamily="65" charset="-122"/>
                    <a:ea typeface="方正黑体_GBK" panose="03000509000000000000" pitchFamily="65" charset="-122"/>
                    <a:sym typeface="+mn-ea"/>
                  </a:rPr>
                  <a:t>新知探究</a:t>
                </a:r>
                <a:endParaRPr lang="zh-CN" altLang="en-US" sz="2000" dirty="0">
                  <a:solidFill>
                    <a:srgbClr val="727272"/>
                  </a:solidFill>
                  <a:latin typeface="方正黑体_GBK" panose="03000509000000000000" pitchFamily="65" charset="-122"/>
                  <a:ea typeface="方正黑体_GBK" panose="03000509000000000000" pitchFamily="65" charset="-122"/>
                </a:endParaRPr>
              </a:p>
            </p:txBody>
          </p:sp>
          <p:sp>
            <p:nvSpPr>
              <p:cNvPr id="8" name="矩形 7"/>
              <p:cNvSpPr/>
              <p:nvPr/>
            </p:nvSpPr>
            <p:spPr>
              <a:xfrm>
                <a:off x="715825" y="218039"/>
                <a:ext cx="18000" cy="252000"/>
              </a:xfrm>
              <a:prstGeom prst="rect">
                <a:avLst/>
              </a:prstGeom>
              <a:solidFill>
                <a:srgbClr val="72727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" name="组合 89"/>
            <p:cNvGrpSpPr/>
            <p:nvPr/>
          </p:nvGrpSpPr>
          <p:grpSpPr>
            <a:xfrm>
              <a:off x="5287328" y="1627622"/>
              <a:ext cx="360040" cy="360040"/>
              <a:chOff x="5519936" y="3104964"/>
              <a:chExt cx="360040" cy="360040"/>
            </a:xfrm>
          </p:grpSpPr>
          <p:sp>
            <p:nvSpPr>
              <p:cNvPr id="5" name="矩形: 圆角 90"/>
              <p:cNvSpPr/>
              <p:nvPr/>
            </p:nvSpPr>
            <p:spPr>
              <a:xfrm>
                <a:off x="5519936" y="3104964"/>
                <a:ext cx="360040" cy="360040"/>
              </a:xfrm>
              <a:prstGeom prst="roundRect">
                <a:avLst/>
              </a:prstGeom>
              <a:solidFill>
                <a:schemeClr val="tx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Freeform 13"/>
              <p:cNvSpPr>
                <a:spLocks noChangeAspect="1" noEditPoints="1"/>
              </p:cNvSpPr>
              <p:nvPr/>
            </p:nvSpPr>
            <p:spPr bwMode="auto">
              <a:xfrm>
                <a:off x="5618335" y="3158984"/>
                <a:ext cx="163243" cy="252000"/>
              </a:xfrm>
              <a:custGeom>
                <a:avLst/>
                <a:gdLst>
                  <a:gd name="T0" fmla="*/ 401 w 402"/>
                  <a:gd name="T1" fmla="*/ 228 h 620"/>
                  <a:gd name="T2" fmla="*/ 392 w 402"/>
                  <a:gd name="T3" fmla="*/ 266 h 620"/>
                  <a:gd name="T4" fmla="*/ 383 w 402"/>
                  <a:gd name="T5" fmla="*/ 287 h 620"/>
                  <a:gd name="T6" fmla="*/ 358 w 402"/>
                  <a:gd name="T7" fmla="*/ 326 h 620"/>
                  <a:gd name="T8" fmla="*/ 354 w 402"/>
                  <a:gd name="T9" fmla="*/ 331 h 620"/>
                  <a:gd name="T10" fmla="*/ 344 w 402"/>
                  <a:gd name="T11" fmla="*/ 345 h 620"/>
                  <a:gd name="T12" fmla="*/ 316 w 402"/>
                  <a:gd name="T13" fmla="*/ 418 h 620"/>
                  <a:gd name="T14" fmla="*/ 126 w 402"/>
                  <a:gd name="T15" fmla="*/ 458 h 620"/>
                  <a:gd name="T16" fmla="*/ 86 w 402"/>
                  <a:gd name="T17" fmla="*/ 418 h 620"/>
                  <a:gd name="T18" fmla="*/ 82 w 402"/>
                  <a:gd name="T19" fmla="*/ 388 h 620"/>
                  <a:gd name="T20" fmla="*/ 57 w 402"/>
                  <a:gd name="T21" fmla="*/ 344 h 620"/>
                  <a:gd name="T22" fmla="*/ 44 w 402"/>
                  <a:gd name="T23" fmla="*/ 326 h 620"/>
                  <a:gd name="T24" fmla="*/ 11 w 402"/>
                  <a:gd name="T25" fmla="*/ 266 h 620"/>
                  <a:gd name="T26" fmla="*/ 2 w 402"/>
                  <a:gd name="T27" fmla="*/ 228 h 620"/>
                  <a:gd name="T28" fmla="*/ 59 w 402"/>
                  <a:gd name="T29" fmla="*/ 59 h 620"/>
                  <a:gd name="T30" fmla="*/ 343 w 402"/>
                  <a:gd name="T31" fmla="*/ 59 h 620"/>
                  <a:gd name="T32" fmla="*/ 242 w 402"/>
                  <a:gd name="T33" fmla="*/ 240 h 620"/>
                  <a:gd name="T34" fmla="*/ 219 w 402"/>
                  <a:gd name="T35" fmla="*/ 381 h 620"/>
                  <a:gd name="T36" fmla="*/ 231 w 402"/>
                  <a:gd name="T37" fmla="*/ 400 h 620"/>
                  <a:gd name="T38" fmla="*/ 240 w 402"/>
                  <a:gd name="T39" fmla="*/ 402 h 620"/>
                  <a:gd name="T40" fmla="*/ 255 w 402"/>
                  <a:gd name="T41" fmla="*/ 396 h 620"/>
                  <a:gd name="T42" fmla="*/ 262 w 402"/>
                  <a:gd name="T43" fmla="*/ 381 h 620"/>
                  <a:gd name="T44" fmla="*/ 264 w 402"/>
                  <a:gd name="T45" fmla="*/ 287 h 620"/>
                  <a:gd name="T46" fmla="*/ 313 w 402"/>
                  <a:gd name="T47" fmla="*/ 250 h 620"/>
                  <a:gd name="T48" fmla="*/ 315 w 402"/>
                  <a:gd name="T49" fmla="*/ 250 h 620"/>
                  <a:gd name="T50" fmla="*/ 330 w 402"/>
                  <a:gd name="T51" fmla="*/ 233 h 620"/>
                  <a:gd name="T52" fmla="*/ 316 w 402"/>
                  <a:gd name="T53" fmla="*/ 216 h 620"/>
                  <a:gd name="T54" fmla="*/ 248 w 402"/>
                  <a:gd name="T55" fmla="*/ 235 h 620"/>
                  <a:gd name="T56" fmla="*/ 88 w 402"/>
                  <a:gd name="T57" fmla="*/ 216 h 620"/>
                  <a:gd name="T58" fmla="*/ 77 w 402"/>
                  <a:gd name="T59" fmla="*/ 221 h 620"/>
                  <a:gd name="T60" fmla="*/ 77 w 402"/>
                  <a:gd name="T61" fmla="*/ 245 h 620"/>
                  <a:gd name="T62" fmla="*/ 89 w 402"/>
                  <a:gd name="T63" fmla="*/ 250 h 620"/>
                  <a:gd name="T64" fmla="*/ 126 w 402"/>
                  <a:gd name="T65" fmla="*/ 266 h 620"/>
                  <a:gd name="T66" fmla="*/ 141 w 402"/>
                  <a:gd name="T67" fmla="*/ 381 h 620"/>
                  <a:gd name="T68" fmla="*/ 147 w 402"/>
                  <a:gd name="T69" fmla="*/ 396 h 620"/>
                  <a:gd name="T70" fmla="*/ 162 w 402"/>
                  <a:gd name="T71" fmla="*/ 402 h 620"/>
                  <a:gd name="T72" fmla="*/ 172 w 402"/>
                  <a:gd name="T73" fmla="*/ 400 h 620"/>
                  <a:gd name="T74" fmla="*/ 184 w 402"/>
                  <a:gd name="T75" fmla="*/ 381 h 620"/>
                  <a:gd name="T76" fmla="*/ 160 w 402"/>
                  <a:gd name="T77" fmla="*/ 240 h 620"/>
                  <a:gd name="T78" fmla="*/ 100 w 402"/>
                  <a:gd name="T79" fmla="*/ 216 h 620"/>
                  <a:gd name="T80" fmla="*/ 91 w 402"/>
                  <a:gd name="T81" fmla="*/ 216 h 620"/>
                  <a:gd name="T82" fmla="*/ 246 w 402"/>
                  <a:gd name="T83" fmla="*/ 560 h 620"/>
                  <a:gd name="T84" fmla="*/ 248 w 402"/>
                  <a:gd name="T85" fmla="*/ 573 h 620"/>
                  <a:gd name="T86" fmla="*/ 223 w 402"/>
                  <a:gd name="T87" fmla="*/ 614 h 620"/>
                  <a:gd name="T88" fmla="*/ 179 w 402"/>
                  <a:gd name="T89" fmla="*/ 614 h 620"/>
                  <a:gd name="T90" fmla="*/ 155 w 402"/>
                  <a:gd name="T91" fmla="*/ 573 h 620"/>
                  <a:gd name="T92" fmla="*/ 134 w 402"/>
                  <a:gd name="T93" fmla="*/ 560 h 620"/>
                  <a:gd name="T94" fmla="*/ 100 w 402"/>
                  <a:gd name="T95" fmla="*/ 526 h 620"/>
                  <a:gd name="T96" fmla="*/ 134 w 402"/>
                  <a:gd name="T97" fmla="*/ 492 h 620"/>
                  <a:gd name="T98" fmla="*/ 293 w 402"/>
                  <a:gd name="T99" fmla="*/ 502 h 620"/>
                  <a:gd name="T100" fmla="*/ 293 w 402"/>
                  <a:gd name="T101" fmla="*/ 550 h 620"/>
                  <a:gd name="T102" fmla="*/ 246 w 402"/>
                  <a:gd name="T103" fmla="*/ 560 h 6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02" h="620">
                    <a:moveTo>
                      <a:pt x="402" y="201"/>
                    </a:moveTo>
                    <a:cubicBezTo>
                      <a:pt x="402" y="210"/>
                      <a:pt x="402" y="219"/>
                      <a:pt x="401" y="228"/>
                    </a:cubicBezTo>
                    <a:cubicBezTo>
                      <a:pt x="400" y="230"/>
                      <a:pt x="400" y="233"/>
                      <a:pt x="400" y="235"/>
                    </a:cubicBezTo>
                    <a:cubicBezTo>
                      <a:pt x="398" y="246"/>
                      <a:pt x="395" y="256"/>
                      <a:pt x="392" y="266"/>
                    </a:cubicBezTo>
                    <a:cubicBezTo>
                      <a:pt x="391" y="266"/>
                      <a:pt x="391" y="266"/>
                      <a:pt x="391" y="267"/>
                    </a:cubicBezTo>
                    <a:cubicBezTo>
                      <a:pt x="389" y="274"/>
                      <a:pt x="386" y="280"/>
                      <a:pt x="383" y="287"/>
                    </a:cubicBezTo>
                    <a:cubicBezTo>
                      <a:pt x="372" y="307"/>
                      <a:pt x="372" y="307"/>
                      <a:pt x="372" y="307"/>
                    </a:cubicBezTo>
                    <a:cubicBezTo>
                      <a:pt x="368" y="314"/>
                      <a:pt x="363" y="320"/>
                      <a:pt x="358" y="326"/>
                    </a:cubicBezTo>
                    <a:cubicBezTo>
                      <a:pt x="357" y="328"/>
                      <a:pt x="356" y="329"/>
                      <a:pt x="355" y="331"/>
                    </a:cubicBezTo>
                    <a:cubicBezTo>
                      <a:pt x="354" y="331"/>
                      <a:pt x="354" y="331"/>
                      <a:pt x="354" y="331"/>
                    </a:cubicBezTo>
                    <a:cubicBezTo>
                      <a:pt x="351" y="335"/>
                      <a:pt x="348" y="339"/>
                      <a:pt x="344" y="344"/>
                    </a:cubicBezTo>
                    <a:cubicBezTo>
                      <a:pt x="344" y="344"/>
                      <a:pt x="344" y="344"/>
                      <a:pt x="344" y="345"/>
                    </a:cubicBezTo>
                    <a:cubicBezTo>
                      <a:pt x="326" y="370"/>
                      <a:pt x="317" y="391"/>
                      <a:pt x="316" y="407"/>
                    </a:cubicBezTo>
                    <a:cubicBezTo>
                      <a:pt x="316" y="418"/>
                      <a:pt x="316" y="418"/>
                      <a:pt x="316" y="418"/>
                    </a:cubicBezTo>
                    <a:cubicBezTo>
                      <a:pt x="316" y="444"/>
                      <a:pt x="303" y="458"/>
                      <a:pt x="276" y="458"/>
                    </a:cubicBezTo>
                    <a:cubicBezTo>
                      <a:pt x="126" y="458"/>
                      <a:pt x="126" y="458"/>
                      <a:pt x="126" y="458"/>
                    </a:cubicBezTo>
                    <a:cubicBezTo>
                      <a:pt x="102" y="458"/>
                      <a:pt x="88" y="446"/>
                      <a:pt x="86" y="424"/>
                    </a:cubicBezTo>
                    <a:cubicBezTo>
                      <a:pt x="86" y="422"/>
                      <a:pt x="86" y="420"/>
                      <a:pt x="86" y="418"/>
                    </a:cubicBezTo>
                    <a:cubicBezTo>
                      <a:pt x="86" y="408"/>
                      <a:pt x="86" y="408"/>
                      <a:pt x="86" y="408"/>
                    </a:cubicBezTo>
                    <a:cubicBezTo>
                      <a:pt x="86" y="402"/>
                      <a:pt x="85" y="395"/>
                      <a:pt x="82" y="388"/>
                    </a:cubicBezTo>
                    <a:cubicBezTo>
                      <a:pt x="77" y="375"/>
                      <a:pt x="69" y="361"/>
                      <a:pt x="58" y="344"/>
                    </a:cubicBezTo>
                    <a:cubicBezTo>
                      <a:pt x="57" y="344"/>
                      <a:pt x="57" y="344"/>
                      <a:pt x="57" y="344"/>
                    </a:cubicBezTo>
                    <a:cubicBezTo>
                      <a:pt x="54" y="339"/>
                      <a:pt x="51" y="335"/>
                      <a:pt x="48" y="330"/>
                    </a:cubicBezTo>
                    <a:cubicBezTo>
                      <a:pt x="46" y="329"/>
                      <a:pt x="45" y="328"/>
                      <a:pt x="44" y="326"/>
                    </a:cubicBezTo>
                    <a:cubicBezTo>
                      <a:pt x="29" y="308"/>
                      <a:pt x="18" y="288"/>
                      <a:pt x="11" y="267"/>
                    </a:cubicBezTo>
                    <a:cubicBezTo>
                      <a:pt x="11" y="266"/>
                      <a:pt x="11" y="266"/>
                      <a:pt x="11" y="266"/>
                    </a:cubicBezTo>
                    <a:cubicBezTo>
                      <a:pt x="10" y="266"/>
                      <a:pt x="10" y="266"/>
                      <a:pt x="10" y="266"/>
                    </a:cubicBezTo>
                    <a:cubicBezTo>
                      <a:pt x="6" y="254"/>
                      <a:pt x="3" y="241"/>
                      <a:pt x="2" y="228"/>
                    </a:cubicBezTo>
                    <a:cubicBezTo>
                      <a:pt x="1" y="219"/>
                      <a:pt x="0" y="210"/>
                      <a:pt x="0" y="201"/>
                    </a:cubicBezTo>
                    <a:cubicBezTo>
                      <a:pt x="0" y="145"/>
                      <a:pt x="20" y="98"/>
                      <a:pt x="59" y="59"/>
                    </a:cubicBezTo>
                    <a:cubicBezTo>
                      <a:pt x="98" y="19"/>
                      <a:pt x="146" y="0"/>
                      <a:pt x="201" y="0"/>
                    </a:cubicBezTo>
                    <a:cubicBezTo>
                      <a:pt x="257" y="0"/>
                      <a:pt x="304" y="19"/>
                      <a:pt x="343" y="59"/>
                    </a:cubicBezTo>
                    <a:cubicBezTo>
                      <a:pt x="383" y="98"/>
                      <a:pt x="402" y="145"/>
                      <a:pt x="402" y="201"/>
                    </a:cubicBezTo>
                    <a:close/>
                    <a:moveTo>
                      <a:pt x="242" y="240"/>
                    </a:moveTo>
                    <a:cubicBezTo>
                      <a:pt x="227" y="255"/>
                      <a:pt x="219" y="274"/>
                      <a:pt x="219" y="296"/>
                    </a:cubicBezTo>
                    <a:cubicBezTo>
                      <a:pt x="219" y="381"/>
                      <a:pt x="219" y="381"/>
                      <a:pt x="219" y="381"/>
                    </a:cubicBezTo>
                    <a:cubicBezTo>
                      <a:pt x="219" y="387"/>
                      <a:pt x="221" y="392"/>
                      <a:pt x="225" y="396"/>
                    </a:cubicBezTo>
                    <a:cubicBezTo>
                      <a:pt x="227" y="398"/>
                      <a:pt x="229" y="399"/>
                      <a:pt x="231" y="400"/>
                    </a:cubicBezTo>
                    <a:cubicBezTo>
                      <a:pt x="234" y="402"/>
                      <a:pt x="237" y="402"/>
                      <a:pt x="240" y="402"/>
                    </a:cubicBezTo>
                    <a:cubicBezTo>
                      <a:pt x="240" y="402"/>
                      <a:pt x="240" y="402"/>
                      <a:pt x="240" y="402"/>
                    </a:cubicBezTo>
                    <a:cubicBezTo>
                      <a:pt x="242" y="402"/>
                      <a:pt x="243" y="402"/>
                      <a:pt x="244" y="402"/>
                    </a:cubicBezTo>
                    <a:cubicBezTo>
                      <a:pt x="248" y="401"/>
                      <a:pt x="252" y="399"/>
                      <a:pt x="255" y="396"/>
                    </a:cubicBezTo>
                    <a:cubicBezTo>
                      <a:pt x="256" y="396"/>
                      <a:pt x="256" y="395"/>
                      <a:pt x="256" y="395"/>
                    </a:cubicBezTo>
                    <a:cubicBezTo>
                      <a:pt x="260" y="391"/>
                      <a:pt x="262" y="386"/>
                      <a:pt x="262" y="381"/>
                    </a:cubicBezTo>
                    <a:cubicBezTo>
                      <a:pt x="262" y="303"/>
                      <a:pt x="262" y="303"/>
                      <a:pt x="262" y="303"/>
                    </a:cubicBezTo>
                    <a:cubicBezTo>
                      <a:pt x="262" y="298"/>
                      <a:pt x="262" y="292"/>
                      <a:pt x="264" y="287"/>
                    </a:cubicBezTo>
                    <a:cubicBezTo>
                      <a:pt x="266" y="279"/>
                      <a:pt x="271" y="272"/>
                      <a:pt x="277" y="266"/>
                    </a:cubicBezTo>
                    <a:cubicBezTo>
                      <a:pt x="287" y="256"/>
                      <a:pt x="299" y="250"/>
                      <a:pt x="313" y="250"/>
                    </a:cubicBezTo>
                    <a:cubicBezTo>
                      <a:pt x="313" y="250"/>
                      <a:pt x="313" y="250"/>
                      <a:pt x="313" y="250"/>
                    </a:cubicBezTo>
                    <a:cubicBezTo>
                      <a:pt x="314" y="250"/>
                      <a:pt x="314" y="250"/>
                      <a:pt x="315" y="250"/>
                    </a:cubicBezTo>
                    <a:cubicBezTo>
                      <a:pt x="319" y="250"/>
                      <a:pt x="322" y="248"/>
                      <a:pt x="325" y="245"/>
                    </a:cubicBezTo>
                    <a:cubicBezTo>
                      <a:pt x="329" y="242"/>
                      <a:pt x="330" y="238"/>
                      <a:pt x="330" y="233"/>
                    </a:cubicBezTo>
                    <a:cubicBezTo>
                      <a:pt x="330" y="228"/>
                      <a:pt x="329" y="224"/>
                      <a:pt x="325" y="221"/>
                    </a:cubicBezTo>
                    <a:cubicBezTo>
                      <a:pt x="323" y="218"/>
                      <a:pt x="320" y="217"/>
                      <a:pt x="316" y="216"/>
                    </a:cubicBezTo>
                    <a:cubicBezTo>
                      <a:pt x="299" y="216"/>
                      <a:pt x="299" y="216"/>
                      <a:pt x="299" y="216"/>
                    </a:cubicBezTo>
                    <a:cubicBezTo>
                      <a:pt x="279" y="216"/>
                      <a:pt x="262" y="222"/>
                      <a:pt x="248" y="235"/>
                    </a:cubicBezTo>
                    <a:cubicBezTo>
                      <a:pt x="246" y="236"/>
                      <a:pt x="244" y="238"/>
                      <a:pt x="242" y="240"/>
                    </a:cubicBezTo>
                    <a:close/>
                    <a:moveTo>
                      <a:pt x="88" y="216"/>
                    </a:moveTo>
                    <a:cubicBezTo>
                      <a:pt x="87" y="216"/>
                      <a:pt x="87" y="216"/>
                      <a:pt x="87" y="216"/>
                    </a:cubicBezTo>
                    <a:cubicBezTo>
                      <a:pt x="83" y="217"/>
                      <a:pt x="80" y="218"/>
                      <a:pt x="77" y="221"/>
                    </a:cubicBezTo>
                    <a:cubicBezTo>
                      <a:pt x="74" y="224"/>
                      <a:pt x="72" y="228"/>
                      <a:pt x="72" y="233"/>
                    </a:cubicBezTo>
                    <a:cubicBezTo>
                      <a:pt x="72" y="238"/>
                      <a:pt x="74" y="242"/>
                      <a:pt x="77" y="245"/>
                    </a:cubicBezTo>
                    <a:cubicBezTo>
                      <a:pt x="80" y="248"/>
                      <a:pt x="84" y="250"/>
                      <a:pt x="88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104" y="250"/>
                      <a:pt x="116" y="256"/>
                      <a:pt x="126" y="266"/>
                    </a:cubicBezTo>
                    <a:cubicBezTo>
                      <a:pt x="136" y="276"/>
                      <a:pt x="141" y="289"/>
                      <a:pt x="141" y="303"/>
                    </a:cubicBezTo>
                    <a:cubicBezTo>
                      <a:pt x="141" y="381"/>
                      <a:pt x="141" y="381"/>
                      <a:pt x="141" y="381"/>
                    </a:cubicBezTo>
                    <a:cubicBezTo>
                      <a:pt x="141" y="386"/>
                      <a:pt x="143" y="391"/>
                      <a:pt x="147" y="395"/>
                    </a:cubicBezTo>
                    <a:cubicBezTo>
                      <a:pt x="147" y="395"/>
                      <a:pt x="147" y="396"/>
                      <a:pt x="147" y="396"/>
                    </a:cubicBezTo>
                    <a:cubicBezTo>
                      <a:pt x="151" y="399"/>
                      <a:pt x="154" y="401"/>
                      <a:pt x="159" y="402"/>
                    </a:cubicBezTo>
                    <a:cubicBezTo>
                      <a:pt x="160" y="402"/>
                      <a:pt x="161" y="402"/>
                      <a:pt x="162" y="402"/>
                    </a:cubicBezTo>
                    <a:cubicBezTo>
                      <a:pt x="163" y="402"/>
                      <a:pt x="163" y="402"/>
                      <a:pt x="163" y="402"/>
                    </a:cubicBezTo>
                    <a:cubicBezTo>
                      <a:pt x="166" y="402"/>
                      <a:pt x="169" y="402"/>
                      <a:pt x="172" y="400"/>
                    </a:cubicBezTo>
                    <a:cubicBezTo>
                      <a:pt x="174" y="399"/>
                      <a:pt x="176" y="398"/>
                      <a:pt x="178" y="396"/>
                    </a:cubicBezTo>
                    <a:cubicBezTo>
                      <a:pt x="182" y="392"/>
                      <a:pt x="184" y="387"/>
                      <a:pt x="184" y="381"/>
                    </a:cubicBezTo>
                    <a:cubicBezTo>
                      <a:pt x="184" y="296"/>
                      <a:pt x="184" y="296"/>
                      <a:pt x="184" y="296"/>
                    </a:cubicBezTo>
                    <a:cubicBezTo>
                      <a:pt x="184" y="274"/>
                      <a:pt x="176" y="255"/>
                      <a:pt x="160" y="240"/>
                    </a:cubicBezTo>
                    <a:cubicBezTo>
                      <a:pt x="145" y="224"/>
                      <a:pt x="126" y="216"/>
                      <a:pt x="104" y="216"/>
                    </a:cubicBezTo>
                    <a:cubicBezTo>
                      <a:pt x="100" y="216"/>
                      <a:pt x="100" y="216"/>
                      <a:pt x="100" y="216"/>
                    </a:cubicBezTo>
                    <a:cubicBezTo>
                      <a:pt x="99" y="216"/>
                      <a:pt x="98" y="216"/>
                      <a:pt x="97" y="216"/>
                    </a:cubicBezTo>
                    <a:cubicBezTo>
                      <a:pt x="91" y="216"/>
                      <a:pt x="91" y="216"/>
                      <a:pt x="91" y="216"/>
                    </a:cubicBezTo>
                    <a:cubicBezTo>
                      <a:pt x="90" y="216"/>
                      <a:pt x="89" y="216"/>
                      <a:pt x="88" y="216"/>
                    </a:cubicBezTo>
                    <a:close/>
                    <a:moveTo>
                      <a:pt x="246" y="560"/>
                    </a:moveTo>
                    <a:cubicBezTo>
                      <a:pt x="247" y="564"/>
                      <a:pt x="247" y="567"/>
                      <a:pt x="248" y="571"/>
                    </a:cubicBezTo>
                    <a:cubicBezTo>
                      <a:pt x="248" y="572"/>
                      <a:pt x="248" y="573"/>
                      <a:pt x="248" y="573"/>
                    </a:cubicBezTo>
                    <a:cubicBezTo>
                      <a:pt x="248" y="586"/>
                      <a:pt x="243" y="597"/>
                      <a:pt x="234" y="606"/>
                    </a:cubicBezTo>
                    <a:cubicBezTo>
                      <a:pt x="231" y="609"/>
                      <a:pt x="227" y="612"/>
                      <a:pt x="223" y="614"/>
                    </a:cubicBezTo>
                    <a:cubicBezTo>
                      <a:pt x="217" y="618"/>
                      <a:pt x="209" y="620"/>
                      <a:pt x="201" y="620"/>
                    </a:cubicBezTo>
                    <a:cubicBezTo>
                      <a:pt x="193" y="620"/>
                      <a:pt x="186" y="618"/>
                      <a:pt x="179" y="614"/>
                    </a:cubicBezTo>
                    <a:cubicBezTo>
                      <a:pt x="176" y="612"/>
                      <a:pt x="172" y="609"/>
                      <a:pt x="169" y="606"/>
                    </a:cubicBezTo>
                    <a:cubicBezTo>
                      <a:pt x="160" y="597"/>
                      <a:pt x="155" y="586"/>
                      <a:pt x="155" y="573"/>
                    </a:cubicBezTo>
                    <a:cubicBezTo>
                      <a:pt x="155" y="569"/>
                      <a:pt x="156" y="564"/>
                      <a:pt x="157" y="560"/>
                    </a:cubicBezTo>
                    <a:cubicBezTo>
                      <a:pt x="134" y="560"/>
                      <a:pt x="134" y="560"/>
                      <a:pt x="134" y="560"/>
                    </a:cubicBezTo>
                    <a:cubicBezTo>
                      <a:pt x="125" y="560"/>
                      <a:pt x="117" y="557"/>
                      <a:pt x="110" y="550"/>
                    </a:cubicBezTo>
                    <a:cubicBezTo>
                      <a:pt x="104" y="544"/>
                      <a:pt x="100" y="536"/>
                      <a:pt x="100" y="526"/>
                    </a:cubicBezTo>
                    <a:cubicBezTo>
                      <a:pt x="100" y="517"/>
                      <a:pt x="104" y="509"/>
                      <a:pt x="110" y="502"/>
                    </a:cubicBezTo>
                    <a:cubicBezTo>
                      <a:pt x="117" y="496"/>
                      <a:pt x="125" y="492"/>
                      <a:pt x="134" y="492"/>
                    </a:cubicBezTo>
                    <a:cubicBezTo>
                      <a:pt x="269" y="492"/>
                      <a:pt x="269" y="492"/>
                      <a:pt x="269" y="492"/>
                    </a:cubicBezTo>
                    <a:cubicBezTo>
                      <a:pt x="278" y="492"/>
                      <a:pt x="286" y="496"/>
                      <a:pt x="293" y="502"/>
                    </a:cubicBezTo>
                    <a:cubicBezTo>
                      <a:pt x="299" y="509"/>
                      <a:pt x="303" y="517"/>
                      <a:pt x="303" y="526"/>
                    </a:cubicBezTo>
                    <a:cubicBezTo>
                      <a:pt x="303" y="536"/>
                      <a:pt x="299" y="544"/>
                      <a:pt x="293" y="550"/>
                    </a:cubicBezTo>
                    <a:cubicBezTo>
                      <a:pt x="286" y="557"/>
                      <a:pt x="278" y="560"/>
                      <a:pt x="269" y="560"/>
                    </a:cubicBezTo>
                    <a:lnTo>
                      <a:pt x="246" y="56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sp>
        <p:nvSpPr>
          <p:cNvPr id="9" name="矩形 8"/>
          <p:cNvSpPr/>
          <p:nvPr/>
        </p:nvSpPr>
        <p:spPr>
          <a:xfrm>
            <a:off x="900000" y="900000"/>
            <a:ext cx="11292000" cy="43606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　　</a:t>
            </a:r>
            <a:r>
              <a:rPr lang="en-US" altLang="zh-CN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1. </a:t>
            </a:r>
            <a:r>
              <a:rPr lang="zh-CN" altLang="en-US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北京冬季某一天的最高气温为零上 </a:t>
            </a:r>
            <a:r>
              <a:rPr lang="en-US" altLang="zh-CN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3 </a:t>
            </a:r>
            <a:r>
              <a:rPr lang="zh-CN" altLang="en-US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摄氏度，最低气温为零下 </a:t>
            </a:r>
            <a:r>
              <a:rPr lang="en-US" altLang="zh-CN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3 </a:t>
            </a:r>
            <a:r>
              <a:rPr lang="zh-CN" altLang="en-US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摄氏度．如何</a:t>
            </a:r>
            <a:endParaRPr lang="en-US" altLang="zh-CN" sz="22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用数区分“零上 </a:t>
            </a:r>
            <a:r>
              <a:rPr lang="en-US" altLang="zh-CN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3 </a:t>
            </a:r>
            <a:r>
              <a:rPr lang="zh-CN" altLang="en-US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摄氏度”和“零下 </a:t>
            </a:r>
            <a:r>
              <a:rPr lang="en-US" altLang="zh-CN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3 </a:t>
            </a:r>
            <a:r>
              <a:rPr lang="zh-CN" altLang="en-US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摄氏度”？</a:t>
            </a:r>
            <a:endParaRPr lang="en-US" altLang="zh-CN" sz="22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60000"/>
              </a:lnSpc>
            </a:pPr>
            <a:endParaRPr lang="en-US" altLang="zh-CN" sz="22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　　</a:t>
            </a:r>
            <a:r>
              <a:rPr lang="en-US" altLang="zh-CN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2. </a:t>
            </a:r>
            <a:r>
              <a:rPr lang="zh-CN" altLang="en-US" sz="2200" spc="-30" dirty="0">
                <a:latin typeface="DongTian" panose="02020603050405020304" pitchFamily="18" charset="0"/>
                <a:ea typeface="方正楷体简体" panose="02000000000000000000" pitchFamily="65" charset="-122"/>
              </a:rPr>
              <a:t>某公司今年 </a:t>
            </a:r>
            <a:r>
              <a:rPr lang="en-US" altLang="zh-CN" sz="2200" spc="-30" dirty="0">
                <a:latin typeface="DongTian" panose="02020603050405020304" pitchFamily="18" charset="0"/>
                <a:ea typeface="方正楷体简体" panose="02000000000000000000" pitchFamily="65" charset="-122"/>
              </a:rPr>
              <a:t>7 </a:t>
            </a:r>
            <a:r>
              <a:rPr lang="zh-CN" altLang="en-US" sz="2200" spc="-30" dirty="0">
                <a:latin typeface="DongTian" panose="02020603050405020304" pitchFamily="18" charset="0"/>
                <a:ea typeface="方正楷体简体" panose="02000000000000000000" pitchFamily="65" charset="-122"/>
              </a:rPr>
              <a:t>月份盈利 </a:t>
            </a:r>
            <a:r>
              <a:rPr lang="en-US" altLang="zh-CN" sz="2200" spc="-30" dirty="0">
                <a:latin typeface="DongTian" panose="02020603050405020304" pitchFamily="18" charset="0"/>
                <a:ea typeface="方正楷体简体" panose="02000000000000000000" pitchFamily="65" charset="-122"/>
              </a:rPr>
              <a:t>50 </a:t>
            </a:r>
            <a:r>
              <a:rPr lang="zh-CN" altLang="en-US" sz="2200" spc="-30" dirty="0">
                <a:latin typeface="DongTian" panose="02020603050405020304" pitchFamily="18" charset="0"/>
                <a:ea typeface="方正楷体简体" panose="02000000000000000000" pitchFamily="65" charset="-122"/>
              </a:rPr>
              <a:t>万元，</a:t>
            </a:r>
            <a:r>
              <a:rPr lang="en-US" altLang="zh-CN" sz="2200" spc="-30" dirty="0">
                <a:latin typeface="DongTian" panose="02020603050405020304" pitchFamily="18" charset="0"/>
                <a:ea typeface="方正楷体简体" panose="02000000000000000000" pitchFamily="65" charset="-122"/>
              </a:rPr>
              <a:t>8</a:t>
            </a:r>
            <a:r>
              <a:rPr lang="zh-CN" altLang="en-US" sz="2200" spc="-30" dirty="0">
                <a:latin typeface="DongTian" panose="02020603050405020304" pitchFamily="18" charset="0"/>
                <a:ea typeface="方正楷体简体" panose="02000000000000000000" pitchFamily="65" charset="-122"/>
              </a:rPr>
              <a:t>月份亏损 </a:t>
            </a:r>
            <a:r>
              <a:rPr lang="en-US" altLang="zh-CN" sz="2200" spc="-30" dirty="0">
                <a:latin typeface="DongTian" panose="02020603050405020304" pitchFamily="18" charset="0"/>
                <a:ea typeface="方正楷体简体" panose="02000000000000000000" pitchFamily="65" charset="-122"/>
              </a:rPr>
              <a:t>10 </a:t>
            </a:r>
            <a:r>
              <a:rPr lang="zh-CN" altLang="en-US" sz="2200" spc="-30" dirty="0">
                <a:latin typeface="DongTian" panose="02020603050405020304" pitchFamily="18" charset="0"/>
                <a:ea typeface="方正楷体简体" panose="02000000000000000000" pitchFamily="65" charset="-122"/>
              </a:rPr>
              <a:t>万元．该公司在记账时如何用数</a:t>
            </a:r>
            <a:endParaRPr lang="en-US" altLang="zh-CN" sz="2200" spc="-3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分别表示“盈利 </a:t>
            </a:r>
            <a:r>
              <a:rPr lang="en-US" altLang="zh-CN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50 </a:t>
            </a:r>
            <a:r>
              <a:rPr lang="zh-CN" altLang="en-US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万元”和“亏损 </a:t>
            </a:r>
            <a:r>
              <a:rPr lang="en-US" altLang="zh-CN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10 </a:t>
            </a:r>
            <a:r>
              <a:rPr lang="zh-CN" altLang="en-US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万元”？</a:t>
            </a:r>
            <a:endParaRPr lang="en-US" altLang="zh-CN" sz="22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60000"/>
              </a:lnSpc>
            </a:pPr>
            <a:endParaRPr lang="en-US" altLang="zh-CN" sz="22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　　</a:t>
            </a:r>
            <a:r>
              <a:rPr lang="en-US" altLang="zh-CN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3. </a:t>
            </a:r>
            <a:r>
              <a:rPr lang="zh-CN" altLang="en-US" sz="2200" spc="-30" dirty="0">
                <a:latin typeface="DongTian" panose="02020603050405020304" pitchFamily="18" charset="0"/>
                <a:ea typeface="方正楷体简体" panose="02000000000000000000" pitchFamily="65" charset="-122"/>
              </a:rPr>
              <a:t>某年，我国棉花产量比上年增长 </a:t>
            </a:r>
            <a:r>
              <a:rPr lang="en-US" altLang="zh-CN" sz="2200" spc="-30" dirty="0">
                <a:latin typeface="DongTian" panose="02020603050405020304" pitchFamily="18" charset="0"/>
                <a:ea typeface="方正楷体简体" panose="02000000000000000000" pitchFamily="65" charset="-122"/>
              </a:rPr>
              <a:t>7.8%</a:t>
            </a:r>
            <a:r>
              <a:rPr lang="zh-CN" altLang="en-US" sz="2200" spc="-3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，玉米产量比上年减少 </a:t>
            </a:r>
            <a:r>
              <a:rPr lang="en-US" altLang="zh-CN" sz="2200" spc="-30" dirty="0">
                <a:latin typeface="DongTian" panose="02020603050405020304" pitchFamily="18" charset="0"/>
                <a:ea typeface="方正楷体简体" panose="02000000000000000000" pitchFamily="65" charset="-122"/>
              </a:rPr>
              <a:t>0.7%</a:t>
            </a:r>
            <a:r>
              <a:rPr lang="zh-CN" altLang="en-US" sz="2200" spc="-3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．统计这两种</a:t>
            </a:r>
            <a:endParaRPr lang="en-US" altLang="zh-CN" sz="2200" spc="-3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农作物产量的变化情况时，如何用数分别表示“增长 </a:t>
            </a:r>
            <a:r>
              <a:rPr lang="en-US" altLang="zh-CN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7.8%</a:t>
            </a:r>
            <a:r>
              <a:rPr lang="zh-CN" altLang="en-US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”和“减少 </a:t>
            </a:r>
            <a:r>
              <a:rPr lang="en-US" altLang="zh-CN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0.7%</a:t>
            </a:r>
            <a:r>
              <a:rPr lang="zh-CN" altLang="en-US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”？</a:t>
            </a:r>
            <a:endParaRPr lang="zh-CN" altLang="en-US" sz="22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459596" y="1924022"/>
            <a:ext cx="1517494" cy="564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60000"/>
              </a:lnSpc>
            </a:pPr>
            <a:r>
              <a:rPr lang="en-US" altLang="zh-CN" sz="2200" spc="-5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3</a:t>
            </a:r>
            <a:r>
              <a:rPr lang="en-US" altLang="zh-CN" sz="22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 ºC</a:t>
            </a:r>
            <a:endParaRPr lang="en-US" altLang="zh-CN" sz="2200" spc="-50" dirty="0">
              <a:solidFill>
                <a:srgbClr val="CC3300"/>
              </a:solidFill>
              <a:latin typeface="DongTian" panose="02020603050405020304" pitchFamily="18" charset="0"/>
              <a:ea typeface="方正楷体简体" panose="02000000000000000000" pitchFamily="65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4938546" y="1924022"/>
            <a:ext cx="1517494" cy="568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60000"/>
              </a:lnSpc>
            </a:pPr>
            <a:r>
              <a:rPr lang="zh-CN" altLang="en-US" sz="2200" spc="-5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－</a:t>
            </a:r>
            <a:r>
              <a:rPr lang="en-US" altLang="zh-CN" sz="2200" spc="-5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3</a:t>
            </a:r>
            <a:r>
              <a:rPr lang="en-US" altLang="zh-CN" sz="22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 ºC</a:t>
            </a:r>
            <a:endParaRPr lang="en-US" altLang="zh-CN" sz="2200" spc="-50" dirty="0">
              <a:solidFill>
                <a:srgbClr val="CC3300"/>
              </a:solidFill>
              <a:latin typeface="DongTian" panose="02020603050405020304" pitchFamily="18" charset="0"/>
              <a:ea typeface="方正楷体简体" panose="02000000000000000000" pitchFamily="65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459596" y="3537012"/>
            <a:ext cx="1517494" cy="564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60000"/>
              </a:lnSpc>
            </a:pPr>
            <a:r>
              <a:rPr lang="en-US" altLang="zh-CN" sz="2200" spc="-5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50 </a:t>
            </a:r>
            <a:r>
              <a:rPr lang="zh-CN" altLang="en-US" sz="2200" spc="-5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万元</a:t>
            </a:r>
            <a:endParaRPr lang="en-US" altLang="zh-CN" sz="2200" spc="-50" dirty="0">
              <a:solidFill>
                <a:srgbClr val="CC3300"/>
              </a:solidFill>
              <a:latin typeface="DongTian" panose="02020603050405020304" pitchFamily="18" charset="0"/>
              <a:ea typeface="方正楷体简体" panose="02000000000000000000" pitchFamily="65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938546" y="3537012"/>
            <a:ext cx="1517494" cy="568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60000"/>
              </a:lnSpc>
            </a:pPr>
            <a:r>
              <a:rPr lang="zh-CN" altLang="en-US" sz="2200" spc="-5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－</a:t>
            </a:r>
            <a:r>
              <a:rPr lang="en-US" altLang="zh-CN" sz="2200" spc="-5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10 </a:t>
            </a:r>
            <a:r>
              <a:rPr lang="zh-CN" altLang="en-US" sz="2200" spc="-5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万元</a:t>
            </a:r>
            <a:endParaRPr lang="en-US" altLang="zh-CN" sz="2200" spc="-50" dirty="0">
              <a:solidFill>
                <a:srgbClr val="CC3300"/>
              </a:solidFill>
              <a:latin typeface="DongTian" panose="02020603050405020304" pitchFamily="18" charset="0"/>
              <a:ea typeface="方正楷体简体" panose="02000000000000000000" pitchFamily="65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641386" y="5121188"/>
            <a:ext cx="1517494" cy="564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60000"/>
              </a:lnSpc>
            </a:pPr>
            <a:r>
              <a:rPr lang="en-US" altLang="zh-CN" sz="2200" spc="-5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7.8%</a:t>
            </a:r>
            <a:endParaRPr lang="en-US" altLang="zh-CN" sz="2200" spc="-50" dirty="0">
              <a:solidFill>
                <a:srgbClr val="CC3300"/>
              </a:solidFill>
              <a:latin typeface="DongTian" panose="02020603050405020304" pitchFamily="18" charset="0"/>
              <a:ea typeface="方正楷体简体" panose="02000000000000000000" pitchFamily="65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8688288" y="5121188"/>
            <a:ext cx="1517494" cy="568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60000"/>
              </a:lnSpc>
            </a:pPr>
            <a:r>
              <a:rPr lang="zh-CN" altLang="en-US" sz="2200" spc="-5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－</a:t>
            </a:r>
            <a:r>
              <a:rPr lang="en-US" altLang="zh-CN" sz="2200" spc="-5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0.7%</a:t>
            </a:r>
            <a:endParaRPr lang="en-US" altLang="zh-CN" sz="2200" spc="-50" dirty="0">
              <a:solidFill>
                <a:srgbClr val="CC3300"/>
              </a:solidFill>
              <a:latin typeface="DongTian" panose="02020603050405020304" pitchFamily="18" charset="0"/>
              <a:ea typeface="方正楷体简体" panose="02000000000000000000" pitchFamily="65" charset="-122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80000" y="108000"/>
            <a:ext cx="1715292" cy="398780"/>
            <a:chOff x="5287328" y="1607587"/>
            <a:chExt cx="1715292" cy="398780"/>
          </a:xfrm>
        </p:grpSpPr>
        <p:grpSp>
          <p:nvGrpSpPr>
            <p:cNvPr id="3" name="组合 88"/>
            <p:cNvGrpSpPr/>
            <p:nvPr/>
          </p:nvGrpSpPr>
          <p:grpSpPr>
            <a:xfrm>
              <a:off x="5799565" y="1607587"/>
              <a:ext cx="1203055" cy="398780"/>
              <a:chOff x="715825" y="143984"/>
              <a:chExt cx="1203055" cy="398780"/>
            </a:xfrm>
          </p:grpSpPr>
          <p:sp>
            <p:nvSpPr>
              <p:cNvPr id="7" name="矩形 6"/>
              <p:cNvSpPr/>
              <p:nvPr/>
            </p:nvSpPr>
            <p:spPr>
              <a:xfrm>
                <a:off x="720000" y="143984"/>
                <a:ext cx="1198880" cy="39878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l"/>
                <a:r>
                  <a:rPr lang="zh-CN" altLang="en-US" sz="2000" dirty="0">
                    <a:latin typeface="方正黑体_GBK" panose="03000509000000000000" pitchFamily="65" charset="-122"/>
                    <a:ea typeface="方正黑体_GBK" panose="03000509000000000000" pitchFamily="65" charset="-122"/>
                    <a:sym typeface="+mn-ea"/>
                  </a:rPr>
                  <a:t>新知探究</a:t>
                </a:r>
                <a:endParaRPr lang="zh-CN" altLang="en-US" sz="2000" dirty="0">
                  <a:solidFill>
                    <a:srgbClr val="727272"/>
                  </a:solidFill>
                  <a:latin typeface="方正黑体_GBK" panose="03000509000000000000" pitchFamily="65" charset="-122"/>
                  <a:ea typeface="方正黑体_GBK" panose="03000509000000000000" pitchFamily="65" charset="-122"/>
                </a:endParaRPr>
              </a:p>
            </p:txBody>
          </p:sp>
          <p:sp>
            <p:nvSpPr>
              <p:cNvPr id="8" name="矩形 7"/>
              <p:cNvSpPr/>
              <p:nvPr/>
            </p:nvSpPr>
            <p:spPr>
              <a:xfrm>
                <a:off x="715825" y="218039"/>
                <a:ext cx="18000" cy="252000"/>
              </a:xfrm>
              <a:prstGeom prst="rect">
                <a:avLst/>
              </a:prstGeom>
              <a:solidFill>
                <a:srgbClr val="72727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" name="组合 89"/>
            <p:cNvGrpSpPr/>
            <p:nvPr/>
          </p:nvGrpSpPr>
          <p:grpSpPr>
            <a:xfrm>
              <a:off x="5287328" y="1627622"/>
              <a:ext cx="360040" cy="360040"/>
              <a:chOff x="5519936" y="3104964"/>
              <a:chExt cx="360040" cy="360040"/>
            </a:xfrm>
          </p:grpSpPr>
          <p:sp>
            <p:nvSpPr>
              <p:cNvPr id="5" name="矩形: 圆角 90"/>
              <p:cNvSpPr/>
              <p:nvPr/>
            </p:nvSpPr>
            <p:spPr>
              <a:xfrm>
                <a:off x="5519936" y="3104964"/>
                <a:ext cx="360040" cy="360040"/>
              </a:xfrm>
              <a:prstGeom prst="roundRect">
                <a:avLst/>
              </a:prstGeom>
              <a:solidFill>
                <a:schemeClr val="tx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Freeform 13"/>
              <p:cNvSpPr>
                <a:spLocks noChangeAspect="1" noEditPoints="1"/>
              </p:cNvSpPr>
              <p:nvPr/>
            </p:nvSpPr>
            <p:spPr bwMode="auto">
              <a:xfrm>
                <a:off x="5618335" y="3158984"/>
                <a:ext cx="163243" cy="252000"/>
              </a:xfrm>
              <a:custGeom>
                <a:avLst/>
                <a:gdLst>
                  <a:gd name="T0" fmla="*/ 401 w 402"/>
                  <a:gd name="T1" fmla="*/ 228 h 620"/>
                  <a:gd name="T2" fmla="*/ 392 w 402"/>
                  <a:gd name="T3" fmla="*/ 266 h 620"/>
                  <a:gd name="T4" fmla="*/ 383 w 402"/>
                  <a:gd name="T5" fmla="*/ 287 h 620"/>
                  <a:gd name="T6" fmla="*/ 358 w 402"/>
                  <a:gd name="T7" fmla="*/ 326 h 620"/>
                  <a:gd name="T8" fmla="*/ 354 w 402"/>
                  <a:gd name="T9" fmla="*/ 331 h 620"/>
                  <a:gd name="T10" fmla="*/ 344 w 402"/>
                  <a:gd name="T11" fmla="*/ 345 h 620"/>
                  <a:gd name="T12" fmla="*/ 316 w 402"/>
                  <a:gd name="T13" fmla="*/ 418 h 620"/>
                  <a:gd name="T14" fmla="*/ 126 w 402"/>
                  <a:gd name="T15" fmla="*/ 458 h 620"/>
                  <a:gd name="T16" fmla="*/ 86 w 402"/>
                  <a:gd name="T17" fmla="*/ 418 h 620"/>
                  <a:gd name="T18" fmla="*/ 82 w 402"/>
                  <a:gd name="T19" fmla="*/ 388 h 620"/>
                  <a:gd name="T20" fmla="*/ 57 w 402"/>
                  <a:gd name="T21" fmla="*/ 344 h 620"/>
                  <a:gd name="T22" fmla="*/ 44 w 402"/>
                  <a:gd name="T23" fmla="*/ 326 h 620"/>
                  <a:gd name="T24" fmla="*/ 11 w 402"/>
                  <a:gd name="T25" fmla="*/ 266 h 620"/>
                  <a:gd name="T26" fmla="*/ 2 w 402"/>
                  <a:gd name="T27" fmla="*/ 228 h 620"/>
                  <a:gd name="T28" fmla="*/ 59 w 402"/>
                  <a:gd name="T29" fmla="*/ 59 h 620"/>
                  <a:gd name="T30" fmla="*/ 343 w 402"/>
                  <a:gd name="T31" fmla="*/ 59 h 620"/>
                  <a:gd name="T32" fmla="*/ 242 w 402"/>
                  <a:gd name="T33" fmla="*/ 240 h 620"/>
                  <a:gd name="T34" fmla="*/ 219 w 402"/>
                  <a:gd name="T35" fmla="*/ 381 h 620"/>
                  <a:gd name="T36" fmla="*/ 231 w 402"/>
                  <a:gd name="T37" fmla="*/ 400 h 620"/>
                  <a:gd name="T38" fmla="*/ 240 w 402"/>
                  <a:gd name="T39" fmla="*/ 402 h 620"/>
                  <a:gd name="T40" fmla="*/ 255 w 402"/>
                  <a:gd name="T41" fmla="*/ 396 h 620"/>
                  <a:gd name="T42" fmla="*/ 262 w 402"/>
                  <a:gd name="T43" fmla="*/ 381 h 620"/>
                  <a:gd name="T44" fmla="*/ 264 w 402"/>
                  <a:gd name="T45" fmla="*/ 287 h 620"/>
                  <a:gd name="T46" fmla="*/ 313 w 402"/>
                  <a:gd name="T47" fmla="*/ 250 h 620"/>
                  <a:gd name="T48" fmla="*/ 315 w 402"/>
                  <a:gd name="T49" fmla="*/ 250 h 620"/>
                  <a:gd name="T50" fmla="*/ 330 w 402"/>
                  <a:gd name="T51" fmla="*/ 233 h 620"/>
                  <a:gd name="T52" fmla="*/ 316 w 402"/>
                  <a:gd name="T53" fmla="*/ 216 h 620"/>
                  <a:gd name="T54" fmla="*/ 248 w 402"/>
                  <a:gd name="T55" fmla="*/ 235 h 620"/>
                  <a:gd name="T56" fmla="*/ 88 w 402"/>
                  <a:gd name="T57" fmla="*/ 216 h 620"/>
                  <a:gd name="T58" fmla="*/ 77 w 402"/>
                  <a:gd name="T59" fmla="*/ 221 h 620"/>
                  <a:gd name="T60" fmla="*/ 77 w 402"/>
                  <a:gd name="T61" fmla="*/ 245 h 620"/>
                  <a:gd name="T62" fmla="*/ 89 w 402"/>
                  <a:gd name="T63" fmla="*/ 250 h 620"/>
                  <a:gd name="T64" fmla="*/ 126 w 402"/>
                  <a:gd name="T65" fmla="*/ 266 h 620"/>
                  <a:gd name="T66" fmla="*/ 141 w 402"/>
                  <a:gd name="T67" fmla="*/ 381 h 620"/>
                  <a:gd name="T68" fmla="*/ 147 w 402"/>
                  <a:gd name="T69" fmla="*/ 396 h 620"/>
                  <a:gd name="T70" fmla="*/ 162 w 402"/>
                  <a:gd name="T71" fmla="*/ 402 h 620"/>
                  <a:gd name="T72" fmla="*/ 172 w 402"/>
                  <a:gd name="T73" fmla="*/ 400 h 620"/>
                  <a:gd name="T74" fmla="*/ 184 w 402"/>
                  <a:gd name="T75" fmla="*/ 381 h 620"/>
                  <a:gd name="T76" fmla="*/ 160 w 402"/>
                  <a:gd name="T77" fmla="*/ 240 h 620"/>
                  <a:gd name="T78" fmla="*/ 100 w 402"/>
                  <a:gd name="T79" fmla="*/ 216 h 620"/>
                  <a:gd name="T80" fmla="*/ 91 w 402"/>
                  <a:gd name="T81" fmla="*/ 216 h 620"/>
                  <a:gd name="T82" fmla="*/ 246 w 402"/>
                  <a:gd name="T83" fmla="*/ 560 h 620"/>
                  <a:gd name="T84" fmla="*/ 248 w 402"/>
                  <a:gd name="T85" fmla="*/ 573 h 620"/>
                  <a:gd name="T86" fmla="*/ 223 w 402"/>
                  <a:gd name="T87" fmla="*/ 614 h 620"/>
                  <a:gd name="T88" fmla="*/ 179 w 402"/>
                  <a:gd name="T89" fmla="*/ 614 h 620"/>
                  <a:gd name="T90" fmla="*/ 155 w 402"/>
                  <a:gd name="T91" fmla="*/ 573 h 620"/>
                  <a:gd name="T92" fmla="*/ 134 w 402"/>
                  <a:gd name="T93" fmla="*/ 560 h 620"/>
                  <a:gd name="T94" fmla="*/ 100 w 402"/>
                  <a:gd name="T95" fmla="*/ 526 h 620"/>
                  <a:gd name="T96" fmla="*/ 134 w 402"/>
                  <a:gd name="T97" fmla="*/ 492 h 620"/>
                  <a:gd name="T98" fmla="*/ 293 w 402"/>
                  <a:gd name="T99" fmla="*/ 502 h 620"/>
                  <a:gd name="T100" fmla="*/ 293 w 402"/>
                  <a:gd name="T101" fmla="*/ 550 h 620"/>
                  <a:gd name="T102" fmla="*/ 246 w 402"/>
                  <a:gd name="T103" fmla="*/ 560 h 6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02" h="620">
                    <a:moveTo>
                      <a:pt x="402" y="201"/>
                    </a:moveTo>
                    <a:cubicBezTo>
                      <a:pt x="402" y="210"/>
                      <a:pt x="402" y="219"/>
                      <a:pt x="401" y="228"/>
                    </a:cubicBezTo>
                    <a:cubicBezTo>
                      <a:pt x="400" y="230"/>
                      <a:pt x="400" y="233"/>
                      <a:pt x="400" y="235"/>
                    </a:cubicBezTo>
                    <a:cubicBezTo>
                      <a:pt x="398" y="246"/>
                      <a:pt x="395" y="256"/>
                      <a:pt x="392" y="266"/>
                    </a:cubicBezTo>
                    <a:cubicBezTo>
                      <a:pt x="391" y="266"/>
                      <a:pt x="391" y="266"/>
                      <a:pt x="391" y="267"/>
                    </a:cubicBezTo>
                    <a:cubicBezTo>
                      <a:pt x="389" y="274"/>
                      <a:pt x="386" y="280"/>
                      <a:pt x="383" y="287"/>
                    </a:cubicBezTo>
                    <a:cubicBezTo>
                      <a:pt x="372" y="307"/>
                      <a:pt x="372" y="307"/>
                      <a:pt x="372" y="307"/>
                    </a:cubicBezTo>
                    <a:cubicBezTo>
                      <a:pt x="368" y="314"/>
                      <a:pt x="363" y="320"/>
                      <a:pt x="358" y="326"/>
                    </a:cubicBezTo>
                    <a:cubicBezTo>
                      <a:pt x="357" y="328"/>
                      <a:pt x="356" y="329"/>
                      <a:pt x="355" y="331"/>
                    </a:cubicBezTo>
                    <a:cubicBezTo>
                      <a:pt x="354" y="331"/>
                      <a:pt x="354" y="331"/>
                      <a:pt x="354" y="331"/>
                    </a:cubicBezTo>
                    <a:cubicBezTo>
                      <a:pt x="351" y="335"/>
                      <a:pt x="348" y="339"/>
                      <a:pt x="344" y="344"/>
                    </a:cubicBezTo>
                    <a:cubicBezTo>
                      <a:pt x="344" y="344"/>
                      <a:pt x="344" y="344"/>
                      <a:pt x="344" y="345"/>
                    </a:cubicBezTo>
                    <a:cubicBezTo>
                      <a:pt x="326" y="370"/>
                      <a:pt x="317" y="391"/>
                      <a:pt x="316" y="407"/>
                    </a:cubicBezTo>
                    <a:cubicBezTo>
                      <a:pt x="316" y="418"/>
                      <a:pt x="316" y="418"/>
                      <a:pt x="316" y="418"/>
                    </a:cubicBezTo>
                    <a:cubicBezTo>
                      <a:pt x="316" y="444"/>
                      <a:pt x="303" y="458"/>
                      <a:pt x="276" y="458"/>
                    </a:cubicBezTo>
                    <a:cubicBezTo>
                      <a:pt x="126" y="458"/>
                      <a:pt x="126" y="458"/>
                      <a:pt x="126" y="458"/>
                    </a:cubicBezTo>
                    <a:cubicBezTo>
                      <a:pt x="102" y="458"/>
                      <a:pt x="88" y="446"/>
                      <a:pt x="86" y="424"/>
                    </a:cubicBezTo>
                    <a:cubicBezTo>
                      <a:pt x="86" y="422"/>
                      <a:pt x="86" y="420"/>
                      <a:pt x="86" y="418"/>
                    </a:cubicBezTo>
                    <a:cubicBezTo>
                      <a:pt x="86" y="408"/>
                      <a:pt x="86" y="408"/>
                      <a:pt x="86" y="408"/>
                    </a:cubicBezTo>
                    <a:cubicBezTo>
                      <a:pt x="86" y="402"/>
                      <a:pt x="85" y="395"/>
                      <a:pt x="82" y="388"/>
                    </a:cubicBezTo>
                    <a:cubicBezTo>
                      <a:pt x="77" y="375"/>
                      <a:pt x="69" y="361"/>
                      <a:pt x="58" y="344"/>
                    </a:cubicBezTo>
                    <a:cubicBezTo>
                      <a:pt x="57" y="344"/>
                      <a:pt x="57" y="344"/>
                      <a:pt x="57" y="344"/>
                    </a:cubicBezTo>
                    <a:cubicBezTo>
                      <a:pt x="54" y="339"/>
                      <a:pt x="51" y="335"/>
                      <a:pt x="48" y="330"/>
                    </a:cubicBezTo>
                    <a:cubicBezTo>
                      <a:pt x="46" y="329"/>
                      <a:pt x="45" y="328"/>
                      <a:pt x="44" y="326"/>
                    </a:cubicBezTo>
                    <a:cubicBezTo>
                      <a:pt x="29" y="308"/>
                      <a:pt x="18" y="288"/>
                      <a:pt x="11" y="267"/>
                    </a:cubicBezTo>
                    <a:cubicBezTo>
                      <a:pt x="11" y="266"/>
                      <a:pt x="11" y="266"/>
                      <a:pt x="11" y="266"/>
                    </a:cubicBezTo>
                    <a:cubicBezTo>
                      <a:pt x="10" y="266"/>
                      <a:pt x="10" y="266"/>
                      <a:pt x="10" y="266"/>
                    </a:cubicBezTo>
                    <a:cubicBezTo>
                      <a:pt x="6" y="254"/>
                      <a:pt x="3" y="241"/>
                      <a:pt x="2" y="228"/>
                    </a:cubicBezTo>
                    <a:cubicBezTo>
                      <a:pt x="1" y="219"/>
                      <a:pt x="0" y="210"/>
                      <a:pt x="0" y="201"/>
                    </a:cubicBezTo>
                    <a:cubicBezTo>
                      <a:pt x="0" y="145"/>
                      <a:pt x="20" y="98"/>
                      <a:pt x="59" y="59"/>
                    </a:cubicBezTo>
                    <a:cubicBezTo>
                      <a:pt x="98" y="19"/>
                      <a:pt x="146" y="0"/>
                      <a:pt x="201" y="0"/>
                    </a:cubicBezTo>
                    <a:cubicBezTo>
                      <a:pt x="257" y="0"/>
                      <a:pt x="304" y="19"/>
                      <a:pt x="343" y="59"/>
                    </a:cubicBezTo>
                    <a:cubicBezTo>
                      <a:pt x="383" y="98"/>
                      <a:pt x="402" y="145"/>
                      <a:pt x="402" y="201"/>
                    </a:cubicBezTo>
                    <a:close/>
                    <a:moveTo>
                      <a:pt x="242" y="240"/>
                    </a:moveTo>
                    <a:cubicBezTo>
                      <a:pt x="227" y="255"/>
                      <a:pt x="219" y="274"/>
                      <a:pt x="219" y="296"/>
                    </a:cubicBezTo>
                    <a:cubicBezTo>
                      <a:pt x="219" y="381"/>
                      <a:pt x="219" y="381"/>
                      <a:pt x="219" y="381"/>
                    </a:cubicBezTo>
                    <a:cubicBezTo>
                      <a:pt x="219" y="387"/>
                      <a:pt x="221" y="392"/>
                      <a:pt x="225" y="396"/>
                    </a:cubicBezTo>
                    <a:cubicBezTo>
                      <a:pt x="227" y="398"/>
                      <a:pt x="229" y="399"/>
                      <a:pt x="231" y="400"/>
                    </a:cubicBezTo>
                    <a:cubicBezTo>
                      <a:pt x="234" y="402"/>
                      <a:pt x="237" y="402"/>
                      <a:pt x="240" y="402"/>
                    </a:cubicBezTo>
                    <a:cubicBezTo>
                      <a:pt x="240" y="402"/>
                      <a:pt x="240" y="402"/>
                      <a:pt x="240" y="402"/>
                    </a:cubicBezTo>
                    <a:cubicBezTo>
                      <a:pt x="242" y="402"/>
                      <a:pt x="243" y="402"/>
                      <a:pt x="244" y="402"/>
                    </a:cubicBezTo>
                    <a:cubicBezTo>
                      <a:pt x="248" y="401"/>
                      <a:pt x="252" y="399"/>
                      <a:pt x="255" y="396"/>
                    </a:cubicBezTo>
                    <a:cubicBezTo>
                      <a:pt x="256" y="396"/>
                      <a:pt x="256" y="395"/>
                      <a:pt x="256" y="395"/>
                    </a:cubicBezTo>
                    <a:cubicBezTo>
                      <a:pt x="260" y="391"/>
                      <a:pt x="262" y="386"/>
                      <a:pt x="262" y="381"/>
                    </a:cubicBezTo>
                    <a:cubicBezTo>
                      <a:pt x="262" y="303"/>
                      <a:pt x="262" y="303"/>
                      <a:pt x="262" y="303"/>
                    </a:cubicBezTo>
                    <a:cubicBezTo>
                      <a:pt x="262" y="298"/>
                      <a:pt x="262" y="292"/>
                      <a:pt x="264" y="287"/>
                    </a:cubicBezTo>
                    <a:cubicBezTo>
                      <a:pt x="266" y="279"/>
                      <a:pt x="271" y="272"/>
                      <a:pt x="277" y="266"/>
                    </a:cubicBezTo>
                    <a:cubicBezTo>
                      <a:pt x="287" y="256"/>
                      <a:pt x="299" y="250"/>
                      <a:pt x="313" y="250"/>
                    </a:cubicBezTo>
                    <a:cubicBezTo>
                      <a:pt x="313" y="250"/>
                      <a:pt x="313" y="250"/>
                      <a:pt x="313" y="250"/>
                    </a:cubicBezTo>
                    <a:cubicBezTo>
                      <a:pt x="314" y="250"/>
                      <a:pt x="314" y="250"/>
                      <a:pt x="315" y="250"/>
                    </a:cubicBezTo>
                    <a:cubicBezTo>
                      <a:pt x="319" y="250"/>
                      <a:pt x="322" y="248"/>
                      <a:pt x="325" y="245"/>
                    </a:cubicBezTo>
                    <a:cubicBezTo>
                      <a:pt x="329" y="242"/>
                      <a:pt x="330" y="238"/>
                      <a:pt x="330" y="233"/>
                    </a:cubicBezTo>
                    <a:cubicBezTo>
                      <a:pt x="330" y="228"/>
                      <a:pt x="329" y="224"/>
                      <a:pt x="325" y="221"/>
                    </a:cubicBezTo>
                    <a:cubicBezTo>
                      <a:pt x="323" y="218"/>
                      <a:pt x="320" y="217"/>
                      <a:pt x="316" y="216"/>
                    </a:cubicBezTo>
                    <a:cubicBezTo>
                      <a:pt x="299" y="216"/>
                      <a:pt x="299" y="216"/>
                      <a:pt x="299" y="216"/>
                    </a:cubicBezTo>
                    <a:cubicBezTo>
                      <a:pt x="279" y="216"/>
                      <a:pt x="262" y="222"/>
                      <a:pt x="248" y="235"/>
                    </a:cubicBezTo>
                    <a:cubicBezTo>
                      <a:pt x="246" y="236"/>
                      <a:pt x="244" y="238"/>
                      <a:pt x="242" y="240"/>
                    </a:cubicBezTo>
                    <a:close/>
                    <a:moveTo>
                      <a:pt x="88" y="216"/>
                    </a:moveTo>
                    <a:cubicBezTo>
                      <a:pt x="87" y="216"/>
                      <a:pt x="87" y="216"/>
                      <a:pt x="87" y="216"/>
                    </a:cubicBezTo>
                    <a:cubicBezTo>
                      <a:pt x="83" y="217"/>
                      <a:pt x="80" y="218"/>
                      <a:pt x="77" y="221"/>
                    </a:cubicBezTo>
                    <a:cubicBezTo>
                      <a:pt x="74" y="224"/>
                      <a:pt x="72" y="228"/>
                      <a:pt x="72" y="233"/>
                    </a:cubicBezTo>
                    <a:cubicBezTo>
                      <a:pt x="72" y="238"/>
                      <a:pt x="74" y="242"/>
                      <a:pt x="77" y="245"/>
                    </a:cubicBezTo>
                    <a:cubicBezTo>
                      <a:pt x="80" y="248"/>
                      <a:pt x="84" y="250"/>
                      <a:pt x="88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104" y="250"/>
                      <a:pt x="116" y="256"/>
                      <a:pt x="126" y="266"/>
                    </a:cubicBezTo>
                    <a:cubicBezTo>
                      <a:pt x="136" y="276"/>
                      <a:pt x="141" y="289"/>
                      <a:pt x="141" y="303"/>
                    </a:cubicBezTo>
                    <a:cubicBezTo>
                      <a:pt x="141" y="381"/>
                      <a:pt x="141" y="381"/>
                      <a:pt x="141" y="381"/>
                    </a:cubicBezTo>
                    <a:cubicBezTo>
                      <a:pt x="141" y="386"/>
                      <a:pt x="143" y="391"/>
                      <a:pt x="147" y="395"/>
                    </a:cubicBezTo>
                    <a:cubicBezTo>
                      <a:pt x="147" y="395"/>
                      <a:pt x="147" y="396"/>
                      <a:pt x="147" y="396"/>
                    </a:cubicBezTo>
                    <a:cubicBezTo>
                      <a:pt x="151" y="399"/>
                      <a:pt x="154" y="401"/>
                      <a:pt x="159" y="402"/>
                    </a:cubicBezTo>
                    <a:cubicBezTo>
                      <a:pt x="160" y="402"/>
                      <a:pt x="161" y="402"/>
                      <a:pt x="162" y="402"/>
                    </a:cubicBezTo>
                    <a:cubicBezTo>
                      <a:pt x="163" y="402"/>
                      <a:pt x="163" y="402"/>
                      <a:pt x="163" y="402"/>
                    </a:cubicBezTo>
                    <a:cubicBezTo>
                      <a:pt x="166" y="402"/>
                      <a:pt x="169" y="402"/>
                      <a:pt x="172" y="400"/>
                    </a:cubicBezTo>
                    <a:cubicBezTo>
                      <a:pt x="174" y="399"/>
                      <a:pt x="176" y="398"/>
                      <a:pt x="178" y="396"/>
                    </a:cubicBezTo>
                    <a:cubicBezTo>
                      <a:pt x="182" y="392"/>
                      <a:pt x="184" y="387"/>
                      <a:pt x="184" y="381"/>
                    </a:cubicBezTo>
                    <a:cubicBezTo>
                      <a:pt x="184" y="296"/>
                      <a:pt x="184" y="296"/>
                      <a:pt x="184" y="296"/>
                    </a:cubicBezTo>
                    <a:cubicBezTo>
                      <a:pt x="184" y="274"/>
                      <a:pt x="176" y="255"/>
                      <a:pt x="160" y="240"/>
                    </a:cubicBezTo>
                    <a:cubicBezTo>
                      <a:pt x="145" y="224"/>
                      <a:pt x="126" y="216"/>
                      <a:pt x="104" y="216"/>
                    </a:cubicBezTo>
                    <a:cubicBezTo>
                      <a:pt x="100" y="216"/>
                      <a:pt x="100" y="216"/>
                      <a:pt x="100" y="216"/>
                    </a:cubicBezTo>
                    <a:cubicBezTo>
                      <a:pt x="99" y="216"/>
                      <a:pt x="98" y="216"/>
                      <a:pt x="97" y="216"/>
                    </a:cubicBezTo>
                    <a:cubicBezTo>
                      <a:pt x="91" y="216"/>
                      <a:pt x="91" y="216"/>
                      <a:pt x="91" y="216"/>
                    </a:cubicBezTo>
                    <a:cubicBezTo>
                      <a:pt x="90" y="216"/>
                      <a:pt x="89" y="216"/>
                      <a:pt x="88" y="216"/>
                    </a:cubicBezTo>
                    <a:close/>
                    <a:moveTo>
                      <a:pt x="246" y="560"/>
                    </a:moveTo>
                    <a:cubicBezTo>
                      <a:pt x="247" y="564"/>
                      <a:pt x="247" y="567"/>
                      <a:pt x="248" y="571"/>
                    </a:cubicBezTo>
                    <a:cubicBezTo>
                      <a:pt x="248" y="572"/>
                      <a:pt x="248" y="573"/>
                      <a:pt x="248" y="573"/>
                    </a:cubicBezTo>
                    <a:cubicBezTo>
                      <a:pt x="248" y="586"/>
                      <a:pt x="243" y="597"/>
                      <a:pt x="234" y="606"/>
                    </a:cubicBezTo>
                    <a:cubicBezTo>
                      <a:pt x="231" y="609"/>
                      <a:pt x="227" y="612"/>
                      <a:pt x="223" y="614"/>
                    </a:cubicBezTo>
                    <a:cubicBezTo>
                      <a:pt x="217" y="618"/>
                      <a:pt x="209" y="620"/>
                      <a:pt x="201" y="620"/>
                    </a:cubicBezTo>
                    <a:cubicBezTo>
                      <a:pt x="193" y="620"/>
                      <a:pt x="186" y="618"/>
                      <a:pt x="179" y="614"/>
                    </a:cubicBezTo>
                    <a:cubicBezTo>
                      <a:pt x="176" y="612"/>
                      <a:pt x="172" y="609"/>
                      <a:pt x="169" y="606"/>
                    </a:cubicBezTo>
                    <a:cubicBezTo>
                      <a:pt x="160" y="597"/>
                      <a:pt x="155" y="586"/>
                      <a:pt x="155" y="573"/>
                    </a:cubicBezTo>
                    <a:cubicBezTo>
                      <a:pt x="155" y="569"/>
                      <a:pt x="156" y="564"/>
                      <a:pt x="157" y="560"/>
                    </a:cubicBezTo>
                    <a:cubicBezTo>
                      <a:pt x="134" y="560"/>
                      <a:pt x="134" y="560"/>
                      <a:pt x="134" y="560"/>
                    </a:cubicBezTo>
                    <a:cubicBezTo>
                      <a:pt x="125" y="560"/>
                      <a:pt x="117" y="557"/>
                      <a:pt x="110" y="550"/>
                    </a:cubicBezTo>
                    <a:cubicBezTo>
                      <a:pt x="104" y="544"/>
                      <a:pt x="100" y="536"/>
                      <a:pt x="100" y="526"/>
                    </a:cubicBezTo>
                    <a:cubicBezTo>
                      <a:pt x="100" y="517"/>
                      <a:pt x="104" y="509"/>
                      <a:pt x="110" y="502"/>
                    </a:cubicBezTo>
                    <a:cubicBezTo>
                      <a:pt x="117" y="496"/>
                      <a:pt x="125" y="492"/>
                      <a:pt x="134" y="492"/>
                    </a:cubicBezTo>
                    <a:cubicBezTo>
                      <a:pt x="269" y="492"/>
                      <a:pt x="269" y="492"/>
                      <a:pt x="269" y="492"/>
                    </a:cubicBezTo>
                    <a:cubicBezTo>
                      <a:pt x="278" y="492"/>
                      <a:pt x="286" y="496"/>
                      <a:pt x="293" y="502"/>
                    </a:cubicBezTo>
                    <a:cubicBezTo>
                      <a:pt x="299" y="509"/>
                      <a:pt x="303" y="517"/>
                      <a:pt x="303" y="526"/>
                    </a:cubicBezTo>
                    <a:cubicBezTo>
                      <a:pt x="303" y="536"/>
                      <a:pt x="299" y="544"/>
                      <a:pt x="293" y="550"/>
                    </a:cubicBezTo>
                    <a:cubicBezTo>
                      <a:pt x="286" y="557"/>
                      <a:pt x="278" y="560"/>
                      <a:pt x="269" y="560"/>
                    </a:cubicBezTo>
                    <a:lnTo>
                      <a:pt x="246" y="56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9" name="组合 8"/>
          <p:cNvGrpSpPr/>
          <p:nvPr/>
        </p:nvGrpSpPr>
        <p:grpSpPr>
          <a:xfrm>
            <a:off x="900000" y="900000"/>
            <a:ext cx="1523660" cy="479900"/>
            <a:chOff x="997323" y="986253"/>
            <a:chExt cx="1523660" cy="479900"/>
          </a:xfrm>
        </p:grpSpPr>
        <p:sp>
          <p:nvSpPr>
            <p:cNvPr id="10" name="圆角矩形 20"/>
            <p:cNvSpPr/>
            <p:nvPr/>
          </p:nvSpPr>
          <p:spPr>
            <a:xfrm>
              <a:off x="997323" y="986253"/>
              <a:ext cx="1523660" cy="479900"/>
            </a:xfrm>
            <a:prstGeom prst="roundRect">
              <a:avLst>
                <a:gd name="adj" fmla="val 50000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>
                <a:latin typeface="方正黑体_GBK" panose="03000509000000000000" pitchFamily="65" charset="-122"/>
                <a:ea typeface="方正楷体简体" panose="02000000000000000000" pitchFamily="65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1051267" y="995371"/>
              <a:ext cx="141577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bg1"/>
                  </a:solidFill>
                  <a:latin typeface="方正黑体_GBK" panose="03000509000000000000" pitchFamily="65" charset="-122"/>
                  <a:ea typeface="方正黑体_GBK" panose="03000509000000000000" pitchFamily="65" charset="-122"/>
                  <a:cs typeface="Arial" panose="020B0604020202020204" pitchFamily="34" charset="0"/>
                </a:rPr>
                <a:t>理解概念</a:t>
              </a:r>
              <a:endParaRPr lang="zh-CN" altLang="en-US" sz="2400" dirty="0">
                <a:solidFill>
                  <a:schemeClr val="bg1"/>
                </a:solidFill>
                <a:latin typeface="方正黑体_GBK" panose="03000509000000000000" pitchFamily="65" charset="-122"/>
                <a:ea typeface="方正黑体_GBK" panose="03000509000000000000" pitchFamily="65" charset="-122"/>
                <a:cs typeface="Arial" panose="020B0604020202020204" pitchFamily="34" charset="0"/>
              </a:endParaRPr>
            </a:p>
          </p:txBody>
        </p:sp>
      </p:grpSp>
      <p:sp>
        <p:nvSpPr>
          <p:cNvPr id="12" name="矩形 11"/>
          <p:cNvSpPr/>
          <p:nvPr/>
        </p:nvSpPr>
        <p:spPr>
          <a:xfrm>
            <a:off x="900000" y="1368000"/>
            <a:ext cx="11292000" cy="19357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　　像 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3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，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50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，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7.8%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这样大于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0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的数叫作</a:t>
            </a:r>
            <a:r>
              <a:rPr lang="zh-CN" altLang="en-US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正数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.</a:t>
            </a:r>
            <a:endParaRPr lang="en-US" altLang="zh-CN" sz="26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　　像－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3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，－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10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，－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0.7%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这样在正数前加上符号“－”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(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读作“负”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)</a:t>
            </a:r>
            <a:endParaRPr lang="en-US" altLang="zh-CN" sz="26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的数叫作</a:t>
            </a:r>
            <a:r>
              <a:rPr lang="zh-CN" altLang="en-US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负数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.</a:t>
            </a:r>
            <a:endParaRPr lang="en-US" altLang="zh-CN" sz="26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</p:txBody>
      </p:sp>
    </p:spTree>
  </p:cSld>
  <p:clrMapOvr>
    <a:masterClrMapping/>
  </p:clrMapOvr>
  <p:transition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80000" y="108000"/>
            <a:ext cx="1715292" cy="398780"/>
            <a:chOff x="5287328" y="1607587"/>
            <a:chExt cx="1715292" cy="398780"/>
          </a:xfrm>
        </p:grpSpPr>
        <p:grpSp>
          <p:nvGrpSpPr>
            <p:cNvPr id="3" name="组合 88"/>
            <p:cNvGrpSpPr/>
            <p:nvPr/>
          </p:nvGrpSpPr>
          <p:grpSpPr>
            <a:xfrm>
              <a:off x="5799565" y="1607587"/>
              <a:ext cx="1203055" cy="398780"/>
              <a:chOff x="715825" y="143984"/>
              <a:chExt cx="1203055" cy="398780"/>
            </a:xfrm>
          </p:grpSpPr>
          <p:sp>
            <p:nvSpPr>
              <p:cNvPr id="7" name="矩形 6"/>
              <p:cNvSpPr/>
              <p:nvPr/>
            </p:nvSpPr>
            <p:spPr>
              <a:xfrm>
                <a:off x="720000" y="143984"/>
                <a:ext cx="1198880" cy="39878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l"/>
                <a:r>
                  <a:rPr lang="zh-CN" altLang="en-US" sz="2000" dirty="0">
                    <a:latin typeface="方正黑体_GBK" panose="03000509000000000000" pitchFamily="65" charset="-122"/>
                    <a:ea typeface="方正黑体_GBK" panose="03000509000000000000" pitchFamily="65" charset="-122"/>
                    <a:sym typeface="+mn-ea"/>
                  </a:rPr>
                  <a:t>新知探究</a:t>
                </a:r>
                <a:endParaRPr lang="zh-CN" altLang="en-US" sz="2000" dirty="0">
                  <a:solidFill>
                    <a:srgbClr val="727272"/>
                  </a:solidFill>
                  <a:latin typeface="方正黑体_GBK" panose="03000509000000000000" pitchFamily="65" charset="-122"/>
                  <a:ea typeface="方正黑体_GBK" panose="03000509000000000000" pitchFamily="65" charset="-122"/>
                </a:endParaRPr>
              </a:p>
            </p:txBody>
          </p:sp>
          <p:sp>
            <p:nvSpPr>
              <p:cNvPr id="8" name="矩形 7"/>
              <p:cNvSpPr/>
              <p:nvPr/>
            </p:nvSpPr>
            <p:spPr>
              <a:xfrm>
                <a:off x="715825" y="218039"/>
                <a:ext cx="18000" cy="252000"/>
              </a:xfrm>
              <a:prstGeom prst="rect">
                <a:avLst/>
              </a:prstGeom>
              <a:solidFill>
                <a:srgbClr val="72727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" name="组合 89"/>
            <p:cNvGrpSpPr/>
            <p:nvPr/>
          </p:nvGrpSpPr>
          <p:grpSpPr>
            <a:xfrm>
              <a:off x="5287328" y="1627622"/>
              <a:ext cx="360040" cy="360040"/>
              <a:chOff x="5519936" y="3104964"/>
              <a:chExt cx="360040" cy="360040"/>
            </a:xfrm>
          </p:grpSpPr>
          <p:sp>
            <p:nvSpPr>
              <p:cNvPr id="5" name="矩形: 圆角 90"/>
              <p:cNvSpPr/>
              <p:nvPr/>
            </p:nvSpPr>
            <p:spPr>
              <a:xfrm>
                <a:off x="5519936" y="3104964"/>
                <a:ext cx="360040" cy="360040"/>
              </a:xfrm>
              <a:prstGeom prst="roundRect">
                <a:avLst/>
              </a:prstGeom>
              <a:solidFill>
                <a:schemeClr val="tx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Freeform 13"/>
              <p:cNvSpPr>
                <a:spLocks noChangeAspect="1" noEditPoints="1"/>
              </p:cNvSpPr>
              <p:nvPr/>
            </p:nvSpPr>
            <p:spPr bwMode="auto">
              <a:xfrm>
                <a:off x="5618335" y="3158984"/>
                <a:ext cx="163243" cy="252000"/>
              </a:xfrm>
              <a:custGeom>
                <a:avLst/>
                <a:gdLst>
                  <a:gd name="T0" fmla="*/ 401 w 402"/>
                  <a:gd name="T1" fmla="*/ 228 h 620"/>
                  <a:gd name="T2" fmla="*/ 392 w 402"/>
                  <a:gd name="T3" fmla="*/ 266 h 620"/>
                  <a:gd name="T4" fmla="*/ 383 w 402"/>
                  <a:gd name="T5" fmla="*/ 287 h 620"/>
                  <a:gd name="T6" fmla="*/ 358 w 402"/>
                  <a:gd name="T7" fmla="*/ 326 h 620"/>
                  <a:gd name="T8" fmla="*/ 354 w 402"/>
                  <a:gd name="T9" fmla="*/ 331 h 620"/>
                  <a:gd name="T10" fmla="*/ 344 w 402"/>
                  <a:gd name="T11" fmla="*/ 345 h 620"/>
                  <a:gd name="T12" fmla="*/ 316 w 402"/>
                  <a:gd name="T13" fmla="*/ 418 h 620"/>
                  <a:gd name="T14" fmla="*/ 126 w 402"/>
                  <a:gd name="T15" fmla="*/ 458 h 620"/>
                  <a:gd name="T16" fmla="*/ 86 w 402"/>
                  <a:gd name="T17" fmla="*/ 418 h 620"/>
                  <a:gd name="T18" fmla="*/ 82 w 402"/>
                  <a:gd name="T19" fmla="*/ 388 h 620"/>
                  <a:gd name="T20" fmla="*/ 57 w 402"/>
                  <a:gd name="T21" fmla="*/ 344 h 620"/>
                  <a:gd name="T22" fmla="*/ 44 w 402"/>
                  <a:gd name="T23" fmla="*/ 326 h 620"/>
                  <a:gd name="T24" fmla="*/ 11 w 402"/>
                  <a:gd name="T25" fmla="*/ 266 h 620"/>
                  <a:gd name="T26" fmla="*/ 2 w 402"/>
                  <a:gd name="T27" fmla="*/ 228 h 620"/>
                  <a:gd name="T28" fmla="*/ 59 w 402"/>
                  <a:gd name="T29" fmla="*/ 59 h 620"/>
                  <a:gd name="T30" fmla="*/ 343 w 402"/>
                  <a:gd name="T31" fmla="*/ 59 h 620"/>
                  <a:gd name="T32" fmla="*/ 242 w 402"/>
                  <a:gd name="T33" fmla="*/ 240 h 620"/>
                  <a:gd name="T34" fmla="*/ 219 w 402"/>
                  <a:gd name="T35" fmla="*/ 381 h 620"/>
                  <a:gd name="T36" fmla="*/ 231 w 402"/>
                  <a:gd name="T37" fmla="*/ 400 h 620"/>
                  <a:gd name="T38" fmla="*/ 240 w 402"/>
                  <a:gd name="T39" fmla="*/ 402 h 620"/>
                  <a:gd name="T40" fmla="*/ 255 w 402"/>
                  <a:gd name="T41" fmla="*/ 396 h 620"/>
                  <a:gd name="T42" fmla="*/ 262 w 402"/>
                  <a:gd name="T43" fmla="*/ 381 h 620"/>
                  <a:gd name="T44" fmla="*/ 264 w 402"/>
                  <a:gd name="T45" fmla="*/ 287 h 620"/>
                  <a:gd name="T46" fmla="*/ 313 w 402"/>
                  <a:gd name="T47" fmla="*/ 250 h 620"/>
                  <a:gd name="T48" fmla="*/ 315 w 402"/>
                  <a:gd name="T49" fmla="*/ 250 h 620"/>
                  <a:gd name="T50" fmla="*/ 330 w 402"/>
                  <a:gd name="T51" fmla="*/ 233 h 620"/>
                  <a:gd name="T52" fmla="*/ 316 w 402"/>
                  <a:gd name="T53" fmla="*/ 216 h 620"/>
                  <a:gd name="T54" fmla="*/ 248 w 402"/>
                  <a:gd name="T55" fmla="*/ 235 h 620"/>
                  <a:gd name="T56" fmla="*/ 88 w 402"/>
                  <a:gd name="T57" fmla="*/ 216 h 620"/>
                  <a:gd name="T58" fmla="*/ 77 w 402"/>
                  <a:gd name="T59" fmla="*/ 221 h 620"/>
                  <a:gd name="T60" fmla="*/ 77 w 402"/>
                  <a:gd name="T61" fmla="*/ 245 h 620"/>
                  <a:gd name="T62" fmla="*/ 89 w 402"/>
                  <a:gd name="T63" fmla="*/ 250 h 620"/>
                  <a:gd name="T64" fmla="*/ 126 w 402"/>
                  <a:gd name="T65" fmla="*/ 266 h 620"/>
                  <a:gd name="T66" fmla="*/ 141 w 402"/>
                  <a:gd name="T67" fmla="*/ 381 h 620"/>
                  <a:gd name="T68" fmla="*/ 147 w 402"/>
                  <a:gd name="T69" fmla="*/ 396 h 620"/>
                  <a:gd name="T70" fmla="*/ 162 w 402"/>
                  <a:gd name="T71" fmla="*/ 402 h 620"/>
                  <a:gd name="T72" fmla="*/ 172 w 402"/>
                  <a:gd name="T73" fmla="*/ 400 h 620"/>
                  <a:gd name="T74" fmla="*/ 184 w 402"/>
                  <a:gd name="T75" fmla="*/ 381 h 620"/>
                  <a:gd name="T76" fmla="*/ 160 w 402"/>
                  <a:gd name="T77" fmla="*/ 240 h 620"/>
                  <a:gd name="T78" fmla="*/ 100 w 402"/>
                  <a:gd name="T79" fmla="*/ 216 h 620"/>
                  <a:gd name="T80" fmla="*/ 91 w 402"/>
                  <a:gd name="T81" fmla="*/ 216 h 620"/>
                  <a:gd name="T82" fmla="*/ 246 w 402"/>
                  <a:gd name="T83" fmla="*/ 560 h 620"/>
                  <a:gd name="T84" fmla="*/ 248 w 402"/>
                  <a:gd name="T85" fmla="*/ 573 h 620"/>
                  <a:gd name="T86" fmla="*/ 223 w 402"/>
                  <a:gd name="T87" fmla="*/ 614 h 620"/>
                  <a:gd name="T88" fmla="*/ 179 w 402"/>
                  <a:gd name="T89" fmla="*/ 614 h 620"/>
                  <a:gd name="T90" fmla="*/ 155 w 402"/>
                  <a:gd name="T91" fmla="*/ 573 h 620"/>
                  <a:gd name="T92" fmla="*/ 134 w 402"/>
                  <a:gd name="T93" fmla="*/ 560 h 620"/>
                  <a:gd name="T94" fmla="*/ 100 w 402"/>
                  <a:gd name="T95" fmla="*/ 526 h 620"/>
                  <a:gd name="T96" fmla="*/ 134 w 402"/>
                  <a:gd name="T97" fmla="*/ 492 h 620"/>
                  <a:gd name="T98" fmla="*/ 293 w 402"/>
                  <a:gd name="T99" fmla="*/ 502 h 620"/>
                  <a:gd name="T100" fmla="*/ 293 w 402"/>
                  <a:gd name="T101" fmla="*/ 550 h 620"/>
                  <a:gd name="T102" fmla="*/ 246 w 402"/>
                  <a:gd name="T103" fmla="*/ 560 h 6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02" h="620">
                    <a:moveTo>
                      <a:pt x="402" y="201"/>
                    </a:moveTo>
                    <a:cubicBezTo>
                      <a:pt x="402" y="210"/>
                      <a:pt x="402" y="219"/>
                      <a:pt x="401" y="228"/>
                    </a:cubicBezTo>
                    <a:cubicBezTo>
                      <a:pt x="400" y="230"/>
                      <a:pt x="400" y="233"/>
                      <a:pt x="400" y="235"/>
                    </a:cubicBezTo>
                    <a:cubicBezTo>
                      <a:pt x="398" y="246"/>
                      <a:pt x="395" y="256"/>
                      <a:pt x="392" y="266"/>
                    </a:cubicBezTo>
                    <a:cubicBezTo>
                      <a:pt x="391" y="266"/>
                      <a:pt x="391" y="266"/>
                      <a:pt x="391" y="267"/>
                    </a:cubicBezTo>
                    <a:cubicBezTo>
                      <a:pt x="389" y="274"/>
                      <a:pt x="386" y="280"/>
                      <a:pt x="383" y="287"/>
                    </a:cubicBezTo>
                    <a:cubicBezTo>
                      <a:pt x="372" y="307"/>
                      <a:pt x="372" y="307"/>
                      <a:pt x="372" y="307"/>
                    </a:cubicBezTo>
                    <a:cubicBezTo>
                      <a:pt x="368" y="314"/>
                      <a:pt x="363" y="320"/>
                      <a:pt x="358" y="326"/>
                    </a:cubicBezTo>
                    <a:cubicBezTo>
                      <a:pt x="357" y="328"/>
                      <a:pt x="356" y="329"/>
                      <a:pt x="355" y="331"/>
                    </a:cubicBezTo>
                    <a:cubicBezTo>
                      <a:pt x="354" y="331"/>
                      <a:pt x="354" y="331"/>
                      <a:pt x="354" y="331"/>
                    </a:cubicBezTo>
                    <a:cubicBezTo>
                      <a:pt x="351" y="335"/>
                      <a:pt x="348" y="339"/>
                      <a:pt x="344" y="344"/>
                    </a:cubicBezTo>
                    <a:cubicBezTo>
                      <a:pt x="344" y="344"/>
                      <a:pt x="344" y="344"/>
                      <a:pt x="344" y="345"/>
                    </a:cubicBezTo>
                    <a:cubicBezTo>
                      <a:pt x="326" y="370"/>
                      <a:pt x="317" y="391"/>
                      <a:pt x="316" y="407"/>
                    </a:cubicBezTo>
                    <a:cubicBezTo>
                      <a:pt x="316" y="418"/>
                      <a:pt x="316" y="418"/>
                      <a:pt x="316" y="418"/>
                    </a:cubicBezTo>
                    <a:cubicBezTo>
                      <a:pt x="316" y="444"/>
                      <a:pt x="303" y="458"/>
                      <a:pt x="276" y="458"/>
                    </a:cubicBezTo>
                    <a:cubicBezTo>
                      <a:pt x="126" y="458"/>
                      <a:pt x="126" y="458"/>
                      <a:pt x="126" y="458"/>
                    </a:cubicBezTo>
                    <a:cubicBezTo>
                      <a:pt x="102" y="458"/>
                      <a:pt x="88" y="446"/>
                      <a:pt x="86" y="424"/>
                    </a:cubicBezTo>
                    <a:cubicBezTo>
                      <a:pt x="86" y="422"/>
                      <a:pt x="86" y="420"/>
                      <a:pt x="86" y="418"/>
                    </a:cubicBezTo>
                    <a:cubicBezTo>
                      <a:pt x="86" y="408"/>
                      <a:pt x="86" y="408"/>
                      <a:pt x="86" y="408"/>
                    </a:cubicBezTo>
                    <a:cubicBezTo>
                      <a:pt x="86" y="402"/>
                      <a:pt x="85" y="395"/>
                      <a:pt x="82" y="388"/>
                    </a:cubicBezTo>
                    <a:cubicBezTo>
                      <a:pt x="77" y="375"/>
                      <a:pt x="69" y="361"/>
                      <a:pt x="58" y="344"/>
                    </a:cubicBezTo>
                    <a:cubicBezTo>
                      <a:pt x="57" y="344"/>
                      <a:pt x="57" y="344"/>
                      <a:pt x="57" y="344"/>
                    </a:cubicBezTo>
                    <a:cubicBezTo>
                      <a:pt x="54" y="339"/>
                      <a:pt x="51" y="335"/>
                      <a:pt x="48" y="330"/>
                    </a:cubicBezTo>
                    <a:cubicBezTo>
                      <a:pt x="46" y="329"/>
                      <a:pt x="45" y="328"/>
                      <a:pt x="44" y="326"/>
                    </a:cubicBezTo>
                    <a:cubicBezTo>
                      <a:pt x="29" y="308"/>
                      <a:pt x="18" y="288"/>
                      <a:pt x="11" y="267"/>
                    </a:cubicBezTo>
                    <a:cubicBezTo>
                      <a:pt x="11" y="266"/>
                      <a:pt x="11" y="266"/>
                      <a:pt x="11" y="266"/>
                    </a:cubicBezTo>
                    <a:cubicBezTo>
                      <a:pt x="10" y="266"/>
                      <a:pt x="10" y="266"/>
                      <a:pt x="10" y="266"/>
                    </a:cubicBezTo>
                    <a:cubicBezTo>
                      <a:pt x="6" y="254"/>
                      <a:pt x="3" y="241"/>
                      <a:pt x="2" y="228"/>
                    </a:cubicBezTo>
                    <a:cubicBezTo>
                      <a:pt x="1" y="219"/>
                      <a:pt x="0" y="210"/>
                      <a:pt x="0" y="201"/>
                    </a:cubicBezTo>
                    <a:cubicBezTo>
                      <a:pt x="0" y="145"/>
                      <a:pt x="20" y="98"/>
                      <a:pt x="59" y="59"/>
                    </a:cubicBezTo>
                    <a:cubicBezTo>
                      <a:pt x="98" y="19"/>
                      <a:pt x="146" y="0"/>
                      <a:pt x="201" y="0"/>
                    </a:cubicBezTo>
                    <a:cubicBezTo>
                      <a:pt x="257" y="0"/>
                      <a:pt x="304" y="19"/>
                      <a:pt x="343" y="59"/>
                    </a:cubicBezTo>
                    <a:cubicBezTo>
                      <a:pt x="383" y="98"/>
                      <a:pt x="402" y="145"/>
                      <a:pt x="402" y="201"/>
                    </a:cubicBezTo>
                    <a:close/>
                    <a:moveTo>
                      <a:pt x="242" y="240"/>
                    </a:moveTo>
                    <a:cubicBezTo>
                      <a:pt x="227" y="255"/>
                      <a:pt x="219" y="274"/>
                      <a:pt x="219" y="296"/>
                    </a:cubicBezTo>
                    <a:cubicBezTo>
                      <a:pt x="219" y="381"/>
                      <a:pt x="219" y="381"/>
                      <a:pt x="219" y="381"/>
                    </a:cubicBezTo>
                    <a:cubicBezTo>
                      <a:pt x="219" y="387"/>
                      <a:pt x="221" y="392"/>
                      <a:pt x="225" y="396"/>
                    </a:cubicBezTo>
                    <a:cubicBezTo>
                      <a:pt x="227" y="398"/>
                      <a:pt x="229" y="399"/>
                      <a:pt x="231" y="400"/>
                    </a:cubicBezTo>
                    <a:cubicBezTo>
                      <a:pt x="234" y="402"/>
                      <a:pt x="237" y="402"/>
                      <a:pt x="240" y="402"/>
                    </a:cubicBezTo>
                    <a:cubicBezTo>
                      <a:pt x="240" y="402"/>
                      <a:pt x="240" y="402"/>
                      <a:pt x="240" y="402"/>
                    </a:cubicBezTo>
                    <a:cubicBezTo>
                      <a:pt x="242" y="402"/>
                      <a:pt x="243" y="402"/>
                      <a:pt x="244" y="402"/>
                    </a:cubicBezTo>
                    <a:cubicBezTo>
                      <a:pt x="248" y="401"/>
                      <a:pt x="252" y="399"/>
                      <a:pt x="255" y="396"/>
                    </a:cubicBezTo>
                    <a:cubicBezTo>
                      <a:pt x="256" y="396"/>
                      <a:pt x="256" y="395"/>
                      <a:pt x="256" y="395"/>
                    </a:cubicBezTo>
                    <a:cubicBezTo>
                      <a:pt x="260" y="391"/>
                      <a:pt x="262" y="386"/>
                      <a:pt x="262" y="381"/>
                    </a:cubicBezTo>
                    <a:cubicBezTo>
                      <a:pt x="262" y="303"/>
                      <a:pt x="262" y="303"/>
                      <a:pt x="262" y="303"/>
                    </a:cubicBezTo>
                    <a:cubicBezTo>
                      <a:pt x="262" y="298"/>
                      <a:pt x="262" y="292"/>
                      <a:pt x="264" y="287"/>
                    </a:cubicBezTo>
                    <a:cubicBezTo>
                      <a:pt x="266" y="279"/>
                      <a:pt x="271" y="272"/>
                      <a:pt x="277" y="266"/>
                    </a:cubicBezTo>
                    <a:cubicBezTo>
                      <a:pt x="287" y="256"/>
                      <a:pt x="299" y="250"/>
                      <a:pt x="313" y="250"/>
                    </a:cubicBezTo>
                    <a:cubicBezTo>
                      <a:pt x="313" y="250"/>
                      <a:pt x="313" y="250"/>
                      <a:pt x="313" y="250"/>
                    </a:cubicBezTo>
                    <a:cubicBezTo>
                      <a:pt x="314" y="250"/>
                      <a:pt x="314" y="250"/>
                      <a:pt x="315" y="250"/>
                    </a:cubicBezTo>
                    <a:cubicBezTo>
                      <a:pt x="319" y="250"/>
                      <a:pt x="322" y="248"/>
                      <a:pt x="325" y="245"/>
                    </a:cubicBezTo>
                    <a:cubicBezTo>
                      <a:pt x="329" y="242"/>
                      <a:pt x="330" y="238"/>
                      <a:pt x="330" y="233"/>
                    </a:cubicBezTo>
                    <a:cubicBezTo>
                      <a:pt x="330" y="228"/>
                      <a:pt x="329" y="224"/>
                      <a:pt x="325" y="221"/>
                    </a:cubicBezTo>
                    <a:cubicBezTo>
                      <a:pt x="323" y="218"/>
                      <a:pt x="320" y="217"/>
                      <a:pt x="316" y="216"/>
                    </a:cubicBezTo>
                    <a:cubicBezTo>
                      <a:pt x="299" y="216"/>
                      <a:pt x="299" y="216"/>
                      <a:pt x="299" y="216"/>
                    </a:cubicBezTo>
                    <a:cubicBezTo>
                      <a:pt x="279" y="216"/>
                      <a:pt x="262" y="222"/>
                      <a:pt x="248" y="235"/>
                    </a:cubicBezTo>
                    <a:cubicBezTo>
                      <a:pt x="246" y="236"/>
                      <a:pt x="244" y="238"/>
                      <a:pt x="242" y="240"/>
                    </a:cubicBezTo>
                    <a:close/>
                    <a:moveTo>
                      <a:pt x="88" y="216"/>
                    </a:moveTo>
                    <a:cubicBezTo>
                      <a:pt x="87" y="216"/>
                      <a:pt x="87" y="216"/>
                      <a:pt x="87" y="216"/>
                    </a:cubicBezTo>
                    <a:cubicBezTo>
                      <a:pt x="83" y="217"/>
                      <a:pt x="80" y="218"/>
                      <a:pt x="77" y="221"/>
                    </a:cubicBezTo>
                    <a:cubicBezTo>
                      <a:pt x="74" y="224"/>
                      <a:pt x="72" y="228"/>
                      <a:pt x="72" y="233"/>
                    </a:cubicBezTo>
                    <a:cubicBezTo>
                      <a:pt x="72" y="238"/>
                      <a:pt x="74" y="242"/>
                      <a:pt x="77" y="245"/>
                    </a:cubicBezTo>
                    <a:cubicBezTo>
                      <a:pt x="80" y="248"/>
                      <a:pt x="84" y="250"/>
                      <a:pt x="88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104" y="250"/>
                      <a:pt x="116" y="256"/>
                      <a:pt x="126" y="266"/>
                    </a:cubicBezTo>
                    <a:cubicBezTo>
                      <a:pt x="136" y="276"/>
                      <a:pt x="141" y="289"/>
                      <a:pt x="141" y="303"/>
                    </a:cubicBezTo>
                    <a:cubicBezTo>
                      <a:pt x="141" y="381"/>
                      <a:pt x="141" y="381"/>
                      <a:pt x="141" y="381"/>
                    </a:cubicBezTo>
                    <a:cubicBezTo>
                      <a:pt x="141" y="386"/>
                      <a:pt x="143" y="391"/>
                      <a:pt x="147" y="395"/>
                    </a:cubicBezTo>
                    <a:cubicBezTo>
                      <a:pt x="147" y="395"/>
                      <a:pt x="147" y="396"/>
                      <a:pt x="147" y="396"/>
                    </a:cubicBezTo>
                    <a:cubicBezTo>
                      <a:pt x="151" y="399"/>
                      <a:pt x="154" y="401"/>
                      <a:pt x="159" y="402"/>
                    </a:cubicBezTo>
                    <a:cubicBezTo>
                      <a:pt x="160" y="402"/>
                      <a:pt x="161" y="402"/>
                      <a:pt x="162" y="402"/>
                    </a:cubicBezTo>
                    <a:cubicBezTo>
                      <a:pt x="163" y="402"/>
                      <a:pt x="163" y="402"/>
                      <a:pt x="163" y="402"/>
                    </a:cubicBezTo>
                    <a:cubicBezTo>
                      <a:pt x="166" y="402"/>
                      <a:pt x="169" y="402"/>
                      <a:pt x="172" y="400"/>
                    </a:cubicBezTo>
                    <a:cubicBezTo>
                      <a:pt x="174" y="399"/>
                      <a:pt x="176" y="398"/>
                      <a:pt x="178" y="396"/>
                    </a:cubicBezTo>
                    <a:cubicBezTo>
                      <a:pt x="182" y="392"/>
                      <a:pt x="184" y="387"/>
                      <a:pt x="184" y="381"/>
                    </a:cubicBezTo>
                    <a:cubicBezTo>
                      <a:pt x="184" y="296"/>
                      <a:pt x="184" y="296"/>
                      <a:pt x="184" y="296"/>
                    </a:cubicBezTo>
                    <a:cubicBezTo>
                      <a:pt x="184" y="274"/>
                      <a:pt x="176" y="255"/>
                      <a:pt x="160" y="240"/>
                    </a:cubicBezTo>
                    <a:cubicBezTo>
                      <a:pt x="145" y="224"/>
                      <a:pt x="126" y="216"/>
                      <a:pt x="104" y="216"/>
                    </a:cubicBezTo>
                    <a:cubicBezTo>
                      <a:pt x="100" y="216"/>
                      <a:pt x="100" y="216"/>
                      <a:pt x="100" y="216"/>
                    </a:cubicBezTo>
                    <a:cubicBezTo>
                      <a:pt x="99" y="216"/>
                      <a:pt x="98" y="216"/>
                      <a:pt x="97" y="216"/>
                    </a:cubicBezTo>
                    <a:cubicBezTo>
                      <a:pt x="91" y="216"/>
                      <a:pt x="91" y="216"/>
                      <a:pt x="91" y="216"/>
                    </a:cubicBezTo>
                    <a:cubicBezTo>
                      <a:pt x="90" y="216"/>
                      <a:pt x="89" y="216"/>
                      <a:pt x="88" y="216"/>
                    </a:cubicBezTo>
                    <a:close/>
                    <a:moveTo>
                      <a:pt x="246" y="560"/>
                    </a:moveTo>
                    <a:cubicBezTo>
                      <a:pt x="247" y="564"/>
                      <a:pt x="247" y="567"/>
                      <a:pt x="248" y="571"/>
                    </a:cubicBezTo>
                    <a:cubicBezTo>
                      <a:pt x="248" y="572"/>
                      <a:pt x="248" y="573"/>
                      <a:pt x="248" y="573"/>
                    </a:cubicBezTo>
                    <a:cubicBezTo>
                      <a:pt x="248" y="586"/>
                      <a:pt x="243" y="597"/>
                      <a:pt x="234" y="606"/>
                    </a:cubicBezTo>
                    <a:cubicBezTo>
                      <a:pt x="231" y="609"/>
                      <a:pt x="227" y="612"/>
                      <a:pt x="223" y="614"/>
                    </a:cubicBezTo>
                    <a:cubicBezTo>
                      <a:pt x="217" y="618"/>
                      <a:pt x="209" y="620"/>
                      <a:pt x="201" y="620"/>
                    </a:cubicBezTo>
                    <a:cubicBezTo>
                      <a:pt x="193" y="620"/>
                      <a:pt x="186" y="618"/>
                      <a:pt x="179" y="614"/>
                    </a:cubicBezTo>
                    <a:cubicBezTo>
                      <a:pt x="176" y="612"/>
                      <a:pt x="172" y="609"/>
                      <a:pt x="169" y="606"/>
                    </a:cubicBezTo>
                    <a:cubicBezTo>
                      <a:pt x="160" y="597"/>
                      <a:pt x="155" y="586"/>
                      <a:pt x="155" y="573"/>
                    </a:cubicBezTo>
                    <a:cubicBezTo>
                      <a:pt x="155" y="569"/>
                      <a:pt x="156" y="564"/>
                      <a:pt x="157" y="560"/>
                    </a:cubicBezTo>
                    <a:cubicBezTo>
                      <a:pt x="134" y="560"/>
                      <a:pt x="134" y="560"/>
                      <a:pt x="134" y="560"/>
                    </a:cubicBezTo>
                    <a:cubicBezTo>
                      <a:pt x="125" y="560"/>
                      <a:pt x="117" y="557"/>
                      <a:pt x="110" y="550"/>
                    </a:cubicBezTo>
                    <a:cubicBezTo>
                      <a:pt x="104" y="544"/>
                      <a:pt x="100" y="536"/>
                      <a:pt x="100" y="526"/>
                    </a:cubicBezTo>
                    <a:cubicBezTo>
                      <a:pt x="100" y="517"/>
                      <a:pt x="104" y="509"/>
                      <a:pt x="110" y="502"/>
                    </a:cubicBezTo>
                    <a:cubicBezTo>
                      <a:pt x="117" y="496"/>
                      <a:pt x="125" y="492"/>
                      <a:pt x="134" y="492"/>
                    </a:cubicBezTo>
                    <a:cubicBezTo>
                      <a:pt x="269" y="492"/>
                      <a:pt x="269" y="492"/>
                      <a:pt x="269" y="492"/>
                    </a:cubicBezTo>
                    <a:cubicBezTo>
                      <a:pt x="278" y="492"/>
                      <a:pt x="286" y="496"/>
                      <a:pt x="293" y="502"/>
                    </a:cubicBezTo>
                    <a:cubicBezTo>
                      <a:pt x="299" y="509"/>
                      <a:pt x="303" y="517"/>
                      <a:pt x="303" y="526"/>
                    </a:cubicBezTo>
                    <a:cubicBezTo>
                      <a:pt x="303" y="536"/>
                      <a:pt x="299" y="544"/>
                      <a:pt x="293" y="550"/>
                    </a:cubicBezTo>
                    <a:cubicBezTo>
                      <a:pt x="286" y="557"/>
                      <a:pt x="278" y="560"/>
                      <a:pt x="269" y="560"/>
                    </a:cubicBezTo>
                    <a:lnTo>
                      <a:pt x="246" y="56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sp>
        <p:nvSpPr>
          <p:cNvPr id="9" name="矩形 8"/>
          <p:cNvSpPr/>
          <p:nvPr/>
        </p:nvSpPr>
        <p:spPr>
          <a:xfrm>
            <a:off x="900000" y="900000"/>
            <a:ext cx="11292000" cy="19324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　　为了明确表达与负数的相反意义，在正数前面也加上符号“</a:t>
            </a:r>
            <a:r>
              <a:rPr lang="zh-CN" altLang="en-US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＋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”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(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读</a:t>
            </a:r>
            <a:endParaRPr lang="en-US" altLang="zh-CN" sz="26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作“正”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).</a:t>
            </a:r>
            <a:endParaRPr lang="en-US" altLang="zh-CN" sz="26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solidFill>
                  <a:schemeClr val="tx2"/>
                </a:solidFill>
                <a:latin typeface="方正黑体_GBK" panose="03000509000000000000" pitchFamily="65" charset="-122"/>
                <a:ea typeface="方正黑体_GBK" panose="03000509000000000000" pitchFamily="65" charset="-122"/>
                <a:cs typeface="Arial" panose="020B0604020202020204" pitchFamily="34" charset="0"/>
              </a:rPr>
              <a:t>　　</a:t>
            </a:r>
            <a:r>
              <a:rPr lang="zh-CN" altLang="en-US" sz="2600" dirty="0">
                <a:solidFill>
                  <a:schemeClr val="tx2"/>
                </a:solidFill>
                <a:latin typeface="方正楷体简体" panose="02000000000000000000" pitchFamily="65" charset="-122"/>
                <a:ea typeface="方正楷体简体" panose="02000000000000000000" pitchFamily="65" charset="-122"/>
                <a:cs typeface="Arial" panose="020B0604020202020204" pitchFamily="34" charset="0"/>
              </a:rPr>
              <a:t>例如</a:t>
            </a:r>
            <a:endParaRPr lang="zh-CN" altLang="en-US" sz="2600" dirty="0">
              <a:solidFill>
                <a:schemeClr val="tx2"/>
              </a:solidFill>
              <a:latin typeface="方正楷体简体" panose="02000000000000000000" pitchFamily="65" charset="-122"/>
              <a:ea typeface="方正楷体简体" panose="02000000000000000000" pitchFamily="65" charset="-122"/>
              <a:cs typeface="Arial" panose="020B0604020202020204" pitchFamily="34" charset="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960340" y="2172948"/>
            <a:ext cx="4295900" cy="655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＋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1 800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，＋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3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，＋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0.5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，</a:t>
            </a:r>
            <a:r>
              <a:rPr lang="en-US" altLang="zh-CN" sz="2600" dirty="0">
                <a:latin typeface="+mn-ea"/>
              </a:rPr>
              <a:t>….</a:t>
            </a:r>
            <a:endParaRPr lang="en-US" altLang="zh-CN" sz="26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216958" y="4185084"/>
            <a:ext cx="3782664" cy="655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60000"/>
              </a:lnSpc>
            </a:pP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1 800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，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3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，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0.5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，</a:t>
            </a:r>
            <a:r>
              <a:rPr lang="en-US" altLang="zh-CN" sz="2600" dirty="0">
                <a:latin typeface="+mn-ea"/>
              </a:rPr>
              <a:t>….</a:t>
            </a:r>
            <a:endParaRPr lang="en-US" altLang="zh-CN" sz="26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</p:txBody>
      </p:sp>
      <p:sp>
        <p:nvSpPr>
          <p:cNvPr id="15" name="箭头: 下 14"/>
          <p:cNvSpPr/>
          <p:nvPr/>
        </p:nvSpPr>
        <p:spPr>
          <a:xfrm>
            <a:off x="5879976" y="3104964"/>
            <a:ext cx="432000" cy="900000"/>
          </a:xfrm>
          <a:prstGeom prst="downArrow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80000" y="108000"/>
            <a:ext cx="1715292" cy="398780"/>
            <a:chOff x="5287328" y="1607587"/>
            <a:chExt cx="1715292" cy="398780"/>
          </a:xfrm>
        </p:grpSpPr>
        <p:grpSp>
          <p:nvGrpSpPr>
            <p:cNvPr id="3" name="组合 88"/>
            <p:cNvGrpSpPr/>
            <p:nvPr/>
          </p:nvGrpSpPr>
          <p:grpSpPr>
            <a:xfrm>
              <a:off x="5799565" y="1607587"/>
              <a:ext cx="1203055" cy="398780"/>
              <a:chOff x="715825" y="143984"/>
              <a:chExt cx="1203055" cy="398780"/>
            </a:xfrm>
          </p:grpSpPr>
          <p:sp>
            <p:nvSpPr>
              <p:cNvPr id="7" name="矩形 6"/>
              <p:cNvSpPr/>
              <p:nvPr/>
            </p:nvSpPr>
            <p:spPr>
              <a:xfrm>
                <a:off x="720000" y="143984"/>
                <a:ext cx="1198880" cy="39878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l"/>
                <a:r>
                  <a:rPr lang="zh-CN" altLang="en-US" sz="2000" dirty="0">
                    <a:latin typeface="方正黑体_GBK" panose="03000509000000000000" pitchFamily="65" charset="-122"/>
                    <a:ea typeface="方正黑体_GBK" panose="03000509000000000000" pitchFamily="65" charset="-122"/>
                    <a:sym typeface="+mn-ea"/>
                  </a:rPr>
                  <a:t>新知探究</a:t>
                </a:r>
                <a:endParaRPr lang="zh-CN" altLang="en-US" sz="2000" dirty="0">
                  <a:solidFill>
                    <a:srgbClr val="727272"/>
                  </a:solidFill>
                  <a:latin typeface="方正黑体_GBK" panose="03000509000000000000" pitchFamily="65" charset="-122"/>
                  <a:ea typeface="方正黑体_GBK" panose="03000509000000000000" pitchFamily="65" charset="-122"/>
                </a:endParaRPr>
              </a:p>
            </p:txBody>
          </p:sp>
          <p:sp>
            <p:nvSpPr>
              <p:cNvPr id="8" name="矩形 7"/>
              <p:cNvSpPr/>
              <p:nvPr/>
            </p:nvSpPr>
            <p:spPr>
              <a:xfrm>
                <a:off x="715825" y="218039"/>
                <a:ext cx="18000" cy="252000"/>
              </a:xfrm>
              <a:prstGeom prst="rect">
                <a:avLst/>
              </a:prstGeom>
              <a:solidFill>
                <a:srgbClr val="72727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" name="组合 89"/>
            <p:cNvGrpSpPr/>
            <p:nvPr/>
          </p:nvGrpSpPr>
          <p:grpSpPr>
            <a:xfrm>
              <a:off x="5287328" y="1627622"/>
              <a:ext cx="360040" cy="360040"/>
              <a:chOff x="5519936" y="3104964"/>
              <a:chExt cx="360040" cy="360040"/>
            </a:xfrm>
          </p:grpSpPr>
          <p:sp>
            <p:nvSpPr>
              <p:cNvPr id="5" name="矩形: 圆角 90"/>
              <p:cNvSpPr/>
              <p:nvPr/>
            </p:nvSpPr>
            <p:spPr>
              <a:xfrm>
                <a:off x="5519936" y="3104964"/>
                <a:ext cx="360040" cy="360040"/>
              </a:xfrm>
              <a:prstGeom prst="roundRect">
                <a:avLst/>
              </a:prstGeom>
              <a:solidFill>
                <a:schemeClr val="tx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Freeform 13"/>
              <p:cNvSpPr>
                <a:spLocks noChangeAspect="1" noEditPoints="1"/>
              </p:cNvSpPr>
              <p:nvPr/>
            </p:nvSpPr>
            <p:spPr bwMode="auto">
              <a:xfrm>
                <a:off x="5618335" y="3158984"/>
                <a:ext cx="163243" cy="252000"/>
              </a:xfrm>
              <a:custGeom>
                <a:avLst/>
                <a:gdLst>
                  <a:gd name="T0" fmla="*/ 401 w 402"/>
                  <a:gd name="T1" fmla="*/ 228 h 620"/>
                  <a:gd name="T2" fmla="*/ 392 w 402"/>
                  <a:gd name="T3" fmla="*/ 266 h 620"/>
                  <a:gd name="T4" fmla="*/ 383 w 402"/>
                  <a:gd name="T5" fmla="*/ 287 h 620"/>
                  <a:gd name="T6" fmla="*/ 358 w 402"/>
                  <a:gd name="T7" fmla="*/ 326 h 620"/>
                  <a:gd name="T8" fmla="*/ 354 w 402"/>
                  <a:gd name="T9" fmla="*/ 331 h 620"/>
                  <a:gd name="T10" fmla="*/ 344 w 402"/>
                  <a:gd name="T11" fmla="*/ 345 h 620"/>
                  <a:gd name="T12" fmla="*/ 316 w 402"/>
                  <a:gd name="T13" fmla="*/ 418 h 620"/>
                  <a:gd name="T14" fmla="*/ 126 w 402"/>
                  <a:gd name="T15" fmla="*/ 458 h 620"/>
                  <a:gd name="T16" fmla="*/ 86 w 402"/>
                  <a:gd name="T17" fmla="*/ 418 h 620"/>
                  <a:gd name="T18" fmla="*/ 82 w 402"/>
                  <a:gd name="T19" fmla="*/ 388 h 620"/>
                  <a:gd name="T20" fmla="*/ 57 w 402"/>
                  <a:gd name="T21" fmla="*/ 344 h 620"/>
                  <a:gd name="T22" fmla="*/ 44 w 402"/>
                  <a:gd name="T23" fmla="*/ 326 h 620"/>
                  <a:gd name="T24" fmla="*/ 11 w 402"/>
                  <a:gd name="T25" fmla="*/ 266 h 620"/>
                  <a:gd name="T26" fmla="*/ 2 w 402"/>
                  <a:gd name="T27" fmla="*/ 228 h 620"/>
                  <a:gd name="T28" fmla="*/ 59 w 402"/>
                  <a:gd name="T29" fmla="*/ 59 h 620"/>
                  <a:gd name="T30" fmla="*/ 343 w 402"/>
                  <a:gd name="T31" fmla="*/ 59 h 620"/>
                  <a:gd name="T32" fmla="*/ 242 w 402"/>
                  <a:gd name="T33" fmla="*/ 240 h 620"/>
                  <a:gd name="T34" fmla="*/ 219 w 402"/>
                  <a:gd name="T35" fmla="*/ 381 h 620"/>
                  <a:gd name="T36" fmla="*/ 231 w 402"/>
                  <a:gd name="T37" fmla="*/ 400 h 620"/>
                  <a:gd name="T38" fmla="*/ 240 w 402"/>
                  <a:gd name="T39" fmla="*/ 402 h 620"/>
                  <a:gd name="T40" fmla="*/ 255 w 402"/>
                  <a:gd name="T41" fmla="*/ 396 h 620"/>
                  <a:gd name="T42" fmla="*/ 262 w 402"/>
                  <a:gd name="T43" fmla="*/ 381 h 620"/>
                  <a:gd name="T44" fmla="*/ 264 w 402"/>
                  <a:gd name="T45" fmla="*/ 287 h 620"/>
                  <a:gd name="T46" fmla="*/ 313 w 402"/>
                  <a:gd name="T47" fmla="*/ 250 h 620"/>
                  <a:gd name="T48" fmla="*/ 315 w 402"/>
                  <a:gd name="T49" fmla="*/ 250 h 620"/>
                  <a:gd name="T50" fmla="*/ 330 w 402"/>
                  <a:gd name="T51" fmla="*/ 233 h 620"/>
                  <a:gd name="T52" fmla="*/ 316 w 402"/>
                  <a:gd name="T53" fmla="*/ 216 h 620"/>
                  <a:gd name="T54" fmla="*/ 248 w 402"/>
                  <a:gd name="T55" fmla="*/ 235 h 620"/>
                  <a:gd name="T56" fmla="*/ 88 w 402"/>
                  <a:gd name="T57" fmla="*/ 216 h 620"/>
                  <a:gd name="T58" fmla="*/ 77 w 402"/>
                  <a:gd name="T59" fmla="*/ 221 h 620"/>
                  <a:gd name="T60" fmla="*/ 77 w 402"/>
                  <a:gd name="T61" fmla="*/ 245 h 620"/>
                  <a:gd name="T62" fmla="*/ 89 w 402"/>
                  <a:gd name="T63" fmla="*/ 250 h 620"/>
                  <a:gd name="T64" fmla="*/ 126 w 402"/>
                  <a:gd name="T65" fmla="*/ 266 h 620"/>
                  <a:gd name="T66" fmla="*/ 141 w 402"/>
                  <a:gd name="T67" fmla="*/ 381 h 620"/>
                  <a:gd name="T68" fmla="*/ 147 w 402"/>
                  <a:gd name="T69" fmla="*/ 396 h 620"/>
                  <a:gd name="T70" fmla="*/ 162 w 402"/>
                  <a:gd name="T71" fmla="*/ 402 h 620"/>
                  <a:gd name="T72" fmla="*/ 172 w 402"/>
                  <a:gd name="T73" fmla="*/ 400 h 620"/>
                  <a:gd name="T74" fmla="*/ 184 w 402"/>
                  <a:gd name="T75" fmla="*/ 381 h 620"/>
                  <a:gd name="T76" fmla="*/ 160 w 402"/>
                  <a:gd name="T77" fmla="*/ 240 h 620"/>
                  <a:gd name="T78" fmla="*/ 100 w 402"/>
                  <a:gd name="T79" fmla="*/ 216 h 620"/>
                  <a:gd name="T80" fmla="*/ 91 w 402"/>
                  <a:gd name="T81" fmla="*/ 216 h 620"/>
                  <a:gd name="T82" fmla="*/ 246 w 402"/>
                  <a:gd name="T83" fmla="*/ 560 h 620"/>
                  <a:gd name="T84" fmla="*/ 248 w 402"/>
                  <a:gd name="T85" fmla="*/ 573 h 620"/>
                  <a:gd name="T86" fmla="*/ 223 w 402"/>
                  <a:gd name="T87" fmla="*/ 614 h 620"/>
                  <a:gd name="T88" fmla="*/ 179 w 402"/>
                  <a:gd name="T89" fmla="*/ 614 h 620"/>
                  <a:gd name="T90" fmla="*/ 155 w 402"/>
                  <a:gd name="T91" fmla="*/ 573 h 620"/>
                  <a:gd name="T92" fmla="*/ 134 w 402"/>
                  <a:gd name="T93" fmla="*/ 560 h 620"/>
                  <a:gd name="T94" fmla="*/ 100 w 402"/>
                  <a:gd name="T95" fmla="*/ 526 h 620"/>
                  <a:gd name="T96" fmla="*/ 134 w 402"/>
                  <a:gd name="T97" fmla="*/ 492 h 620"/>
                  <a:gd name="T98" fmla="*/ 293 w 402"/>
                  <a:gd name="T99" fmla="*/ 502 h 620"/>
                  <a:gd name="T100" fmla="*/ 293 w 402"/>
                  <a:gd name="T101" fmla="*/ 550 h 620"/>
                  <a:gd name="T102" fmla="*/ 246 w 402"/>
                  <a:gd name="T103" fmla="*/ 560 h 6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02" h="620">
                    <a:moveTo>
                      <a:pt x="402" y="201"/>
                    </a:moveTo>
                    <a:cubicBezTo>
                      <a:pt x="402" y="210"/>
                      <a:pt x="402" y="219"/>
                      <a:pt x="401" y="228"/>
                    </a:cubicBezTo>
                    <a:cubicBezTo>
                      <a:pt x="400" y="230"/>
                      <a:pt x="400" y="233"/>
                      <a:pt x="400" y="235"/>
                    </a:cubicBezTo>
                    <a:cubicBezTo>
                      <a:pt x="398" y="246"/>
                      <a:pt x="395" y="256"/>
                      <a:pt x="392" y="266"/>
                    </a:cubicBezTo>
                    <a:cubicBezTo>
                      <a:pt x="391" y="266"/>
                      <a:pt x="391" y="266"/>
                      <a:pt x="391" y="267"/>
                    </a:cubicBezTo>
                    <a:cubicBezTo>
                      <a:pt x="389" y="274"/>
                      <a:pt x="386" y="280"/>
                      <a:pt x="383" y="287"/>
                    </a:cubicBezTo>
                    <a:cubicBezTo>
                      <a:pt x="372" y="307"/>
                      <a:pt x="372" y="307"/>
                      <a:pt x="372" y="307"/>
                    </a:cubicBezTo>
                    <a:cubicBezTo>
                      <a:pt x="368" y="314"/>
                      <a:pt x="363" y="320"/>
                      <a:pt x="358" y="326"/>
                    </a:cubicBezTo>
                    <a:cubicBezTo>
                      <a:pt x="357" y="328"/>
                      <a:pt x="356" y="329"/>
                      <a:pt x="355" y="331"/>
                    </a:cubicBezTo>
                    <a:cubicBezTo>
                      <a:pt x="354" y="331"/>
                      <a:pt x="354" y="331"/>
                      <a:pt x="354" y="331"/>
                    </a:cubicBezTo>
                    <a:cubicBezTo>
                      <a:pt x="351" y="335"/>
                      <a:pt x="348" y="339"/>
                      <a:pt x="344" y="344"/>
                    </a:cubicBezTo>
                    <a:cubicBezTo>
                      <a:pt x="344" y="344"/>
                      <a:pt x="344" y="344"/>
                      <a:pt x="344" y="345"/>
                    </a:cubicBezTo>
                    <a:cubicBezTo>
                      <a:pt x="326" y="370"/>
                      <a:pt x="317" y="391"/>
                      <a:pt x="316" y="407"/>
                    </a:cubicBezTo>
                    <a:cubicBezTo>
                      <a:pt x="316" y="418"/>
                      <a:pt x="316" y="418"/>
                      <a:pt x="316" y="418"/>
                    </a:cubicBezTo>
                    <a:cubicBezTo>
                      <a:pt x="316" y="444"/>
                      <a:pt x="303" y="458"/>
                      <a:pt x="276" y="458"/>
                    </a:cubicBezTo>
                    <a:cubicBezTo>
                      <a:pt x="126" y="458"/>
                      <a:pt x="126" y="458"/>
                      <a:pt x="126" y="458"/>
                    </a:cubicBezTo>
                    <a:cubicBezTo>
                      <a:pt x="102" y="458"/>
                      <a:pt x="88" y="446"/>
                      <a:pt x="86" y="424"/>
                    </a:cubicBezTo>
                    <a:cubicBezTo>
                      <a:pt x="86" y="422"/>
                      <a:pt x="86" y="420"/>
                      <a:pt x="86" y="418"/>
                    </a:cubicBezTo>
                    <a:cubicBezTo>
                      <a:pt x="86" y="408"/>
                      <a:pt x="86" y="408"/>
                      <a:pt x="86" y="408"/>
                    </a:cubicBezTo>
                    <a:cubicBezTo>
                      <a:pt x="86" y="402"/>
                      <a:pt x="85" y="395"/>
                      <a:pt x="82" y="388"/>
                    </a:cubicBezTo>
                    <a:cubicBezTo>
                      <a:pt x="77" y="375"/>
                      <a:pt x="69" y="361"/>
                      <a:pt x="58" y="344"/>
                    </a:cubicBezTo>
                    <a:cubicBezTo>
                      <a:pt x="57" y="344"/>
                      <a:pt x="57" y="344"/>
                      <a:pt x="57" y="344"/>
                    </a:cubicBezTo>
                    <a:cubicBezTo>
                      <a:pt x="54" y="339"/>
                      <a:pt x="51" y="335"/>
                      <a:pt x="48" y="330"/>
                    </a:cubicBezTo>
                    <a:cubicBezTo>
                      <a:pt x="46" y="329"/>
                      <a:pt x="45" y="328"/>
                      <a:pt x="44" y="326"/>
                    </a:cubicBezTo>
                    <a:cubicBezTo>
                      <a:pt x="29" y="308"/>
                      <a:pt x="18" y="288"/>
                      <a:pt x="11" y="267"/>
                    </a:cubicBezTo>
                    <a:cubicBezTo>
                      <a:pt x="11" y="266"/>
                      <a:pt x="11" y="266"/>
                      <a:pt x="11" y="266"/>
                    </a:cubicBezTo>
                    <a:cubicBezTo>
                      <a:pt x="10" y="266"/>
                      <a:pt x="10" y="266"/>
                      <a:pt x="10" y="266"/>
                    </a:cubicBezTo>
                    <a:cubicBezTo>
                      <a:pt x="6" y="254"/>
                      <a:pt x="3" y="241"/>
                      <a:pt x="2" y="228"/>
                    </a:cubicBezTo>
                    <a:cubicBezTo>
                      <a:pt x="1" y="219"/>
                      <a:pt x="0" y="210"/>
                      <a:pt x="0" y="201"/>
                    </a:cubicBezTo>
                    <a:cubicBezTo>
                      <a:pt x="0" y="145"/>
                      <a:pt x="20" y="98"/>
                      <a:pt x="59" y="59"/>
                    </a:cubicBezTo>
                    <a:cubicBezTo>
                      <a:pt x="98" y="19"/>
                      <a:pt x="146" y="0"/>
                      <a:pt x="201" y="0"/>
                    </a:cubicBezTo>
                    <a:cubicBezTo>
                      <a:pt x="257" y="0"/>
                      <a:pt x="304" y="19"/>
                      <a:pt x="343" y="59"/>
                    </a:cubicBezTo>
                    <a:cubicBezTo>
                      <a:pt x="383" y="98"/>
                      <a:pt x="402" y="145"/>
                      <a:pt x="402" y="201"/>
                    </a:cubicBezTo>
                    <a:close/>
                    <a:moveTo>
                      <a:pt x="242" y="240"/>
                    </a:moveTo>
                    <a:cubicBezTo>
                      <a:pt x="227" y="255"/>
                      <a:pt x="219" y="274"/>
                      <a:pt x="219" y="296"/>
                    </a:cubicBezTo>
                    <a:cubicBezTo>
                      <a:pt x="219" y="381"/>
                      <a:pt x="219" y="381"/>
                      <a:pt x="219" y="381"/>
                    </a:cubicBezTo>
                    <a:cubicBezTo>
                      <a:pt x="219" y="387"/>
                      <a:pt x="221" y="392"/>
                      <a:pt x="225" y="396"/>
                    </a:cubicBezTo>
                    <a:cubicBezTo>
                      <a:pt x="227" y="398"/>
                      <a:pt x="229" y="399"/>
                      <a:pt x="231" y="400"/>
                    </a:cubicBezTo>
                    <a:cubicBezTo>
                      <a:pt x="234" y="402"/>
                      <a:pt x="237" y="402"/>
                      <a:pt x="240" y="402"/>
                    </a:cubicBezTo>
                    <a:cubicBezTo>
                      <a:pt x="240" y="402"/>
                      <a:pt x="240" y="402"/>
                      <a:pt x="240" y="402"/>
                    </a:cubicBezTo>
                    <a:cubicBezTo>
                      <a:pt x="242" y="402"/>
                      <a:pt x="243" y="402"/>
                      <a:pt x="244" y="402"/>
                    </a:cubicBezTo>
                    <a:cubicBezTo>
                      <a:pt x="248" y="401"/>
                      <a:pt x="252" y="399"/>
                      <a:pt x="255" y="396"/>
                    </a:cubicBezTo>
                    <a:cubicBezTo>
                      <a:pt x="256" y="396"/>
                      <a:pt x="256" y="395"/>
                      <a:pt x="256" y="395"/>
                    </a:cubicBezTo>
                    <a:cubicBezTo>
                      <a:pt x="260" y="391"/>
                      <a:pt x="262" y="386"/>
                      <a:pt x="262" y="381"/>
                    </a:cubicBezTo>
                    <a:cubicBezTo>
                      <a:pt x="262" y="303"/>
                      <a:pt x="262" y="303"/>
                      <a:pt x="262" y="303"/>
                    </a:cubicBezTo>
                    <a:cubicBezTo>
                      <a:pt x="262" y="298"/>
                      <a:pt x="262" y="292"/>
                      <a:pt x="264" y="287"/>
                    </a:cubicBezTo>
                    <a:cubicBezTo>
                      <a:pt x="266" y="279"/>
                      <a:pt x="271" y="272"/>
                      <a:pt x="277" y="266"/>
                    </a:cubicBezTo>
                    <a:cubicBezTo>
                      <a:pt x="287" y="256"/>
                      <a:pt x="299" y="250"/>
                      <a:pt x="313" y="250"/>
                    </a:cubicBezTo>
                    <a:cubicBezTo>
                      <a:pt x="313" y="250"/>
                      <a:pt x="313" y="250"/>
                      <a:pt x="313" y="250"/>
                    </a:cubicBezTo>
                    <a:cubicBezTo>
                      <a:pt x="314" y="250"/>
                      <a:pt x="314" y="250"/>
                      <a:pt x="315" y="250"/>
                    </a:cubicBezTo>
                    <a:cubicBezTo>
                      <a:pt x="319" y="250"/>
                      <a:pt x="322" y="248"/>
                      <a:pt x="325" y="245"/>
                    </a:cubicBezTo>
                    <a:cubicBezTo>
                      <a:pt x="329" y="242"/>
                      <a:pt x="330" y="238"/>
                      <a:pt x="330" y="233"/>
                    </a:cubicBezTo>
                    <a:cubicBezTo>
                      <a:pt x="330" y="228"/>
                      <a:pt x="329" y="224"/>
                      <a:pt x="325" y="221"/>
                    </a:cubicBezTo>
                    <a:cubicBezTo>
                      <a:pt x="323" y="218"/>
                      <a:pt x="320" y="217"/>
                      <a:pt x="316" y="216"/>
                    </a:cubicBezTo>
                    <a:cubicBezTo>
                      <a:pt x="299" y="216"/>
                      <a:pt x="299" y="216"/>
                      <a:pt x="299" y="216"/>
                    </a:cubicBezTo>
                    <a:cubicBezTo>
                      <a:pt x="279" y="216"/>
                      <a:pt x="262" y="222"/>
                      <a:pt x="248" y="235"/>
                    </a:cubicBezTo>
                    <a:cubicBezTo>
                      <a:pt x="246" y="236"/>
                      <a:pt x="244" y="238"/>
                      <a:pt x="242" y="240"/>
                    </a:cubicBezTo>
                    <a:close/>
                    <a:moveTo>
                      <a:pt x="88" y="216"/>
                    </a:moveTo>
                    <a:cubicBezTo>
                      <a:pt x="87" y="216"/>
                      <a:pt x="87" y="216"/>
                      <a:pt x="87" y="216"/>
                    </a:cubicBezTo>
                    <a:cubicBezTo>
                      <a:pt x="83" y="217"/>
                      <a:pt x="80" y="218"/>
                      <a:pt x="77" y="221"/>
                    </a:cubicBezTo>
                    <a:cubicBezTo>
                      <a:pt x="74" y="224"/>
                      <a:pt x="72" y="228"/>
                      <a:pt x="72" y="233"/>
                    </a:cubicBezTo>
                    <a:cubicBezTo>
                      <a:pt x="72" y="238"/>
                      <a:pt x="74" y="242"/>
                      <a:pt x="77" y="245"/>
                    </a:cubicBezTo>
                    <a:cubicBezTo>
                      <a:pt x="80" y="248"/>
                      <a:pt x="84" y="250"/>
                      <a:pt x="88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104" y="250"/>
                      <a:pt x="116" y="256"/>
                      <a:pt x="126" y="266"/>
                    </a:cubicBezTo>
                    <a:cubicBezTo>
                      <a:pt x="136" y="276"/>
                      <a:pt x="141" y="289"/>
                      <a:pt x="141" y="303"/>
                    </a:cubicBezTo>
                    <a:cubicBezTo>
                      <a:pt x="141" y="381"/>
                      <a:pt x="141" y="381"/>
                      <a:pt x="141" y="381"/>
                    </a:cubicBezTo>
                    <a:cubicBezTo>
                      <a:pt x="141" y="386"/>
                      <a:pt x="143" y="391"/>
                      <a:pt x="147" y="395"/>
                    </a:cubicBezTo>
                    <a:cubicBezTo>
                      <a:pt x="147" y="395"/>
                      <a:pt x="147" y="396"/>
                      <a:pt x="147" y="396"/>
                    </a:cubicBezTo>
                    <a:cubicBezTo>
                      <a:pt x="151" y="399"/>
                      <a:pt x="154" y="401"/>
                      <a:pt x="159" y="402"/>
                    </a:cubicBezTo>
                    <a:cubicBezTo>
                      <a:pt x="160" y="402"/>
                      <a:pt x="161" y="402"/>
                      <a:pt x="162" y="402"/>
                    </a:cubicBezTo>
                    <a:cubicBezTo>
                      <a:pt x="163" y="402"/>
                      <a:pt x="163" y="402"/>
                      <a:pt x="163" y="402"/>
                    </a:cubicBezTo>
                    <a:cubicBezTo>
                      <a:pt x="166" y="402"/>
                      <a:pt x="169" y="402"/>
                      <a:pt x="172" y="400"/>
                    </a:cubicBezTo>
                    <a:cubicBezTo>
                      <a:pt x="174" y="399"/>
                      <a:pt x="176" y="398"/>
                      <a:pt x="178" y="396"/>
                    </a:cubicBezTo>
                    <a:cubicBezTo>
                      <a:pt x="182" y="392"/>
                      <a:pt x="184" y="387"/>
                      <a:pt x="184" y="381"/>
                    </a:cubicBezTo>
                    <a:cubicBezTo>
                      <a:pt x="184" y="296"/>
                      <a:pt x="184" y="296"/>
                      <a:pt x="184" y="296"/>
                    </a:cubicBezTo>
                    <a:cubicBezTo>
                      <a:pt x="184" y="274"/>
                      <a:pt x="176" y="255"/>
                      <a:pt x="160" y="240"/>
                    </a:cubicBezTo>
                    <a:cubicBezTo>
                      <a:pt x="145" y="224"/>
                      <a:pt x="126" y="216"/>
                      <a:pt x="104" y="216"/>
                    </a:cubicBezTo>
                    <a:cubicBezTo>
                      <a:pt x="100" y="216"/>
                      <a:pt x="100" y="216"/>
                      <a:pt x="100" y="216"/>
                    </a:cubicBezTo>
                    <a:cubicBezTo>
                      <a:pt x="99" y="216"/>
                      <a:pt x="98" y="216"/>
                      <a:pt x="97" y="216"/>
                    </a:cubicBezTo>
                    <a:cubicBezTo>
                      <a:pt x="91" y="216"/>
                      <a:pt x="91" y="216"/>
                      <a:pt x="91" y="216"/>
                    </a:cubicBezTo>
                    <a:cubicBezTo>
                      <a:pt x="90" y="216"/>
                      <a:pt x="89" y="216"/>
                      <a:pt x="88" y="216"/>
                    </a:cubicBezTo>
                    <a:close/>
                    <a:moveTo>
                      <a:pt x="246" y="560"/>
                    </a:moveTo>
                    <a:cubicBezTo>
                      <a:pt x="247" y="564"/>
                      <a:pt x="247" y="567"/>
                      <a:pt x="248" y="571"/>
                    </a:cubicBezTo>
                    <a:cubicBezTo>
                      <a:pt x="248" y="572"/>
                      <a:pt x="248" y="573"/>
                      <a:pt x="248" y="573"/>
                    </a:cubicBezTo>
                    <a:cubicBezTo>
                      <a:pt x="248" y="586"/>
                      <a:pt x="243" y="597"/>
                      <a:pt x="234" y="606"/>
                    </a:cubicBezTo>
                    <a:cubicBezTo>
                      <a:pt x="231" y="609"/>
                      <a:pt x="227" y="612"/>
                      <a:pt x="223" y="614"/>
                    </a:cubicBezTo>
                    <a:cubicBezTo>
                      <a:pt x="217" y="618"/>
                      <a:pt x="209" y="620"/>
                      <a:pt x="201" y="620"/>
                    </a:cubicBezTo>
                    <a:cubicBezTo>
                      <a:pt x="193" y="620"/>
                      <a:pt x="186" y="618"/>
                      <a:pt x="179" y="614"/>
                    </a:cubicBezTo>
                    <a:cubicBezTo>
                      <a:pt x="176" y="612"/>
                      <a:pt x="172" y="609"/>
                      <a:pt x="169" y="606"/>
                    </a:cubicBezTo>
                    <a:cubicBezTo>
                      <a:pt x="160" y="597"/>
                      <a:pt x="155" y="586"/>
                      <a:pt x="155" y="573"/>
                    </a:cubicBezTo>
                    <a:cubicBezTo>
                      <a:pt x="155" y="569"/>
                      <a:pt x="156" y="564"/>
                      <a:pt x="157" y="560"/>
                    </a:cubicBezTo>
                    <a:cubicBezTo>
                      <a:pt x="134" y="560"/>
                      <a:pt x="134" y="560"/>
                      <a:pt x="134" y="560"/>
                    </a:cubicBezTo>
                    <a:cubicBezTo>
                      <a:pt x="125" y="560"/>
                      <a:pt x="117" y="557"/>
                      <a:pt x="110" y="550"/>
                    </a:cubicBezTo>
                    <a:cubicBezTo>
                      <a:pt x="104" y="544"/>
                      <a:pt x="100" y="536"/>
                      <a:pt x="100" y="526"/>
                    </a:cubicBezTo>
                    <a:cubicBezTo>
                      <a:pt x="100" y="517"/>
                      <a:pt x="104" y="509"/>
                      <a:pt x="110" y="502"/>
                    </a:cubicBezTo>
                    <a:cubicBezTo>
                      <a:pt x="117" y="496"/>
                      <a:pt x="125" y="492"/>
                      <a:pt x="134" y="492"/>
                    </a:cubicBezTo>
                    <a:cubicBezTo>
                      <a:pt x="269" y="492"/>
                      <a:pt x="269" y="492"/>
                      <a:pt x="269" y="492"/>
                    </a:cubicBezTo>
                    <a:cubicBezTo>
                      <a:pt x="278" y="492"/>
                      <a:pt x="286" y="496"/>
                      <a:pt x="293" y="502"/>
                    </a:cubicBezTo>
                    <a:cubicBezTo>
                      <a:pt x="299" y="509"/>
                      <a:pt x="303" y="517"/>
                      <a:pt x="303" y="526"/>
                    </a:cubicBezTo>
                    <a:cubicBezTo>
                      <a:pt x="303" y="536"/>
                      <a:pt x="299" y="544"/>
                      <a:pt x="293" y="550"/>
                    </a:cubicBezTo>
                    <a:cubicBezTo>
                      <a:pt x="286" y="557"/>
                      <a:pt x="278" y="560"/>
                      <a:pt x="269" y="560"/>
                    </a:cubicBezTo>
                    <a:lnTo>
                      <a:pt x="246" y="56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sp>
        <p:nvSpPr>
          <p:cNvPr id="9" name="矩形 8"/>
          <p:cNvSpPr/>
          <p:nvPr/>
        </p:nvSpPr>
        <p:spPr>
          <a:xfrm>
            <a:off x="900000" y="900000"/>
            <a:ext cx="11292000" cy="25759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　　一个数前面的“＋”“－”叫作这个数的符号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.</a:t>
            </a:r>
            <a:endParaRPr lang="en-US" altLang="zh-CN" sz="26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　　一般地，正数的符号是“＋”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(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读作“正”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)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，负数的符号是“－”</a:t>
            </a:r>
            <a:endParaRPr lang="en-US" altLang="zh-CN" sz="26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(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读作“负”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).</a:t>
            </a:r>
            <a:endParaRPr lang="en-US" altLang="zh-CN" sz="26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　　</a:t>
            </a:r>
            <a:r>
              <a:rPr lang="en-US" altLang="zh-CN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0 </a:t>
            </a:r>
            <a:r>
              <a:rPr lang="zh-CN" altLang="en-US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既不是正数，也不是负数．</a:t>
            </a:r>
            <a:endParaRPr lang="zh-CN" altLang="en-US" sz="2600" dirty="0">
              <a:solidFill>
                <a:schemeClr val="tx2"/>
              </a:solidFill>
              <a:latin typeface="DongTian" panose="02020603050405020304" pitchFamily="18" charset="0"/>
              <a:ea typeface="方正楷体简体" panose="02000000000000000000" pitchFamily="65" charset="-122"/>
            </a:endParaRPr>
          </a:p>
        </p:txBody>
      </p:sp>
    </p:spTree>
  </p:cSld>
  <p:clrMapOvr>
    <a:masterClrMapping/>
  </p:clrMapOvr>
  <p:transition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80000" y="108000"/>
            <a:ext cx="1715292" cy="398780"/>
            <a:chOff x="5287328" y="1607587"/>
            <a:chExt cx="1715292" cy="398780"/>
          </a:xfrm>
        </p:grpSpPr>
        <p:grpSp>
          <p:nvGrpSpPr>
            <p:cNvPr id="3" name="组合 88"/>
            <p:cNvGrpSpPr/>
            <p:nvPr/>
          </p:nvGrpSpPr>
          <p:grpSpPr>
            <a:xfrm>
              <a:off x="5799565" y="1607587"/>
              <a:ext cx="1203055" cy="398780"/>
              <a:chOff x="715825" y="143984"/>
              <a:chExt cx="1203055" cy="398780"/>
            </a:xfrm>
          </p:grpSpPr>
          <p:sp>
            <p:nvSpPr>
              <p:cNvPr id="7" name="矩形 6"/>
              <p:cNvSpPr/>
              <p:nvPr/>
            </p:nvSpPr>
            <p:spPr>
              <a:xfrm>
                <a:off x="720000" y="143984"/>
                <a:ext cx="1198880" cy="39878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l"/>
                <a:r>
                  <a:rPr lang="zh-CN" altLang="en-US" sz="2000" dirty="0">
                    <a:latin typeface="方正黑体_GBK" panose="03000509000000000000" pitchFamily="65" charset="-122"/>
                    <a:ea typeface="方正黑体_GBK" panose="03000509000000000000" pitchFamily="65" charset="-122"/>
                    <a:sym typeface="+mn-ea"/>
                  </a:rPr>
                  <a:t>新知探究</a:t>
                </a:r>
                <a:endParaRPr lang="zh-CN" altLang="en-US" sz="2000" dirty="0">
                  <a:solidFill>
                    <a:srgbClr val="727272"/>
                  </a:solidFill>
                  <a:latin typeface="方正黑体_GBK" panose="03000509000000000000" pitchFamily="65" charset="-122"/>
                  <a:ea typeface="方正黑体_GBK" panose="03000509000000000000" pitchFamily="65" charset="-122"/>
                </a:endParaRPr>
              </a:p>
            </p:txBody>
          </p:sp>
          <p:sp>
            <p:nvSpPr>
              <p:cNvPr id="8" name="矩形 7"/>
              <p:cNvSpPr/>
              <p:nvPr/>
            </p:nvSpPr>
            <p:spPr>
              <a:xfrm>
                <a:off x="715825" y="218039"/>
                <a:ext cx="18000" cy="252000"/>
              </a:xfrm>
              <a:prstGeom prst="rect">
                <a:avLst/>
              </a:prstGeom>
              <a:solidFill>
                <a:srgbClr val="72727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" name="组合 89"/>
            <p:cNvGrpSpPr/>
            <p:nvPr/>
          </p:nvGrpSpPr>
          <p:grpSpPr>
            <a:xfrm>
              <a:off x="5287328" y="1627622"/>
              <a:ext cx="360040" cy="360040"/>
              <a:chOff x="5519936" y="3104964"/>
              <a:chExt cx="360040" cy="360040"/>
            </a:xfrm>
          </p:grpSpPr>
          <p:sp>
            <p:nvSpPr>
              <p:cNvPr id="5" name="矩形: 圆角 90"/>
              <p:cNvSpPr/>
              <p:nvPr/>
            </p:nvSpPr>
            <p:spPr>
              <a:xfrm>
                <a:off x="5519936" y="3104964"/>
                <a:ext cx="360040" cy="360040"/>
              </a:xfrm>
              <a:prstGeom prst="roundRect">
                <a:avLst/>
              </a:prstGeom>
              <a:solidFill>
                <a:schemeClr val="tx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Freeform 13"/>
              <p:cNvSpPr>
                <a:spLocks noChangeAspect="1" noEditPoints="1"/>
              </p:cNvSpPr>
              <p:nvPr/>
            </p:nvSpPr>
            <p:spPr bwMode="auto">
              <a:xfrm>
                <a:off x="5618335" y="3158984"/>
                <a:ext cx="163243" cy="252000"/>
              </a:xfrm>
              <a:custGeom>
                <a:avLst/>
                <a:gdLst>
                  <a:gd name="T0" fmla="*/ 401 w 402"/>
                  <a:gd name="T1" fmla="*/ 228 h 620"/>
                  <a:gd name="T2" fmla="*/ 392 w 402"/>
                  <a:gd name="T3" fmla="*/ 266 h 620"/>
                  <a:gd name="T4" fmla="*/ 383 w 402"/>
                  <a:gd name="T5" fmla="*/ 287 h 620"/>
                  <a:gd name="T6" fmla="*/ 358 w 402"/>
                  <a:gd name="T7" fmla="*/ 326 h 620"/>
                  <a:gd name="T8" fmla="*/ 354 w 402"/>
                  <a:gd name="T9" fmla="*/ 331 h 620"/>
                  <a:gd name="T10" fmla="*/ 344 w 402"/>
                  <a:gd name="T11" fmla="*/ 345 h 620"/>
                  <a:gd name="T12" fmla="*/ 316 w 402"/>
                  <a:gd name="T13" fmla="*/ 418 h 620"/>
                  <a:gd name="T14" fmla="*/ 126 w 402"/>
                  <a:gd name="T15" fmla="*/ 458 h 620"/>
                  <a:gd name="T16" fmla="*/ 86 w 402"/>
                  <a:gd name="T17" fmla="*/ 418 h 620"/>
                  <a:gd name="T18" fmla="*/ 82 w 402"/>
                  <a:gd name="T19" fmla="*/ 388 h 620"/>
                  <a:gd name="T20" fmla="*/ 57 w 402"/>
                  <a:gd name="T21" fmla="*/ 344 h 620"/>
                  <a:gd name="T22" fmla="*/ 44 w 402"/>
                  <a:gd name="T23" fmla="*/ 326 h 620"/>
                  <a:gd name="T24" fmla="*/ 11 w 402"/>
                  <a:gd name="T25" fmla="*/ 266 h 620"/>
                  <a:gd name="T26" fmla="*/ 2 w 402"/>
                  <a:gd name="T27" fmla="*/ 228 h 620"/>
                  <a:gd name="T28" fmla="*/ 59 w 402"/>
                  <a:gd name="T29" fmla="*/ 59 h 620"/>
                  <a:gd name="T30" fmla="*/ 343 w 402"/>
                  <a:gd name="T31" fmla="*/ 59 h 620"/>
                  <a:gd name="T32" fmla="*/ 242 w 402"/>
                  <a:gd name="T33" fmla="*/ 240 h 620"/>
                  <a:gd name="T34" fmla="*/ 219 w 402"/>
                  <a:gd name="T35" fmla="*/ 381 h 620"/>
                  <a:gd name="T36" fmla="*/ 231 w 402"/>
                  <a:gd name="T37" fmla="*/ 400 h 620"/>
                  <a:gd name="T38" fmla="*/ 240 w 402"/>
                  <a:gd name="T39" fmla="*/ 402 h 620"/>
                  <a:gd name="T40" fmla="*/ 255 w 402"/>
                  <a:gd name="T41" fmla="*/ 396 h 620"/>
                  <a:gd name="T42" fmla="*/ 262 w 402"/>
                  <a:gd name="T43" fmla="*/ 381 h 620"/>
                  <a:gd name="T44" fmla="*/ 264 w 402"/>
                  <a:gd name="T45" fmla="*/ 287 h 620"/>
                  <a:gd name="T46" fmla="*/ 313 w 402"/>
                  <a:gd name="T47" fmla="*/ 250 h 620"/>
                  <a:gd name="T48" fmla="*/ 315 w 402"/>
                  <a:gd name="T49" fmla="*/ 250 h 620"/>
                  <a:gd name="T50" fmla="*/ 330 w 402"/>
                  <a:gd name="T51" fmla="*/ 233 h 620"/>
                  <a:gd name="T52" fmla="*/ 316 w 402"/>
                  <a:gd name="T53" fmla="*/ 216 h 620"/>
                  <a:gd name="T54" fmla="*/ 248 w 402"/>
                  <a:gd name="T55" fmla="*/ 235 h 620"/>
                  <a:gd name="T56" fmla="*/ 88 w 402"/>
                  <a:gd name="T57" fmla="*/ 216 h 620"/>
                  <a:gd name="T58" fmla="*/ 77 w 402"/>
                  <a:gd name="T59" fmla="*/ 221 h 620"/>
                  <a:gd name="T60" fmla="*/ 77 w 402"/>
                  <a:gd name="T61" fmla="*/ 245 h 620"/>
                  <a:gd name="T62" fmla="*/ 89 w 402"/>
                  <a:gd name="T63" fmla="*/ 250 h 620"/>
                  <a:gd name="T64" fmla="*/ 126 w 402"/>
                  <a:gd name="T65" fmla="*/ 266 h 620"/>
                  <a:gd name="T66" fmla="*/ 141 w 402"/>
                  <a:gd name="T67" fmla="*/ 381 h 620"/>
                  <a:gd name="T68" fmla="*/ 147 w 402"/>
                  <a:gd name="T69" fmla="*/ 396 h 620"/>
                  <a:gd name="T70" fmla="*/ 162 w 402"/>
                  <a:gd name="T71" fmla="*/ 402 h 620"/>
                  <a:gd name="T72" fmla="*/ 172 w 402"/>
                  <a:gd name="T73" fmla="*/ 400 h 620"/>
                  <a:gd name="T74" fmla="*/ 184 w 402"/>
                  <a:gd name="T75" fmla="*/ 381 h 620"/>
                  <a:gd name="T76" fmla="*/ 160 w 402"/>
                  <a:gd name="T77" fmla="*/ 240 h 620"/>
                  <a:gd name="T78" fmla="*/ 100 w 402"/>
                  <a:gd name="T79" fmla="*/ 216 h 620"/>
                  <a:gd name="T80" fmla="*/ 91 w 402"/>
                  <a:gd name="T81" fmla="*/ 216 h 620"/>
                  <a:gd name="T82" fmla="*/ 246 w 402"/>
                  <a:gd name="T83" fmla="*/ 560 h 620"/>
                  <a:gd name="T84" fmla="*/ 248 w 402"/>
                  <a:gd name="T85" fmla="*/ 573 h 620"/>
                  <a:gd name="T86" fmla="*/ 223 w 402"/>
                  <a:gd name="T87" fmla="*/ 614 h 620"/>
                  <a:gd name="T88" fmla="*/ 179 w 402"/>
                  <a:gd name="T89" fmla="*/ 614 h 620"/>
                  <a:gd name="T90" fmla="*/ 155 w 402"/>
                  <a:gd name="T91" fmla="*/ 573 h 620"/>
                  <a:gd name="T92" fmla="*/ 134 w 402"/>
                  <a:gd name="T93" fmla="*/ 560 h 620"/>
                  <a:gd name="T94" fmla="*/ 100 w 402"/>
                  <a:gd name="T95" fmla="*/ 526 h 620"/>
                  <a:gd name="T96" fmla="*/ 134 w 402"/>
                  <a:gd name="T97" fmla="*/ 492 h 620"/>
                  <a:gd name="T98" fmla="*/ 293 w 402"/>
                  <a:gd name="T99" fmla="*/ 502 h 620"/>
                  <a:gd name="T100" fmla="*/ 293 w 402"/>
                  <a:gd name="T101" fmla="*/ 550 h 620"/>
                  <a:gd name="T102" fmla="*/ 246 w 402"/>
                  <a:gd name="T103" fmla="*/ 560 h 6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02" h="620">
                    <a:moveTo>
                      <a:pt x="402" y="201"/>
                    </a:moveTo>
                    <a:cubicBezTo>
                      <a:pt x="402" y="210"/>
                      <a:pt x="402" y="219"/>
                      <a:pt x="401" y="228"/>
                    </a:cubicBezTo>
                    <a:cubicBezTo>
                      <a:pt x="400" y="230"/>
                      <a:pt x="400" y="233"/>
                      <a:pt x="400" y="235"/>
                    </a:cubicBezTo>
                    <a:cubicBezTo>
                      <a:pt x="398" y="246"/>
                      <a:pt x="395" y="256"/>
                      <a:pt x="392" y="266"/>
                    </a:cubicBezTo>
                    <a:cubicBezTo>
                      <a:pt x="391" y="266"/>
                      <a:pt x="391" y="266"/>
                      <a:pt x="391" y="267"/>
                    </a:cubicBezTo>
                    <a:cubicBezTo>
                      <a:pt x="389" y="274"/>
                      <a:pt x="386" y="280"/>
                      <a:pt x="383" y="287"/>
                    </a:cubicBezTo>
                    <a:cubicBezTo>
                      <a:pt x="372" y="307"/>
                      <a:pt x="372" y="307"/>
                      <a:pt x="372" y="307"/>
                    </a:cubicBezTo>
                    <a:cubicBezTo>
                      <a:pt x="368" y="314"/>
                      <a:pt x="363" y="320"/>
                      <a:pt x="358" y="326"/>
                    </a:cubicBezTo>
                    <a:cubicBezTo>
                      <a:pt x="357" y="328"/>
                      <a:pt x="356" y="329"/>
                      <a:pt x="355" y="331"/>
                    </a:cubicBezTo>
                    <a:cubicBezTo>
                      <a:pt x="354" y="331"/>
                      <a:pt x="354" y="331"/>
                      <a:pt x="354" y="331"/>
                    </a:cubicBezTo>
                    <a:cubicBezTo>
                      <a:pt x="351" y="335"/>
                      <a:pt x="348" y="339"/>
                      <a:pt x="344" y="344"/>
                    </a:cubicBezTo>
                    <a:cubicBezTo>
                      <a:pt x="344" y="344"/>
                      <a:pt x="344" y="344"/>
                      <a:pt x="344" y="345"/>
                    </a:cubicBezTo>
                    <a:cubicBezTo>
                      <a:pt x="326" y="370"/>
                      <a:pt x="317" y="391"/>
                      <a:pt x="316" y="407"/>
                    </a:cubicBezTo>
                    <a:cubicBezTo>
                      <a:pt x="316" y="418"/>
                      <a:pt x="316" y="418"/>
                      <a:pt x="316" y="418"/>
                    </a:cubicBezTo>
                    <a:cubicBezTo>
                      <a:pt x="316" y="444"/>
                      <a:pt x="303" y="458"/>
                      <a:pt x="276" y="458"/>
                    </a:cubicBezTo>
                    <a:cubicBezTo>
                      <a:pt x="126" y="458"/>
                      <a:pt x="126" y="458"/>
                      <a:pt x="126" y="458"/>
                    </a:cubicBezTo>
                    <a:cubicBezTo>
                      <a:pt x="102" y="458"/>
                      <a:pt x="88" y="446"/>
                      <a:pt x="86" y="424"/>
                    </a:cubicBezTo>
                    <a:cubicBezTo>
                      <a:pt x="86" y="422"/>
                      <a:pt x="86" y="420"/>
                      <a:pt x="86" y="418"/>
                    </a:cubicBezTo>
                    <a:cubicBezTo>
                      <a:pt x="86" y="408"/>
                      <a:pt x="86" y="408"/>
                      <a:pt x="86" y="408"/>
                    </a:cubicBezTo>
                    <a:cubicBezTo>
                      <a:pt x="86" y="402"/>
                      <a:pt x="85" y="395"/>
                      <a:pt x="82" y="388"/>
                    </a:cubicBezTo>
                    <a:cubicBezTo>
                      <a:pt x="77" y="375"/>
                      <a:pt x="69" y="361"/>
                      <a:pt x="58" y="344"/>
                    </a:cubicBezTo>
                    <a:cubicBezTo>
                      <a:pt x="57" y="344"/>
                      <a:pt x="57" y="344"/>
                      <a:pt x="57" y="344"/>
                    </a:cubicBezTo>
                    <a:cubicBezTo>
                      <a:pt x="54" y="339"/>
                      <a:pt x="51" y="335"/>
                      <a:pt x="48" y="330"/>
                    </a:cubicBezTo>
                    <a:cubicBezTo>
                      <a:pt x="46" y="329"/>
                      <a:pt x="45" y="328"/>
                      <a:pt x="44" y="326"/>
                    </a:cubicBezTo>
                    <a:cubicBezTo>
                      <a:pt x="29" y="308"/>
                      <a:pt x="18" y="288"/>
                      <a:pt x="11" y="267"/>
                    </a:cubicBezTo>
                    <a:cubicBezTo>
                      <a:pt x="11" y="266"/>
                      <a:pt x="11" y="266"/>
                      <a:pt x="11" y="266"/>
                    </a:cubicBezTo>
                    <a:cubicBezTo>
                      <a:pt x="10" y="266"/>
                      <a:pt x="10" y="266"/>
                      <a:pt x="10" y="266"/>
                    </a:cubicBezTo>
                    <a:cubicBezTo>
                      <a:pt x="6" y="254"/>
                      <a:pt x="3" y="241"/>
                      <a:pt x="2" y="228"/>
                    </a:cubicBezTo>
                    <a:cubicBezTo>
                      <a:pt x="1" y="219"/>
                      <a:pt x="0" y="210"/>
                      <a:pt x="0" y="201"/>
                    </a:cubicBezTo>
                    <a:cubicBezTo>
                      <a:pt x="0" y="145"/>
                      <a:pt x="20" y="98"/>
                      <a:pt x="59" y="59"/>
                    </a:cubicBezTo>
                    <a:cubicBezTo>
                      <a:pt x="98" y="19"/>
                      <a:pt x="146" y="0"/>
                      <a:pt x="201" y="0"/>
                    </a:cubicBezTo>
                    <a:cubicBezTo>
                      <a:pt x="257" y="0"/>
                      <a:pt x="304" y="19"/>
                      <a:pt x="343" y="59"/>
                    </a:cubicBezTo>
                    <a:cubicBezTo>
                      <a:pt x="383" y="98"/>
                      <a:pt x="402" y="145"/>
                      <a:pt x="402" y="201"/>
                    </a:cubicBezTo>
                    <a:close/>
                    <a:moveTo>
                      <a:pt x="242" y="240"/>
                    </a:moveTo>
                    <a:cubicBezTo>
                      <a:pt x="227" y="255"/>
                      <a:pt x="219" y="274"/>
                      <a:pt x="219" y="296"/>
                    </a:cubicBezTo>
                    <a:cubicBezTo>
                      <a:pt x="219" y="381"/>
                      <a:pt x="219" y="381"/>
                      <a:pt x="219" y="381"/>
                    </a:cubicBezTo>
                    <a:cubicBezTo>
                      <a:pt x="219" y="387"/>
                      <a:pt x="221" y="392"/>
                      <a:pt x="225" y="396"/>
                    </a:cubicBezTo>
                    <a:cubicBezTo>
                      <a:pt x="227" y="398"/>
                      <a:pt x="229" y="399"/>
                      <a:pt x="231" y="400"/>
                    </a:cubicBezTo>
                    <a:cubicBezTo>
                      <a:pt x="234" y="402"/>
                      <a:pt x="237" y="402"/>
                      <a:pt x="240" y="402"/>
                    </a:cubicBezTo>
                    <a:cubicBezTo>
                      <a:pt x="240" y="402"/>
                      <a:pt x="240" y="402"/>
                      <a:pt x="240" y="402"/>
                    </a:cubicBezTo>
                    <a:cubicBezTo>
                      <a:pt x="242" y="402"/>
                      <a:pt x="243" y="402"/>
                      <a:pt x="244" y="402"/>
                    </a:cubicBezTo>
                    <a:cubicBezTo>
                      <a:pt x="248" y="401"/>
                      <a:pt x="252" y="399"/>
                      <a:pt x="255" y="396"/>
                    </a:cubicBezTo>
                    <a:cubicBezTo>
                      <a:pt x="256" y="396"/>
                      <a:pt x="256" y="395"/>
                      <a:pt x="256" y="395"/>
                    </a:cubicBezTo>
                    <a:cubicBezTo>
                      <a:pt x="260" y="391"/>
                      <a:pt x="262" y="386"/>
                      <a:pt x="262" y="381"/>
                    </a:cubicBezTo>
                    <a:cubicBezTo>
                      <a:pt x="262" y="303"/>
                      <a:pt x="262" y="303"/>
                      <a:pt x="262" y="303"/>
                    </a:cubicBezTo>
                    <a:cubicBezTo>
                      <a:pt x="262" y="298"/>
                      <a:pt x="262" y="292"/>
                      <a:pt x="264" y="287"/>
                    </a:cubicBezTo>
                    <a:cubicBezTo>
                      <a:pt x="266" y="279"/>
                      <a:pt x="271" y="272"/>
                      <a:pt x="277" y="266"/>
                    </a:cubicBezTo>
                    <a:cubicBezTo>
                      <a:pt x="287" y="256"/>
                      <a:pt x="299" y="250"/>
                      <a:pt x="313" y="250"/>
                    </a:cubicBezTo>
                    <a:cubicBezTo>
                      <a:pt x="313" y="250"/>
                      <a:pt x="313" y="250"/>
                      <a:pt x="313" y="250"/>
                    </a:cubicBezTo>
                    <a:cubicBezTo>
                      <a:pt x="314" y="250"/>
                      <a:pt x="314" y="250"/>
                      <a:pt x="315" y="250"/>
                    </a:cubicBezTo>
                    <a:cubicBezTo>
                      <a:pt x="319" y="250"/>
                      <a:pt x="322" y="248"/>
                      <a:pt x="325" y="245"/>
                    </a:cubicBezTo>
                    <a:cubicBezTo>
                      <a:pt x="329" y="242"/>
                      <a:pt x="330" y="238"/>
                      <a:pt x="330" y="233"/>
                    </a:cubicBezTo>
                    <a:cubicBezTo>
                      <a:pt x="330" y="228"/>
                      <a:pt x="329" y="224"/>
                      <a:pt x="325" y="221"/>
                    </a:cubicBezTo>
                    <a:cubicBezTo>
                      <a:pt x="323" y="218"/>
                      <a:pt x="320" y="217"/>
                      <a:pt x="316" y="216"/>
                    </a:cubicBezTo>
                    <a:cubicBezTo>
                      <a:pt x="299" y="216"/>
                      <a:pt x="299" y="216"/>
                      <a:pt x="299" y="216"/>
                    </a:cubicBezTo>
                    <a:cubicBezTo>
                      <a:pt x="279" y="216"/>
                      <a:pt x="262" y="222"/>
                      <a:pt x="248" y="235"/>
                    </a:cubicBezTo>
                    <a:cubicBezTo>
                      <a:pt x="246" y="236"/>
                      <a:pt x="244" y="238"/>
                      <a:pt x="242" y="240"/>
                    </a:cubicBezTo>
                    <a:close/>
                    <a:moveTo>
                      <a:pt x="88" y="216"/>
                    </a:moveTo>
                    <a:cubicBezTo>
                      <a:pt x="87" y="216"/>
                      <a:pt x="87" y="216"/>
                      <a:pt x="87" y="216"/>
                    </a:cubicBezTo>
                    <a:cubicBezTo>
                      <a:pt x="83" y="217"/>
                      <a:pt x="80" y="218"/>
                      <a:pt x="77" y="221"/>
                    </a:cubicBezTo>
                    <a:cubicBezTo>
                      <a:pt x="74" y="224"/>
                      <a:pt x="72" y="228"/>
                      <a:pt x="72" y="233"/>
                    </a:cubicBezTo>
                    <a:cubicBezTo>
                      <a:pt x="72" y="238"/>
                      <a:pt x="74" y="242"/>
                      <a:pt x="77" y="245"/>
                    </a:cubicBezTo>
                    <a:cubicBezTo>
                      <a:pt x="80" y="248"/>
                      <a:pt x="84" y="250"/>
                      <a:pt x="88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104" y="250"/>
                      <a:pt x="116" y="256"/>
                      <a:pt x="126" y="266"/>
                    </a:cubicBezTo>
                    <a:cubicBezTo>
                      <a:pt x="136" y="276"/>
                      <a:pt x="141" y="289"/>
                      <a:pt x="141" y="303"/>
                    </a:cubicBezTo>
                    <a:cubicBezTo>
                      <a:pt x="141" y="381"/>
                      <a:pt x="141" y="381"/>
                      <a:pt x="141" y="381"/>
                    </a:cubicBezTo>
                    <a:cubicBezTo>
                      <a:pt x="141" y="386"/>
                      <a:pt x="143" y="391"/>
                      <a:pt x="147" y="395"/>
                    </a:cubicBezTo>
                    <a:cubicBezTo>
                      <a:pt x="147" y="395"/>
                      <a:pt x="147" y="396"/>
                      <a:pt x="147" y="396"/>
                    </a:cubicBezTo>
                    <a:cubicBezTo>
                      <a:pt x="151" y="399"/>
                      <a:pt x="154" y="401"/>
                      <a:pt x="159" y="402"/>
                    </a:cubicBezTo>
                    <a:cubicBezTo>
                      <a:pt x="160" y="402"/>
                      <a:pt x="161" y="402"/>
                      <a:pt x="162" y="402"/>
                    </a:cubicBezTo>
                    <a:cubicBezTo>
                      <a:pt x="163" y="402"/>
                      <a:pt x="163" y="402"/>
                      <a:pt x="163" y="402"/>
                    </a:cubicBezTo>
                    <a:cubicBezTo>
                      <a:pt x="166" y="402"/>
                      <a:pt x="169" y="402"/>
                      <a:pt x="172" y="400"/>
                    </a:cubicBezTo>
                    <a:cubicBezTo>
                      <a:pt x="174" y="399"/>
                      <a:pt x="176" y="398"/>
                      <a:pt x="178" y="396"/>
                    </a:cubicBezTo>
                    <a:cubicBezTo>
                      <a:pt x="182" y="392"/>
                      <a:pt x="184" y="387"/>
                      <a:pt x="184" y="381"/>
                    </a:cubicBezTo>
                    <a:cubicBezTo>
                      <a:pt x="184" y="296"/>
                      <a:pt x="184" y="296"/>
                      <a:pt x="184" y="296"/>
                    </a:cubicBezTo>
                    <a:cubicBezTo>
                      <a:pt x="184" y="274"/>
                      <a:pt x="176" y="255"/>
                      <a:pt x="160" y="240"/>
                    </a:cubicBezTo>
                    <a:cubicBezTo>
                      <a:pt x="145" y="224"/>
                      <a:pt x="126" y="216"/>
                      <a:pt x="104" y="216"/>
                    </a:cubicBezTo>
                    <a:cubicBezTo>
                      <a:pt x="100" y="216"/>
                      <a:pt x="100" y="216"/>
                      <a:pt x="100" y="216"/>
                    </a:cubicBezTo>
                    <a:cubicBezTo>
                      <a:pt x="99" y="216"/>
                      <a:pt x="98" y="216"/>
                      <a:pt x="97" y="216"/>
                    </a:cubicBezTo>
                    <a:cubicBezTo>
                      <a:pt x="91" y="216"/>
                      <a:pt x="91" y="216"/>
                      <a:pt x="91" y="216"/>
                    </a:cubicBezTo>
                    <a:cubicBezTo>
                      <a:pt x="90" y="216"/>
                      <a:pt x="89" y="216"/>
                      <a:pt x="88" y="216"/>
                    </a:cubicBezTo>
                    <a:close/>
                    <a:moveTo>
                      <a:pt x="246" y="560"/>
                    </a:moveTo>
                    <a:cubicBezTo>
                      <a:pt x="247" y="564"/>
                      <a:pt x="247" y="567"/>
                      <a:pt x="248" y="571"/>
                    </a:cubicBezTo>
                    <a:cubicBezTo>
                      <a:pt x="248" y="572"/>
                      <a:pt x="248" y="573"/>
                      <a:pt x="248" y="573"/>
                    </a:cubicBezTo>
                    <a:cubicBezTo>
                      <a:pt x="248" y="586"/>
                      <a:pt x="243" y="597"/>
                      <a:pt x="234" y="606"/>
                    </a:cubicBezTo>
                    <a:cubicBezTo>
                      <a:pt x="231" y="609"/>
                      <a:pt x="227" y="612"/>
                      <a:pt x="223" y="614"/>
                    </a:cubicBezTo>
                    <a:cubicBezTo>
                      <a:pt x="217" y="618"/>
                      <a:pt x="209" y="620"/>
                      <a:pt x="201" y="620"/>
                    </a:cubicBezTo>
                    <a:cubicBezTo>
                      <a:pt x="193" y="620"/>
                      <a:pt x="186" y="618"/>
                      <a:pt x="179" y="614"/>
                    </a:cubicBezTo>
                    <a:cubicBezTo>
                      <a:pt x="176" y="612"/>
                      <a:pt x="172" y="609"/>
                      <a:pt x="169" y="606"/>
                    </a:cubicBezTo>
                    <a:cubicBezTo>
                      <a:pt x="160" y="597"/>
                      <a:pt x="155" y="586"/>
                      <a:pt x="155" y="573"/>
                    </a:cubicBezTo>
                    <a:cubicBezTo>
                      <a:pt x="155" y="569"/>
                      <a:pt x="156" y="564"/>
                      <a:pt x="157" y="560"/>
                    </a:cubicBezTo>
                    <a:cubicBezTo>
                      <a:pt x="134" y="560"/>
                      <a:pt x="134" y="560"/>
                      <a:pt x="134" y="560"/>
                    </a:cubicBezTo>
                    <a:cubicBezTo>
                      <a:pt x="125" y="560"/>
                      <a:pt x="117" y="557"/>
                      <a:pt x="110" y="550"/>
                    </a:cubicBezTo>
                    <a:cubicBezTo>
                      <a:pt x="104" y="544"/>
                      <a:pt x="100" y="536"/>
                      <a:pt x="100" y="526"/>
                    </a:cubicBezTo>
                    <a:cubicBezTo>
                      <a:pt x="100" y="517"/>
                      <a:pt x="104" y="509"/>
                      <a:pt x="110" y="502"/>
                    </a:cubicBezTo>
                    <a:cubicBezTo>
                      <a:pt x="117" y="496"/>
                      <a:pt x="125" y="492"/>
                      <a:pt x="134" y="492"/>
                    </a:cubicBezTo>
                    <a:cubicBezTo>
                      <a:pt x="269" y="492"/>
                      <a:pt x="269" y="492"/>
                      <a:pt x="269" y="492"/>
                    </a:cubicBezTo>
                    <a:cubicBezTo>
                      <a:pt x="278" y="492"/>
                      <a:pt x="286" y="496"/>
                      <a:pt x="293" y="502"/>
                    </a:cubicBezTo>
                    <a:cubicBezTo>
                      <a:pt x="299" y="509"/>
                      <a:pt x="303" y="517"/>
                      <a:pt x="303" y="526"/>
                    </a:cubicBezTo>
                    <a:cubicBezTo>
                      <a:pt x="303" y="536"/>
                      <a:pt x="299" y="544"/>
                      <a:pt x="293" y="550"/>
                    </a:cubicBezTo>
                    <a:cubicBezTo>
                      <a:pt x="286" y="557"/>
                      <a:pt x="278" y="560"/>
                      <a:pt x="269" y="560"/>
                    </a:cubicBezTo>
                    <a:lnTo>
                      <a:pt x="246" y="56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sp>
        <p:nvSpPr>
          <p:cNvPr id="9" name="矩形 8"/>
          <p:cNvSpPr/>
          <p:nvPr/>
        </p:nvSpPr>
        <p:spPr>
          <a:xfrm>
            <a:off x="2279576" y="4545124"/>
            <a:ext cx="7356240" cy="655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　　用</a:t>
            </a:r>
            <a:r>
              <a:rPr lang="zh-CN" altLang="en-US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正数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和</a:t>
            </a:r>
            <a:r>
              <a:rPr lang="zh-CN" altLang="en-US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负数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可以表示具有相反意义的量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.</a:t>
            </a:r>
            <a:endParaRPr lang="en-US" altLang="zh-CN" sz="26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2043385" y="1259923"/>
            <a:ext cx="8217047" cy="655436"/>
            <a:chOff x="4367808" y="3734215"/>
            <a:chExt cx="5328000" cy="1188000"/>
          </a:xfrm>
        </p:grpSpPr>
        <p:sp>
          <p:nvSpPr>
            <p:cNvPr id="11" name="矩形: 圆角 10"/>
            <p:cNvSpPr/>
            <p:nvPr/>
          </p:nvSpPr>
          <p:spPr>
            <a:xfrm>
              <a:off x="4367808" y="3734215"/>
              <a:ext cx="5328000" cy="1188000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矩形 11"/>
            <p:cNvSpPr/>
            <p:nvPr/>
          </p:nvSpPr>
          <p:spPr>
            <a:xfrm>
              <a:off x="4427575" y="3837549"/>
              <a:ext cx="5184000" cy="9445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400" dirty="0">
                  <a:latin typeface="DongTian" panose="02020603050405020304" pitchFamily="18" charset="0"/>
                  <a:ea typeface="方正楷体简体" panose="02000000000000000000" pitchFamily="65" charset="-122"/>
                </a:rPr>
                <a:t> 请举出实际情境中的具有相反意义的量，并用数表示它们</a:t>
              </a:r>
              <a:r>
                <a:rPr lang="en-US" altLang="zh-CN" sz="2400" dirty="0">
                  <a:latin typeface="DongTian" panose="02020603050405020304" pitchFamily="18" charset="0"/>
                  <a:ea typeface="方正楷体简体" panose="02000000000000000000" pitchFamily="65" charset="-122"/>
                </a:rPr>
                <a:t>.</a:t>
              </a:r>
              <a:endParaRPr lang="en-US" altLang="zh-CN" sz="2400" dirty="0">
                <a:latin typeface="DongTian" panose="02020603050405020304" pitchFamily="18" charset="0"/>
                <a:ea typeface="方正楷体简体" panose="02000000000000000000" pitchFamily="65" charset="-122"/>
              </a:endParaRPr>
            </a:p>
          </p:txBody>
        </p:sp>
      </p:grpSp>
      <p:sp>
        <p:nvSpPr>
          <p:cNvPr id="14" name="矩形 13"/>
          <p:cNvSpPr/>
          <p:nvPr/>
        </p:nvSpPr>
        <p:spPr>
          <a:xfrm>
            <a:off x="965250" y="2744924"/>
            <a:ext cx="2196244" cy="12956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上升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2 m</a:t>
            </a:r>
            <a:endParaRPr lang="en-US" altLang="zh-CN" sz="26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下降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3 m</a:t>
            </a:r>
            <a:endParaRPr lang="en-US" altLang="zh-CN" sz="26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2423592" y="2744924"/>
            <a:ext cx="1433934" cy="12956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＋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2 m</a:t>
            </a:r>
            <a:endParaRPr lang="en-US" altLang="zh-CN" sz="26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－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3 m</a:t>
            </a:r>
            <a:endParaRPr lang="en-US" altLang="zh-CN" sz="26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4304711" y="2744924"/>
            <a:ext cx="2196244" cy="12956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支出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20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元</a:t>
            </a:r>
            <a:endParaRPr lang="zh-CN" altLang="en-US" sz="26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收入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30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元</a:t>
            </a:r>
            <a:endParaRPr lang="zh-CN" altLang="en-US" sz="26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907069" y="2744924"/>
            <a:ext cx="1433934" cy="12956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－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20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元</a:t>
            </a:r>
            <a:endParaRPr lang="en-US" altLang="zh-CN" sz="26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＋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30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元</a:t>
            </a:r>
            <a:endParaRPr lang="en-US" altLang="zh-CN" sz="26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7788188" y="2744924"/>
            <a:ext cx="2472271" cy="1333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温度升高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2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 ºC</a:t>
            </a:r>
            <a:endParaRPr lang="en-US" altLang="zh-CN" sz="26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温度降低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2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 ºC</a:t>
            </a:r>
            <a:endParaRPr lang="en-US" altLang="zh-CN" sz="26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10026773" y="2744924"/>
            <a:ext cx="1469827" cy="1333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＋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2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 ºC</a:t>
            </a:r>
            <a:endParaRPr lang="en-US" altLang="zh-CN" sz="26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－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2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  <a:cs typeface="DongTian" panose="02020603050405020304" pitchFamily="18" charset="0"/>
                <a:sym typeface="+mn-ea"/>
              </a:rPr>
              <a:t> ºC</a:t>
            </a:r>
            <a:endParaRPr lang="en-US" altLang="zh-CN" sz="26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3899756" y="2852936"/>
            <a:ext cx="0" cy="1224000"/>
          </a:xfrm>
          <a:prstGeom prst="line">
            <a:avLst/>
          </a:prstGeom>
          <a:ln w="9525">
            <a:solidFill>
              <a:schemeClr val="tx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>
            <a:off x="7481156" y="2852936"/>
            <a:ext cx="0" cy="1224000"/>
          </a:xfrm>
          <a:prstGeom prst="line">
            <a:avLst/>
          </a:prstGeom>
          <a:ln w="9525">
            <a:solidFill>
              <a:schemeClr val="tx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4" grpId="0"/>
      <p:bldP spid="15" grpId="0"/>
      <p:bldP spid="18" grpId="0"/>
      <p:bldP spid="19" grpId="0"/>
      <p:bldP spid="20" grpId="0"/>
      <p:bldP spid="2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80000" y="108000"/>
            <a:ext cx="1715292" cy="398780"/>
            <a:chOff x="5287328" y="1607587"/>
            <a:chExt cx="1715292" cy="398780"/>
          </a:xfrm>
        </p:grpSpPr>
        <p:grpSp>
          <p:nvGrpSpPr>
            <p:cNvPr id="3" name="组合 88"/>
            <p:cNvGrpSpPr/>
            <p:nvPr/>
          </p:nvGrpSpPr>
          <p:grpSpPr>
            <a:xfrm>
              <a:off x="5799565" y="1607587"/>
              <a:ext cx="1203055" cy="398780"/>
              <a:chOff x="715825" y="143984"/>
              <a:chExt cx="1203055" cy="398780"/>
            </a:xfrm>
          </p:grpSpPr>
          <p:sp>
            <p:nvSpPr>
              <p:cNvPr id="7" name="矩形 6"/>
              <p:cNvSpPr/>
              <p:nvPr/>
            </p:nvSpPr>
            <p:spPr>
              <a:xfrm>
                <a:off x="720000" y="143984"/>
                <a:ext cx="1198880" cy="39878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l"/>
                <a:r>
                  <a:rPr lang="zh-CN" altLang="en-US" sz="2000" dirty="0">
                    <a:latin typeface="方正黑体_GBK" panose="03000509000000000000" pitchFamily="65" charset="-122"/>
                    <a:ea typeface="方正黑体_GBK" panose="03000509000000000000" pitchFamily="65" charset="-122"/>
                    <a:sym typeface="+mn-ea"/>
                  </a:rPr>
                  <a:t>新知探究</a:t>
                </a:r>
                <a:endParaRPr lang="zh-CN" altLang="en-US" sz="2000" dirty="0">
                  <a:solidFill>
                    <a:schemeClr val="tx1"/>
                  </a:solidFill>
                  <a:latin typeface="方正黑体_GBK" panose="03000509000000000000" pitchFamily="65" charset="-122"/>
                  <a:ea typeface="方正黑体_GBK" panose="03000509000000000000" pitchFamily="65" charset="-122"/>
                </a:endParaRPr>
              </a:p>
            </p:txBody>
          </p:sp>
          <p:sp>
            <p:nvSpPr>
              <p:cNvPr id="8" name="矩形 7"/>
              <p:cNvSpPr/>
              <p:nvPr/>
            </p:nvSpPr>
            <p:spPr>
              <a:xfrm>
                <a:off x="715825" y="218039"/>
                <a:ext cx="18000" cy="252000"/>
              </a:xfrm>
              <a:prstGeom prst="rect">
                <a:avLst/>
              </a:prstGeom>
              <a:solidFill>
                <a:srgbClr val="72727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" name="组合 89"/>
            <p:cNvGrpSpPr/>
            <p:nvPr/>
          </p:nvGrpSpPr>
          <p:grpSpPr>
            <a:xfrm>
              <a:off x="5287328" y="1627622"/>
              <a:ext cx="360040" cy="360040"/>
              <a:chOff x="5519936" y="3104964"/>
              <a:chExt cx="360040" cy="360040"/>
            </a:xfrm>
          </p:grpSpPr>
          <p:sp>
            <p:nvSpPr>
              <p:cNvPr id="5" name="矩形: 圆角 90"/>
              <p:cNvSpPr/>
              <p:nvPr/>
            </p:nvSpPr>
            <p:spPr>
              <a:xfrm>
                <a:off x="5519936" y="3104964"/>
                <a:ext cx="360040" cy="360040"/>
              </a:xfrm>
              <a:prstGeom prst="roundRect">
                <a:avLst/>
              </a:prstGeom>
              <a:solidFill>
                <a:schemeClr val="tx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Freeform 13"/>
              <p:cNvSpPr>
                <a:spLocks noChangeAspect="1" noEditPoints="1"/>
              </p:cNvSpPr>
              <p:nvPr/>
            </p:nvSpPr>
            <p:spPr bwMode="auto">
              <a:xfrm>
                <a:off x="5618335" y="3158984"/>
                <a:ext cx="163243" cy="252000"/>
              </a:xfrm>
              <a:custGeom>
                <a:avLst/>
                <a:gdLst>
                  <a:gd name="T0" fmla="*/ 401 w 402"/>
                  <a:gd name="T1" fmla="*/ 228 h 620"/>
                  <a:gd name="T2" fmla="*/ 392 w 402"/>
                  <a:gd name="T3" fmla="*/ 266 h 620"/>
                  <a:gd name="T4" fmla="*/ 383 w 402"/>
                  <a:gd name="T5" fmla="*/ 287 h 620"/>
                  <a:gd name="T6" fmla="*/ 358 w 402"/>
                  <a:gd name="T7" fmla="*/ 326 h 620"/>
                  <a:gd name="T8" fmla="*/ 354 w 402"/>
                  <a:gd name="T9" fmla="*/ 331 h 620"/>
                  <a:gd name="T10" fmla="*/ 344 w 402"/>
                  <a:gd name="T11" fmla="*/ 345 h 620"/>
                  <a:gd name="T12" fmla="*/ 316 w 402"/>
                  <a:gd name="T13" fmla="*/ 418 h 620"/>
                  <a:gd name="T14" fmla="*/ 126 w 402"/>
                  <a:gd name="T15" fmla="*/ 458 h 620"/>
                  <a:gd name="T16" fmla="*/ 86 w 402"/>
                  <a:gd name="T17" fmla="*/ 418 h 620"/>
                  <a:gd name="T18" fmla="*/ 82 w 402"/>
                  <a:gd name="T19" fmla="*/ 388 h 620"/>
                  <a:gd name="T20" fmla="*/ 57 w 402"/>
                  <a:gd name="T21" fmla="*/ 344 h 620"/>
                  <a:gd name="T22" fmla="*/ 44 w 402"/>
                  <a:gd name="T23" fmla="*/ 326 h 620"/>
                  <a:gd name="T24" fmla="*/ 11 w 402"/>
                  <a:gd name="T25" fmla="*/ 266 h 620"/>
                  <a:gd name="T26" fmla="*/ 2 w 402"/>
                  <a:gd name="T27" fmla="*/ 228 h 620"/>
                  <a:gd name="T28" fmla="*/ 59 w 402"/>
                  <a:gd name="T29" fmla="*/ 59 h 620"/>
                  <a:gd name="T30" fmla="*/ 343 w 402"/>
                  <a:gd name="T31" fmla="*/ 59 h 620"/>
                  <a:gd name="T32" fmla="*/ 242 w 402"/>
                  <a:gd name="T33" fmla="*/ 240 h 620"/>
                  <a:gd name="T34" fmla="*/ 219 w 402"/>
                  <a:gd name="T35" fmla="*/ 381 h 620"/>
                  <a:gd name="T36" fmla="*/ 231 w 402"/>
                  <a:gd name="T37" fmla="*/ 400 h 620"/>
                  <a:gd name="T38" fmla="*/ 240 w 402"/>
                  <a:gd name="T39" fmla="*/ 402 h 620"/>
                  <a:gd name="T40" fmla="*/ 255 w 402"/>
                  <a:gd name="T41" fmla="*/ 396 h 620"/>
                  <a:gd name="T42" fmla="*/ 262 w 402"/>
                  <a:gd name="T43" fmla="*/ 381 h 620"/>
                  <a:gd name="T44" fmla="*/ 264 w 402"/>
                  <a:gd name="T45" fmla="*/ 287 h 620"/>
                  <a:gd name="T46" fmla="*/ 313 w 402"/>
                  <a:gd name="T47" fmla="*/ 250 h 620"/>
                  <a:gd name="T48" fmla="*/ 315 w 402"/>
                  <a:gd name="T49" fmla="*/ 250 h 620"/>
                  <a:gd name="T50" fmla="*/ 330 w 402"/>
                  <a:gd name="T51" fmla="*/ 233 h 620"/>
                  <a:gd name="T52" fmla="*/ 316 w 402"/>
                  <a:gd name="T53" fmla="*/ 216 h 620"/>
                  <a:gd name="T54" fmla="*/ 248 w 402"/>
                  <a:gd name="T55" fmla="*/ 235 h 620"/>
                  <a:gd name="T56" fmla="*/ 88 w 402"/>
                  <a:gd name="T57" fmla="*/ 216 h 620"/>
                  <a:gd name="T58" fmla="*/ 77 w 402"/>
                  <a:gd name="T59" fmla="*/ 221 h 620"/>
                  <a:gd name="T60" fmla="*/ 77 w 402"/>
                  <a:gd name="T61" fmla="*/ 245 h 620"/>
                  <a:gd name="T62" fmla="*/ 89 w 402"/>
                  <a:gd name="T63" fmla="*/ 250 h 620"/>
                  <a:gd name="T64" fmla="*/ 126 w 402"/>
                  <a:gd name="T65" fmla="*/ 266 h 620"/>
                  <a:gd name="T66" fmla="*/ 141 w 402"/>
                  <a:gd name="T67" fmla="*/ 381 h 620"/>
                  <a:gd name="T68" fmla="*/ 147 w 402"/>
                  <a:gd name="T69" fmla="*/ 396 h 620"/>
                  <a:gd name="T70" fmla="*/ 162 w 402"/>
                  <a:gd name="T71" fmla="*/ 402 h 620"/>
                  <a:gd name="T72" fmla="*/ 172 w 402"/>
                  <a:gd name="T73" fmla="*/ 400 h 620"/>
                  <a:gd name="T74" fmla="*/ 184 w 402"/>
                  <a:gd name="T75" fmla="*/ 381 h 620"/>
                  <a:gd name="T76" fmla="*/ 160 w 402"/>
                  <a:gd name="T77" fmla="*/ 240 h 620"/>
                  <a:gd name="T78" fmla="*/ 100 w 402"/>
                  <a:gd name="T79" fmla="*/ 216 h 620"/>
                  <a:gd name="T80" fmla="*/ 91 w 402"/>
                  <a:gd name="T81" fmla="*/ 216 h 620"/>
                  <a:gd name="T82" fmla="*/ 246 w 402"/>
                  <a:gd name="T83" fmla="*/ 560 h 620"/>
                  <a:gd name="T84" fmla="*/ 248 w 402"/>
                  <a:gd name="T85" fmla="*/ 573 h 620"/>
                  <a:gd name="T86" fmla="*/ 223 w 402"/>
                  <a:gd name="T87" fmla="*/ 614 h 620"/>
                  <a:gd name="T88" fmla="*/ 179 w 402"/>
                  <a:gd name="T89" fmla="*/ 614 h 620"/>
                  <a:gd name="T90" fmla="*/ 155 w 402"/>
                  <a:gd name="T91" fmla="*/ 573 h 620"/>
                  <a:gd name="T92" fmla="*/ 134 w 402"/>
                  <a:gd name="T93" fmla="*/ 560 h 620"/>
                  <a:gd name="T94" fmla="*/ 100 w 402"/>
                  <a:gd name="T95" fmla="*/ 526 h 620"/>
                  <a:gd name="T96" fmla="*/ 134 w 402"/>
                  <a:gd name="T97" fmla="*/ 492 h 620"/>
                  <a:gd name="T98" fmla="*/ 293 w 402"/>
                  <a:gd name="T99" fmla="*/ 502 h 620"/>
                  <a:gd name="T100" fmla="*/ 293 w 402"/>
                  <a:gd name="T101" fmla="*/ 550 h 620"/>
                  <a:gd name="T102" fmla="*/ 246 w 402"/>
                  <a:gd name="T103" fmla="*/ 560 h 6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02" h="620">
                    <a:moveTo>
                      <a:pt x="402" y="201"/>
                    </a:moveTo>
                    <a:cubicBezTo>
                      <a:pt x="402" y="210"/>
                      <a:pt x="402" y="219"/>
                      <a:pt x="401" y="228"/>
                    </a:cubicBezTo>
                    <a:cubicBezTo>
                      <a:pt x="400" y="230"/>
                      <a:pt x="400" y="233"/>
                      <a:pt x="400" y="235"/>
                    </a:cubicBezTo>
                    <a:cubicBezTo>
                      <a:pt x="398" y="246"/>
                      <a:pt x="395" y="256"/>
                      <a:pt x="392" y="266"/>
                    </a:cubicBezTo>
                    <a:cubicBezTo>
                      <a:pt x="391" y="266"/>
                      <a:pt x="391" y="266"/>
                      <a:pt x="391" y="267"/>
                    </a:cubicBezTo>
                    <a:cubicBezTo>
                      <a:pt x="389" y="274"/>
                      <a:pt x="386" y="280"/>
                      <a:pt x="383" y="287"/>
                    </a:cubicBezTo>
                    <a:cubicBezTo>
                      <a:pt x="372" y="307"/>
                      <a:pt x="372" y="307"/>
                      <a:pt x="372" y="307"/>
                    </a:cubicBezTo>
                    <a:cubicBezTo>
                      <a:pt x="368" y="314"/>
                      <a:pt x="363" y="320"/>
                      <a:pt x="358" y="326"/>
                    </a:cubicBezTo>
                    <a:cubicBezTo>
                      <a:pt x="357" y="328"/>
                      <a:pt x="356" y="329"/>
                      <a:pt x="355" y="331"/>
                    </a:cubicBezTo>
                    <a:cubicBezTo>
                      <a:pt x="354" y="331"/>
                      <a:pt x="354" y="331"/>
                      <a:pt x="354" y="331"/>
                    </a:cubicBezTo>
                    <a:cubicBezTo>
                      <a:pt x="351" y="335"/>
                      <a:pt x="348" y="339"/>
                      <a:pt x="344" y="344"/>
                    </a:cubicBezTo>
                    <a:cubicBezTo>
                      <a:pt x="344" y="344"/>
                      <a:pt x="344" y="344"/>
                      <a:pt x="344" y="345"/>
                    </a:cubicBezTo>
                    <a:cubicBezTo>
                      <a:pt x="326" y="370"/>
                      <a:pt x="317" y="391"/>
                      <a:pt x="316" y="407"/>
                    </a:cubicBezTo>
                    <a:cubicBezTo>
                      <a:pt x="316" y="418"/>
                      <a:pt x="316" y="418"/>
                      <a:pt x="316" y="418"/>
                    </a:cubicBezTo>
                    <a:cubicBezTo>
                      <a:pt x="316" y="444"/>
                      <a:pt x="303" y="458"/>
                      <a:pt x="276" y="458"/>
                    </a:cubicBezTo>
                    <a:cubicBezTo>
                      <a:pt x="126" y="458"/>
                      <a:pt x="126" y="458"/>
                      <a:pt x="126" y="458"/>
                    </a:cubicBezTo>
                    <a:cubicBezTo>
                      <a:pt x="102" y="458"/>
                      <a:pt x="88" y="446"/>
                      <a:pt x="86" y="424"/>
                    </a:cubicBezTo>
                    <a:cubicBezTo>
                      <a:pt x="86" y="422"/>
                      <a:pt x="86" y="420"/>
                      <a:pt x="86" y="418"/>
                    </a:cubicBezTo>
                    <a:cubicBezTo>
                      <a:pt x="86" y="408"/>
                      <a:pt x="86" y="408"/>
                      <a:pt x="86" y="408"/>
                    </a:cubicBezTo>
                    <a:cubicBezTo>
                      <a:pt x="86" y="402"/>
                      <a:pt x="85" y="395"/>
                      <a:pt x="82" y="388"/>
                    </a:cubicBezTo>
                    <a:cubicBezTo>
                      <a:pt x="77" y="375"/>
                      <a:pt x="69" y="361"/>
                      <a:pt x="58" y="344"/>
                    </a:cubicBezTo>
                    <a:cubicBezTo>
                      <a:pt x="57" y="344"/>
                      <a:pt x="57" y="344"/>
                      <a:pt x="57" y="344"/>
                    </a:cubicBezTo>
                    <a:cubicBezTo>
                      <a:pt x="54" y="339"/>
                      <a:pt x="51" y="335"/>
                      <a:pt x="48" y="330"/>
                    </a:cubicBezTo>
                    <a:cubicBezTo>
                      <a:pt x="46" y="329"/>
                      <a:pt x="45" y="328"/>
                      <a:pt x="44" y="326"/>
                    </a:cubicBezTo>
                    <a:cubicBezTo>
                      <a:pt x="29" y="308"/>
                      <a:pt x="18" y="288"/>
                      <a:pt x="11" y="267"/>
                    </a:cubicBezTo>
                    <a:cubicBezTo>
                      <a:pt x="11" y="266"/>
                      <a:pt x="11" y="266"/>
                      <a:pt x="11" y="266"/>
                    </a:cubicBezTo>
                    <a:cubicBezTo>
                      <a:pt x="10" y="266"/>
                      <a:pt x="10" y="266"/>
                      <a:pt x="10" y="266"/>
                    </a:cubicBezTo>
                    <a:cubicBezTo>
                      <a:pt x="6" y="254"/>
                      <a:pt x="3" y="241"/>
                      <a:pt x="2" y="228"/>
                    </a:cubicBezTo>
                    <a:cubicBezTo>
                      <a:pt x="1" y="219"/>
                      <a:pt x="0" y="210"/>
                      <a:pt x="0" y="201"/>
                    </a:cubicBezTo>
                    <a:cubicBezTo>
                      <a:pt x="0" y="145"/>
                      <a:pt x="20" y="98"/>
                      <a:pt x="59" y="59"/>
                    </a:cubicBezTo>
                    <a:cubicBezTo>
                      <a:pt x="98" y="19"/>
                      <a:pt x="146" y="0"/>
                      <a:pt x="201" y="0"/>
                    </a:cubicBezTo>
                    <a:cubicBezTo>
                      <a:pt x="257" y="0"/>
                      <a:pt x="304" y="19"/>
                      <a:pt x="343" y="59"/>
                    </a:cubicBezTo>
                    <a:cubicBezTo>
                      <a:pt x="383" y="98"/>
                      <a:pt x="402" y="145"/>
                      <a:pt x="402" y="201"/>
                    </a:cubicBezTo>
                    <a:close/>
                    <a:moveTo>
                      <a:pt x="242" y="240"/>
                    </a:moveTo>
                    <a:cubicBezTo>
                      <a:pt x="227" y="255"/>
                      <a:pt x="219" y="274"/>
                      <a:pt x="219" y="296"/>
                    </a:cubicBezTo>
                    <a:cubicBezTo>
                      <a:pt x="219" y="381"/>
                      <a:pt x="219" y="381"/>
                      <a:pt x="219" y="381"/>
                    </a:cubicBezTo>
                    <a:cubicBezTo>
                      <a:pt x="219" y="387"/>
                      <a:pt x="221" y="392"/>
                      <a:pt x="225" y="396"/>
                    </a:cubicBezTo>
                    <a:cubicBezTo>
                      <a:pt x="227" y="398"/>
                      <a:pt x="229" y="399"/>
                      <a:pt x="231" y="400"/>
                    </a:cubicBezTo>
                    <a:cubicBezTo>
                      <a:pt x="234" y="402"/>
                      <a:pt x="237" y="402"/>
                      <a:pt x="240" y="402"/>
                    </a:cubicBezTo>
                    <a:cubicBezTo>
                      <a:pt x="240" y="402"/>
                      <a:pt x="240" y="402"/>
                      <a:pt x="240" y="402"/>
                    </a:cubicBezTo>
                    <a:cubicBezTo>
                      <a:pt x="242" y="402"/>
                      <a:pt x="243" y="402"/>
                      <a:pt x="244" y="402"/>
                    </a:cubicBezTo>
                    <a:cubicBezTo>
                      <a:pt x="248" y="401"/>
                      <a:pt x="252" y="399"/>
                      <a:pt x="255" y="396"/>
                    </a:cubicBezTo>
                    <a:cubicBezTo>
                      <a:pt x="256" y="396"/>
                      <a:pt x="256" y="395"/>
                      <a:pt x="256" y="395"/>
                    </a:cubicBezTo>
                    <a:cubicBezTo>
                      <a:pt x="260" y="391"/>
                      <a:pt x="262" y="386"/>
                      <a:pt x="262" y="381"/>
                    </a:cubicBezTo>
                    <a:cubicBezTo>
                      <a:pt x="262" y="303"/>
                      <a:pt x="262" y="303"/>
                      <a:pt x="262" y="303"/>
                    </a:cubicBezTo>
                    <a:cubicBezTo>
                      <a:pt x="262" y="298"/>
                      <a:pt x="262" y="292"/>
                      <a:pt x="264" y="287"/>
                    </a:cubicBezTo>
                    <a:cubicBezTo>
                      <a:pt x="266" y="279"/>
                      <a:pt x="271" y="272"/>
                      <a:pt x="277" y="266"/>
                    </a:cubicBezTo>
                    <a:cubicBezTo>
                      <a:pt x="287" y="256"/>
                      <a:pt x="299" y="250"/>
                      <a:pt x="313" y="250"/>
                    </a:cubicBezTo>
                    <a:cubicBezTo>
                      <a:pt x="313" y="250"/>
                      <a:pt x="313" y="250"/>
                      <a:pt x="313" y="250"/>
                    </a:cubicBezTo>
                    <a:cubicBezTo>
                      <a:pt x="314" y="250"/>
                      <a:pt x="314" y="250"/>
                      <a:pt x="315" y="250"/>
                    </a:cubicBezTo>
                    <a:cubicBezTo>
                      <a:pt x="319" y="250"/>
                      <a:pt x="322" y="248"/>
                      <a:pt x="325" y="245"/>
                    </a:cubicBezTo>
                    <a:cubicBezTo>
                      <a:pt x="329" y="242"/>
                      <a:pt x="330" y="238"/>
                      <a:pt x="330" y="233"/>
                    </a:cubicBezTo>
                    <a:cubicBezTo>
                      <a:pt x="330" y="228"/>
                      <a:pt x="329" y="224"/>
                      <a:pt x="325" y="221"/>
                    </a:cubicBezTo>
                    <a:cubicBezTo>
                      <a:pt x="323" y="218"/>
                      <a:pt x="320" y="217"/>
                      <a:pt x="316" y="216"/>
                    </a:cubicBezTo>
                    <a:cubicBezTo>
                      <a:pt x="299" y="216"/>
                      <a:pt x="299" y="216"/>
                      <a:pt x="299" y="216"/>
                    </a:cubicBezTo>
                    <a:cubicBezTo>
                      <a:pt x="279" y="216"/>
                      <a:pt x="262" y="222"/>
                      <a:pt x="248" y="235"/>
                    </a:cubicBezTo>
                    <a:cubicBezTo>
                      <a:pt x="246" y="236"/>
                      <a:pt x="244" y="238"/>
                      <a:pt x="242" y="240"/>
                    </a:cubicBezTo>
                    <a:close/>
                    <a:moveTo>
                      <a:pt x="88" y="216"/>
                    </a:moveTo>
                    <a:cubicBezTo>
                      <a:pt x="87" y="216"/>
                      <a:pt x="87" y="216"/>
                      <a:pt x="87" y="216"/>
                    </a:cubicBezTo>
                    <a:cubicBezTo>
                      <a:pt x="83" y="217"/>
                      <a:pt x="80" y="218"/>
                      <a:pt x="77" y="221"/>
                    </a:cubicBezTo>
                    <a:cubicBezTo>
                      <a:pt x="74" y="224"/>
                      <a:pt x="72" y="228"/>
                      <a:pt x="72" y="233"/>
                    </a:cubicBezTo>
                    <a:cubicBezTo>
                      <a:pt x="72" y="238"/>
                      <a:pt x="74" y="242"/>
                      <a:pt x="77" y="245"/>
                    </a:cubicBezTo>
                    <a:cubicBezTo>
                      <a:pt x="80" y="248"/>
                      <a:pt x="84" y="250"/>
                      <a:pt x="88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104" y="250"/>
                      <a:pt x="116" y="256"/>
                      <a:pt x="126" y="266"/>
                    </a:cubicBezTo>
                    <a:cubicBezTo>
                      <a:pt x="136" y="276"/>
                      <a:pt x="141" y="289"/>
                      <a:pt x="141" y="303"/>
                    </a:cubicBezTo>
                    <a:cubicBezTo>
                      <a:pt x="141" y="381"/>
                      <a:pt x="141" y="381"/>
                      <a:pt x="141" y="381"/>
                    </a:cubicBezTo>
                    <a:cubicBezTo>
                      <a:pt x="141" y="386"/>
                      <a:pt x="143" y="391"/>
                      <a:pt x="147" y="395"/>
                    </a:cubicBezTo>
                    <a:cubicBezTo>
                      <a:pt x="147" y="395"/>
                      <a:pt x="147" y="396"/>
                      <a:pt x="147" y="396"/>
                    </a:cubicBezTo>
                    <a:cubicBezTo>
                      <a:pt x="151" y="399"/>
                      <a:pt x="154" y="401"/>
                      <a:pt x="159" y="402"/>
                    </a:cubicBezTo>
                    <a:cubicBezTo>
                      <a:pt x="160" y="402"/>
                      <a:pt x="161" y="402"/>
                      <a:pt x="162" y="402"/>
                    </a:cubicBezTo>
                    <a:cubicBezTo>
                      <a:pt x="163" y="402"/>
                      <a:pt x="163" y="402"/>
                      <a:pt x="163" y="402"/>
                    </a:cubicBezTo>
                    <a:cubicBezTo>
                      <a:pt x="166" y="402"/>
                      <a:pt x="169" y="402"/>
                      <a:pt x="172" y="400"/>
                    </a:cubicBezTo>
                    <a:cubicBezTo>
                      <a:pt x="174" y="399"/>
                      <a:pt x="176" y="398"/>
                      <a:pt x="178" y="396"/>
                    </a:cubicBezTo>
                    <a:cubicBezTo>
                      <a:pt x="182" y="392"/>
                      <a:pt x="184" y="387"/>
                      <a:pt x="184" y="381"/>
                    </a:cubicBezTo>
                    <a:cubicBezTo>
                      <a:pt x="184" y="296"/>
                      <a:pt x="184" y="296"/>
                      <a:pt x="184" y="296"/>
                    </a:cubicBezTo>
                    <a:cubicBezTo>
                      <a:pt x="184" y="274"/>
                      <a:pt x="176" y="255"/>
                      <a:pt x="160" y="240"/>
                    </a:cubicBezTo>
                    <a:cubicBezTo>
                      <a:pt x="145" y="224"/>
                      <a:pt x="126" y="216"/>
                      <a:pt x="104" y="216"/>
                    </a:cubicBezTo>
                    <a:cubicBezTo>
                      <a:pt x="100" y="216"/>
                      <a:pt x="100" y="216"/>
                      <a:pt x="100" y="216"/>
                    </a:cubicBezTo>
                    <a:cubicBezTo>
                      <a:pt x="99" y="216"/>
                      <a:pt x="98" y="216"/>
                      <a:pt x="97" y="216"/>
                    </a:cubicBezTo>
                    <a:cubicBezTo>
                      <a:pt x="91" y="216"/>
                      <a:pt x="91" y="216"/>
                      <a:pt x="91" y="216"/>
                    </a:cubicBezTo>
                    <a:cubicBezTo>
                      <a:pt x="90" y="216"/>
                      <a:pt x="89" y="216"/>
                      <a:pt x="88" y="216"/>
                    </a:cubicBezTo>
                    <a:close/>
                    <a:moveTo>
                      <a:pt x="246" y="560"/>
                    </a:moveTo>
                    <a:cubicBezTo>
                      <a:pt x="247" y="564"/>
                      <a:pt x="247" y="567"/>
                      <a:pt x="248" y="571"/>
                    </a:cubicBezTo>
                    <a:cubicBezTo>
                      <a:pt x="248" y="572"/>
                      <a:pt x="248" y="573"/>
                      <a:pt x="248" y="573"/>
                    </a:cubicBezTo>
                    <a:cubicBezTo>
                      <a:pt x="248" y="586"/>
                      <a:pt x="243" y="597"/>
                      <a:pt x="234" y="606"/>
                    </a:cubicBezTo>
                    <a:cubicBezTo>
                      <a:pt x="231" y="609"/>
                      <a:pt x="227" y="612"/>
                      <a:pt x="223" y="614"/>
                    </a:cubicBezTo>
                    <a:cubicBezTo>
                      <a:pt x="217" y="618"/>
                      <a:pt x="209" y="620"/>
                      <a:pt x="201" y="620"/>
                    </a:cubicBezTo>
                    <a:cubicBezTo>
                      <a:pt x="193" y="620"/>
                      <a:pt x="186" y="618"/>
                      <a:pt x="179" y="614"/>
                    </a:cubicBezTo>
                    <a:cubicBezTo>
                      <a:pt x="176" y="612"/>
                      <a:pt x="172" y="609"/>
                      <a:pt x="169" y="606"/>
                    </a:cubicBezTo>
                    <a:cubicBezTo>
                      <a:pt x="160" y="597"/>
                      <a:pt x="155" y="586"/>
                      <a:pt x="155" y="573"/>
                    </a:cubicBezTo>
                    <a:cubicBezTo>
                      <a:pt x="155" y="569"/>
                      <a:pt x="156" y="564"/>
                      <a:pt x="157" y="560"/>
                    </a:cubicBezTo>
                    <a:cubicBezTo>
                      <a:pt x="134" y="560"/>
                      <a:pt x="134" y="560"/>
                      <a:pt x="134" y="560"/>
                    </a:cubicBezTo>
                    <a:cubicBezTo>
                      <a:pt x="125" y="560"/>
                      <a:pt x="117" y="557"/>
                      <a:pt x="110" y="550"/>
                    </a:cubicBezTo>
                    <a:cubicBezTo>
                      <a:pt x="104" y="544"/>
                      <a:pt x="100" y="536"/>
                      <a:pt x="100" y="526"/>
                    </a:cubicBezTo>
                    <a:cubicBezTo>
                      <a:pt x="100" y="517"/>
                      <a:pt x="104" y="509"/>
                      <a:pt x="110" y="502"/>
                    </a:cubicBezTo>
                    <a:cubicBezTo>
                      <a:pt x="117" y="496"/>
                      <a:pt x="125" y="492"/>
                      <a:pt x="134" y="492"/>
                    </a:cubicBezTo>
                    <a:cubicBezTo>
                      <a:pt x="269" y="492"/>
                      <a:pt x="269" y="492"/>
                      <a:pt x="269" y="492"/>
                    </a:cubicBezTo>
                    <a:cubicBezTo>
                      <a:pt x="278" y="492"/>
                      <a:pt x="286" y="496"/>
                      <a:pt x="293" y="502"/>
                    </a:cubicBezTo>
                    <a:cubicBezTo>
                      <a:pt x="299" y="509"/>
                      <a:pt x="303" y="517"/>
                      <a:pt x="303" y="526"/>
                    </a:cubicBezTo>
                    <a:cubicBezTo>
                      <a:pt x="303" y="536"/>
                      <a:pt x="299" y="544"/>
                      <a:pt x="293" y="550"/>
                    </a:cubicBezTo>
                    <a:cubicBezTo>
                      <a:pt x="286" y="557"/>
                      <a:pt x="278" y="560"/>
                      <a:pt x="269" y="560"/>
                    </a:cubicBezTo>
                    <a:lnTo>
                      <a:pt x="246" y="56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9" name="组合 8"/>
          <p:cNvGrpSpPr/>
          <p:nvPr/>
        </p:nvGrpSpPr>
        <p:grpSpPr>
          <a:xfrm>
            <a:off x="900000" y="900000"/>
            <a:ext cx="1523660" cy="479900"/>
            <a:chOff x="997323" y="986253"/>
            <a:chExt cx="1523660" cy="479900"/>
          </a:xfrm>
        </p:grpSpPr>
        <p:sp>
          <p:nvSpPr>
            <p:cNvPr id="10" name="圆角矩形 20"/>
            <p:cNvSpPr/>
            <p:nvPr/>
          </p:nvSpPr>
          <p:spPr>
            <a:xfrm>
              <a:off x="997323" y="986253"/>
              <a:ext cx="1523660" cy="479900"/>
            </a:xfrm>
            <a:prstGeom prst="roundRect">
              <a:avLst>
                <a:gd name="adj" fmla="val 50000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>
                <a:latin typeface="方正黑体_GBK" panose="03000509000000000000" pitchFamily="65" charset="-122"/>
                <a:ea typeface="方正楷体简体" panose="02000000000000000000" pitchFamily="65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1316564" y="995371"/>
              <a:ext cx="885178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bg1"/>
                  </a:solidFill>
                  <a:latin typeface="方正黑体_GBK" panose="03000509000000000000" pitchFamily="65" charset="-122"/>
                  <a:ea typeface="方正黑体_GBK" panose="03000509000000000000" pitchFamily="65" charset="-122"/>
                  <a:cs typeface="Arial" panose="020B0604020202020204" pitchFamily="34" charset="0"/>
                </a:rPr>
                <a:t>溯 源</a:t>
              </a:r>
              <a:endParaRPr lang="zh-CN" altLang="en-US" sz="2400" dirty="0">
                <a:solidFill>
                  <a:schemeClr val="bg1"/>
                </a:solidFill>
                <a:latin typeface="方正黑体_GBK" panose="03000509000000000000" pitchFamily="65" charset="-122"/>
                <a:ea typeface="方正黑体_GBK" panose="03000509000000000000" pitchFamily="65" charset="-122"/>
                <a:cs typeface="Arial" panose="020B0604020202020204" pitchFamily="34" charset="0"/>
              </a:endParaRPr>
            </a:p>
          </p:txBody>
        </p:sp>
      </p:grpSp>
      <p:sp>
        <p:nvSpPr>
          <p:cNvPr id="13" name="矩形: 圆角 12"/>
          <p:cNvSpPr/>
          <p:nvPr/>
        </p:nvSpPr>
        <p:spPr>
          <a:xfrm>
            <a:off x="900000" y="1736812"/>
            <a:ext cx="10417288" cy="4536000"/>
          </a:xfrm>
          <a:prstGeom prst="roundRect">
            <a:avLst>
              <a:gd name="adj" fmla="val 5975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1019436" y="1904039"/>
            <a:ext cx="8388932" cy="43098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◆我国是历史上最早认识和使用负数的国家</a:t>
            </a:r>
            <a:r>
              <a:rPr lang="en-US" altLang="zh-CN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.</a:t>
            </a:r>
            <a:endParaRPr lang="en-US" altLang="zh-CN" sz="22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◆至迟成书于东汉早期</a:t>
            </a:r>
            <a:r>
              <a:rPr lang="en-US" altLang="zh-CN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(</a:t>
            </a:r>
            <a:r>
              <a:rPr lang="zh-CN" altLang="en-US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约 </a:t>
            </a:r>
            <a:r>
              <a:rPr lang="en-US" altLang="zh-CN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1 </a:t>
            </a:r>
            <a:r>
              <a:rPr lang="zh-CN" altLang="en-US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世纪</a:t>
            </a:r>
            <a:r>
              <a:rPr lang="en-US" altLang="zh-CN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)</a:t>
            </a:r>
            <a:r>
              <a:rPr lang="zh-CN" altLang="en-US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的我国古代数学著作</a:t>
            </a:r>
            <a:r>
              <a:rPr lang="en-US" altLang="zh-CN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《</a:t>
            </a:r>
            <a:r>
              <a:rPr lang="zh-CN" altLang="en-US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九章</a:t>
            </a:r>
            <a:endParaRPr lang="en-US" altLang="zh-CN" sz="22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    算术</a:t>
            </a:r>
            <a:r>
              <a:rPr lang="en-US" altLang="zh-CN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》</a:t>
            </a:r>
            <a:r>
              <a:rPr lang="zh-CN" altLang="en-US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，在“方程”一章中提出了正数、负数的概念及其加</a:t>
            </a:r>
            <a:endParaRPr lang="en-US" altLang="zh-CN" sz="22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40000"/>
              </a:lnSpc>
            </a:pPr>
            <a:r>
              <a:rPr lang="en-US" altLang="zh-CN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    </a:t>
            </a:r>
            <a:r>
              <a:rPr lang="zh-CN" altLang="en-US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减运算法则</a:t>
            </a:r>
            <a:r>
              <a:rPr lang="en-US" altLang="zh-CN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.</a:t>
            </a:r>
            <a:endParaRPr lang="en-US" altLang="zh-CN" sz="22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40000"/>
              </a:lnSpc>
            </a:pPr>
            <a:r>
              <a:rPr lang="zh-CN" altLang="zh-CN" sz="2200" dirty="0"/>
              <a:t>◆</a:t>
            </a:r>
            <a:r>
              <a:rPr lang="zh-CN" altLang="en-US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如关于家畜买卖的第八题，使用“正与负”来表示“卖出与</a:t>
            </a:r>
            <a:endParaRPr lang="en-US" altLang="zh-CN" sz="22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40000"/>
              </a:lnSpc>
            </a:pPr>
            <a:r>
              <a:rPr lang="en-US" altLang="zh-CN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    </a:t>
            </a:r>
            <a:r>
              <a:rPr lang="zh-CN" altLang="en-US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买入”，将卖出家畜获得的钱数记为正，买入家畜付出的钱</a:t>
            </a:r>
            <a:endParaRPr lang="en-US" altLang="zh-CN" sz="22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40000"/>
              </a:lnSpc>
            </a:pPr>
            <a:r>
              <a:rPr lang="en-US" altLang="zh-CN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    </a:t>
            </a:r>
            <a:r>
              <a:rPr lang="zh-CN" altLang="en-US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数记为负</a:t>
            </a:r>
            <a:r>
              <a:rPr lang="en-US" altLang="zh-CN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. </a:t>
            </a:r>
            <a:endParaRPr lang="en-US" altLang="zh-CN" sz="22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40000"/>
              </a:lnSpc>
            </a:pPr>
            <a:r>
              <a:rPr lang="zh-CN" altLang="zh-CN" sz="2200" dirty="0"/>
              <a:t>◆</a:t>
            </a:r>
            <a:r>
              <a:rPr lang="zh-CN" altLang="en-US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魏晋时期的数学家刘徽在为</a:t>
            </a:r>
            <a:r>
              <a:rPr lang="en-US" altLang="zh-CN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《</a:t>
            </a:r>
            <a:r>
              <a:rPr lang="zh-CN" altLang="en-US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九章算术</a:t>
            </a:r>
            <a:r>
              <a:rPr lang="en-US" altLang="zh-CN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》</a:t>
            </a:r>
            <a:r>
              <a:rPr lang="zh-CN" altLang="en-US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作注时，用不同颜</a:t>
            </a:r>
            <a:endParaRPr lang="en-US" altLang="zh-CN" sz="22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40000"/>
              </a:lnSpc>
            </a:pPr>
            <a:r>
              <a:rPr lang="en-US" altLang="zh-CN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    </a:t>
            </a:r>
            <a:r>
              <a:rPr lang="zh-CN" altLang="en-US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色的算筹分别表示正数和负数，红色为正，黑色为负</a:t>
            </a:r>
            <a:r>
              <a:rPr lang="en-US" altLang="zh-CN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.</a:t>
            </a:r>
            <a:endParaRPr lang="en-US" altLang="zh-CN" sz="22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8940316" y="2618986"/>
            <a:ext cx="2478814" cy="3028417"/>
            <a:chOff x="8940316" y="2618986"/>
            <a:chExt cx="2478814" cy="3028417"/>
          </a:xfrm>
        </p:grpSpPr>
        <p:grpSp>
          <p:nvGrpSpPr>
            <p:cNvPr id="24" name="组合 23"/>
            <p:cNvGrpSpPr/>
            <p:nvPr/>
          </p:nvGrpSpPr>
          <p:grpSpPr>
            <a:xfrm>
              <a:off x="8940316" y="2618986"/>
              <a:ext cx="2478814" cy="2659085"/>
              <a:chOff x="9012324" y="2582478"/>
              <a:chExt cx="2478814" cy="2659085"/>
            </a:xfrm>
          </p:grpSpPr>
          <p:sp>
            <p:nvSpPr>
              <p:cNvPr id="19" name="矩形 18"/>
              <p:cNvSpPr/>
              <p:nvPr/>
            </p:nvSpPr>
            <p:spPr>
              <a:xfrm>
                <a:off x="9019373" y="3894955"/>
                <a:ext cx="985047" cy="46730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2200" dirty="0">
                    <a:latin typeface="DongTian" panose="02020603050405020304" pitchFamily="18" charset="0"/>
                    <a:ea typeface="方正楷体简体" panose="02000000000000000000" pitchFamily="65" charset="-122"/>
                  </a:rPr>
                  <a:t>＋</a:t>
                </a:r>
                <a:r>
                  <a:rPr lang="en-US" altLang="zh-CN" sz="2200" dirty="0">
                    <a:latin typeface="DongTian" panose="02020603050405020304" pitchFamily="18" charset="0"/>
                    <a:ea typeface="方正楷体简体" panose="02000000000000000000" pitchFamily="65" charset="-122"/>
                  </a:rPr>
                  <a:t>3</a:t>
                </a:r>
                <a:endParaRPr lang="en-US" altLang="zh-CN" sz="2200" dirty="0">
                  <a:latin typeface="DongTian" panose="02020603050405020304" pitchFamily="18" charset="0"/>
                  <a:ea typeface="方正楷体简体" panose="02000000000000000000" pitchFamily="65" charset="-122"/>
                </a:endParaRPr>
              </a:p>
            </p:txBody>
          </p:sp>
          <p:sp>
            <p:nvSpPr>
              <p:cNvPr id="20" name="矩形 19"/>
              <p:cNvSpPr/>
              <p:nvPr/>
            </p:nvSpPr>
            <p:spPr>
              <a:xfrm>
                <a:off x="10315517" y="3894955"/>
                <a:ext cx="985047" cy="46730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2200" dirty="0">
                    <a:latin typeface="DongTian" panose="02020603050405020304" pitchFamily="18" charset="0"/>
                    <a:ea typeface="方正楷体简体" panose="02000000000000000000" pitchFamily="65" charset="-122"/>
                  </a:rPr>
                  <a:t>－</a:t>
                </a:r>
                <a:r>
                  <a:rPr lang="en-US" altLang="zh-CN" sz="2200" dirty="0">
                    <a:latin typeface="DongTian" panose="02020603050405020304" pitchFamily="18" charset="0"/>
                    <a:ea typeface="方正楷体简体" panose="02000000000000000000" pitchFamily="65" charset="-122"/>
                  </a:rPr>
                  <a:t>2</a:t>
                </a:r>
                <a:endParaRPr lang="en-US" altLang="zh-CN" sz="2200" dirty="0">
                  <a:latin typeface="DongTian" panose="02020603050405020304" pitchFamily="18" charset="0"/>
                  <a:ea typeface="方正楷体简体" panose="02000000000000000000" pitchFamily="65" charset="-122"/>
                </a:endParaRPr>
              </a:p>
            </p:txBody>
          </p:sp>
          <p:sp>
            <p:nvSpPr>
              <p:cNvPr id="21" name="矩形 20"/>
              <p:cNvSpPr/>
              <p:nvPr/>
            </p:nvSpPr>
            <p:spPr>
              <a:xfrm>
                <a:off x="9104087" y="4367991"/>
                <a:ext cx="2387051" cy="87357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2200" dirty="0">
                    <a:latin typeface="DongTian" panose="02020603050405020304" pitchFamily="18" charset="0"/>
                    <a:ea typeface="方正楷体简体" panose="02000000000000000000" pitchFamily="65" charset="-122"/>
                  </a:rPr>
                  <a:t>我国古代用算筹来记数和计算</a:t>
                </a:r>
                <a:endParaRPr lang="en-US" altLang="zh-CN" sz="2200" dirty="0">
                  <a:latin typeface="DongTian" panose="02020603050405020304" pitchFamily="18" charset="0"/>
                  <a:ea typeface="方正楷体简体" panose="02000000000000000000" pitchFamily="65" charset="-122"/>
                </a:endParaRPr>
              </a:p>
            </p:txBody>
          </p:sp>
          <p:pic>
            <p:nvPicPr>
              <p:cNvPr id="23" name="图片 22"/>
              <p:cNvPicPr>
                <a:picLocks noChangeAspect="1"/>
              </p:cNvPicPr>
              <p:nvPr/>
            </p:nvPicPr>
            <p:blipFill>
              <a:blip r:embed="rId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012324" y="2582478"/>
                <a:ext cx="2095281" cy="1260000"/>
              </a:xfrm>
              <a:prstGeom prst="rect">
                <a:avLst/>
              </a:prstGeom>
            </p:spPr>
          </p:pic>
        </p:grpSp>
        <p:sp>
          <p:nvSpPr>
            <p:cNvPr id="12" name="文本框 11"/>
            <p:cNvSpPr txBox="1"/>
            <p:nvPr/>
          </p:nvSpPr>
          <p:spPr>
            <a:xfrm>
              <a:off x="9652088" y="5278071"/>
              <a:ext cx="671736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endParaRPr lang="zh-CN" altLang="en-US" dirty="0"/>
            </a:p>
          </p:txBody>
        </p:sp>
      </p:grp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00000" y="900000"/>
            <a:ext cx="11292000" cy="25726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solidFill>
                  <a:schemeClr val="tx2"/>
                </a:solidFill>
                <a:latin typeface="方正黑体_GBK" panose="03000509000000000000" pitchFamily="65" charset="-122"/>
                <a:ea typeface="方正黑体_GBK" panose="03000509000000000000" pitchFamily="65" charset="-122"/>
                <a:cs typeface="Arial" panose="020B0604020202020204" pitchFamily="34" charset="0"/>
              </a:rPr>
              <a:t>　　例 </a:t>
            </a:r>
            <a:r>
              <a:rPr lang="en-US" altLang="zh-CN" sz="2600" dirty="0">
                <a:solidFill>
                  <a:schemeClr val="tx2"/>
                </a:solidFill>
                <a:latin typeface="方正黑体_GBK" panose="03000509000000000000" pitchFamily="65" charset="-122"/>
                <a:ea typeface="方正黑体_GBK" panose="03000509000000000000" pitchFamily="65" charset="-122"/>
                <a:cs typeface="Arial" panose="020B0604020202020204" pitchFamily="34" charset="0"/>
              </a:rPr>
              <a:t>1 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某校组织学生去劳动实践基地采摘橘子，并称重、封装．一箱</a:t>
            </a:r>
            <a:endParaRPr lang="en-US" altLang="zh-CN" sz="26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橘子的标准质量为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2.5 kg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．如果用正数表示超过标准质量的克数，那么</a:t>
            </a:r>
            <a:endParaRPr lang="zh-CN" altLang="en-US" sz="26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　　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(1)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比标准质量多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65 g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和比标准质量少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30 g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各怎么表示？</a:t>
            </a:r>
            <a:endParaRPr lang="zh-CN" altLang="en-US" sz="26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　　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(2)50 g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，－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27 g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各表示什么意思？</a:t>
            </a:r>
            <a:endParaRPr lang="zh-CN" altLang="en-US" sz="2600" dirty="0">
              <a:solidFill>
                <a:schemeClr val="tx2"/>
              </a:solidFill>
              <a:latin typeface="方正黑体_GBK" panose="03000509000000000000" pitchFamily="65" charset="-122"/>
              <a:ea typeface="方正黑体_GBK" panose="03000509000000000000" pitchFamily="65" charset="-122"/>
              <a:cs typeface="Arial" panose="020B0604020202020204" pitchFamily="34" charset="0"/>
            </a:endParaRPr>
          </a:p>
        </p:txBody>
      </p:sp>
      <p:cxnSp>
        <p:nvCxnSpPr>
          <p:cNvPr id="4" name="直接箭头连接符 3"/>
          <p:cNvCxnSpPr/>
          <p:nvPr/>
        </p:nvCxnSpPr>
        <p:spPr>
          <a:xfrm>
            <a:off x="2135560" y="2780928"/>
            <a:ext cx="2016000" cy="0"/>
          </a:xfrm>
          <a:prstGeom prst="straightConnector1">
            <a:avLst/>
          </a:prstGeom>
          <a:ln w="22225">
            <a:solidFill>
              <a:srgbClr val="CC3300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: 圆角 4"/>
          <p:cNvSpPr/>
          <p:nvPr/>
        </p:nvSpPr>
        <p:spPr>
          <a:xfrm>
            <a:off x="5459292" y="1682321"/>
            <a:ext cx="4608000" cy="504000"/>
          </a:xfrm>
          <a:prstGeom prst="roundRect">
            <a:avLst/>
          </a:prstGeom>
          <a:noFill/>
          <a:ln w="22225">
            <a:solidFill>
              <a:srgbClr val="CC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" name="直接箭头连接符 5"/>
          <p:cNvCxnSpPr/>
          <p:nvPr/>
        </p:nvCxnSpPr>
        <p:spPr>
          <a:xfrm>
            <a:off x="5247060" y="2780928"/>
            <a:ext cx="1908000" cy="0"/>
          </a:xfrm>
          <a:prstGeom prst="straightConnector1">
            <a:avLst/>
          </a:prstGeom>
          <a:ln w="22225">
            <a:solidFill>
              <a:srgbClr val="CC3300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>
            <a:off x="6060000" y="4617204"/>
            <a:ext cx="2268000" cy="648000"/>
            <a:chOff x="4367808" y="3734215"/>
            <a:chExt cx="2268000" cy="648000"/>
          </a:xfrm>
        </p:grpSpPr>
        <p:sp>
          <p:nvSpPr>
            <p:cNvPr id="9" name="矩形: 圆角 8"/>
            <p:cNvSpPr/>
            <p:nvPr/>
          </p:nvSpPr>
          <p:spPr>
            <a:xfrm>
              <a:off x="4367808" y="3734215"/>
              <a:ext cx="2268000" cy="648000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0" name="矩形 9"/>
            <p:cNvSpPr/>
            <p:nvPr/>
          </p:nvSpPr>
          <p:spPr>
            <a:xfrm>
              <a:off x="4511824" y="3837549"/>
              <a:ext cx="2031325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latin typeface="DongTian" panose="02020603050405020304" pitchFamily="18" charset="0"/>
                  <a:ea typeface="方正楷体简体" panose="02000000000000000000" pitchFamily="65" charset="-122"/>
                </a:rPr>
                <a:t>具有相反意义</a:t>
              </a:r>
              <a:endParaRPr lang="zh-CN" altLang="en-US" sz="2400" dirty="0">
                <a:latin typeface="DongTian" panose="02020603050405020304" pitchFamily="18" charset="0"/>
                <a:ea typeface="方正楷体简体" panose="02000000000000000000" pitchFamily="65" charset="-122"/>
              </a:endParaRPr>
            </a:p>
          </p:txBody>
        </p:sp>
      </p:grpSp>
      <p:sp>
        <p:nvSpPr>
          <p:cNvPr id="11" name="矩形 10"/>
          <p:cNvSpPr/>
          <p:nvPr/>
        </p:nvSpPr>
        <p:spPr>
          <a:xfrm>
            <a:off x="3570472" y="4041088"/>
            <a:ext cx="2630588" cy="6559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比标准质量多</a:t>
            </a:r>
            <a:endParaRPr lang="zh-CN" altLang="en-US" sz="2600" dirty="0">
              <a:solidFill>
                <a:schemeClr val="tx2"/>
              </a:solidFill>
              <a:latin typeface="方正黑体_GBK" panose="03000509000000000000" pitchFamily="65" charset="-122"/>
              <a:ea typeface="方正黑体_GBK" panose="03000509000000000000" pitchFamily="65" charset="-122"/>
              <a:cs typeface="Arial" panose="020B0604020202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570472" y="4869160"/>
            <a:ext cx="2630588" cy="6559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比标准质量少</a:t>
            </a:r>
            <a:endParaRPr lang="zh-CN" altLang="en-US" sz="2600" dirty="0">
              <a:solidFill>
                <a:schemeClr val="tx2"/>
              </a:solidFill>
              <a:latin typeface="方正黑体_GBK" panose="03000509000000000000" pitchFamily="65" charset="-122"/>
              <a:ea typeface="方正黑体_GBK" panose="03000509000000000000" pitchFamily="65" charset="-122"/>
              <a:cs typeface="Arial" panose="020B0604020202020204" pitchFamily="34" charset="0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180000" y="108000"/>
            <a:ext cx="1727000" cy="400110"/>
            <a:chOff x="1955540" y="3429000"/>
            <a:chExt cx="1727000" cy="400110"/>
          </a:xfrm>
        </p:grpSpPr>
        <p:grpSp>
          <p:nvGrpSpPr>
            <p:cNvPr id="14" name="组合 75"/>
            <p:cNvGrpSpPr/>
            <p:nvPr/>
          </p:nvGrpSpPr>
          <p:grpSpPr>
            <a:xfrm>
              <a:off x="1955540" y="3429000"/>
              <a:ext cx="1727000" cy="400110"/>
              <a:chOff x="1518603" y="2302428"/>
              <a:chExt cx="1727000" cy="400110"/>
            </a:xfrm>
          </p:grpSpPr>
          <p:grpSp>
            <p:nvGrpSpPr>
              <p:cNvPr id="16" name="组合 76"/>
              <p:cNvGrpSpPr/>
              <p:nvPr/>
            </p:nvGrpSpPr>
            <p:grpSpPr>
              <a:xfrm>
                <a:off x="1518603" y="2302428"/>
                <a:ext cx="1727000" cy="400110"/>
                <a:chOff x="5287328" y="921303"/>
                <a:chExt cx="1727000" cy="400110"/>
              </a:xfrm>
            </p:grpSpPr>
            <p:sp>
              <p:nvSpPr>
                <p:cNvPr id="20" name="矩形: 圆角 80"/>
                <p:cNvSpPr/>
                <p:nvPr/>
              </p:nvSpPr>
              <p:spPr>
                <a:xfrm>
                  <a:off x="5287328" y="941338"/>
                  <a:ext cx="360040" cy="360040"/>
                </a:xfrm>
                <a:prstGeom prst="roundRect">
                  <a:avLst/>
                </a:prstGeom>
                <a:solidFill>
                  <a:schemeClr val="tx2"/>
                </a:solidFill>
                <a:ln w="317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1" name="矩形 20"/>
                <p:cNvSpPr/>
                <p:nvPr/>
              </p:nvSpPr>
              <p:spPr>
                <a:xfrm>
                  <a:off x="5803740" y="921303"/>
                  <a:ext cx="1210588" cy="40011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zh-CN" altLang="en-US" sz="2000" dirty="0">
                      <a:solidFill>
                        <a:schemeClr val="tx1"/>
                      </a:solidFill>
                      <a:latin typeface="方正黑体_GBK" panose="03000509000000000000" pitchFamily="65" charset="-122"/>
                      <a:ea typeface="方正黑体_GBK" panose="03000509000000000000" pitchFamily="65" charset="-122"/>
                    </a:rPr>
                    <a:t>学以致用</a:t>
                  </a:r>
                  <a:endParaRPr lang="zh-CN" altLang="en-US" sz="2000" dirty="0">
                    <a:solidFill>
                      <a:schemeClr val="tx1"/>
                    </a:solidFill>
                    <a:latin typeface="方正黑体_GBK" panose="03000509000000000000" pitchFamily="65" charset="-122"/>
                    <a:ea typeface="方正黑体_GBK" panose="03000509000000000000" pitchFamily="65" charset="-122"/>
                  </a:endParaRPr>
                </a:p>
              </p:txBody>
            </p:sp>
          </p:grpSp>
          <p:grpSp>
            <p:nvGrpSpPr>
              <p:cNvPr id="17" name="组合 77"/>
              <p:cNvGrpSpPr>
                <a:grpSpLocks noChangeAspect="1"/>
              </p:cNvGrpSpPr>
              <p:nvPr/>
            </p:nvGrpSpPr>
            <p:grpSpPr>
              <a:xfrm>
                <a:off x="1546227" y="2369625"/>
                <a:ext cx="303155" cy="265707"/>
                <a:chOff x="1991543" y="2270659"/>
                <a:chExt cx="831363" cy="728674"/>
              </a:xfrm>
            </p:grpSpPr>
            <p:sp>
              <p:nvSpPr>
                <p:cNvPr id="18" name="任意多边形: 形状 78"/>
                <p:cNvSpPr/>
                <p:nvPr/>
              </p:nvSpPr>
              <p:spPr>
                <a:xfrm rot="2664945" flipH="1">
                  <a:off x="2182200" y="2270659"/>
                  <a:ext cx="456191" cy="455237"/>
                </a:xfrm>
                <a:custGeom>
                  <a:avLst/>
                  <a:gdLst>
                    <a:gd name="connsiteX0" fmla="*/ 443468 w 456191"/>
                    <a:gd name="connsiteY0" fmla="*/ 330877 h 455237"/>
                    <a:gd name="connsiteX1" fmla="*/ 266293 w 456191"/>
                    <a:gd name="connsiteY1" fmla="*/ 250654 h 455237"/>
                    <a:gd name="connsiteX2" fmla="*/ 216401 w 456191"/>
                    <a:gd name="connsiteY2" fmla="*/ 257487 h 455237"/>
                    <a:gd name="connsiteX3" fmla="*/ 185129 w 456191"/>
                    <a:gd name="connsiteY3" fmla="*/ 269405 h 455237"/>
                    <a:gd name="connsiteX4" fmla="*/ 196407 w 456191"/>
                    <a:gd name="connsiteY4" fmla="*/ 237896 h 455237"/>
                    <a:gd name="connsiteX5" fmla="*/ 202221 w 456191"/>
                    <a:gd name="connsiteY5" fmla="*/ 187875 h 455237"/>
                    <a:gd name="connsiteX6" fmla="*/ 118401 w 456191"/>
                    <a:gd name="connsiteY6" fmla="*/ 12373 h 455237"/>
                    <a:gd name="connsiteX7" fmla="*/ 101110 w 456191"/>
                    <a:gd name="connsiteY7" fmla="*/ 0 h 455237"/>
                    <a:gd name="connsiteX8" fmla="*/ 83820 w 456191"/>
                    <a:gd name="connsiteY8" fmla="*/ 12373 h 455237"/>
                    <a:gd name="connsiteX9" fmla="*/ 0 w 456191"/>
                    <a:gd name="connsiteY9" fmla="*/ 187876 h 455237"/>
                    <a:gd name="connsiteX10" fmla="*/ 48875 w 456191"/>
                    <a:gd name="connsiteY10" fmla="*/ 326646 h 455237"/>
                    <a:gd name="connsiteX11" fmla="*/ 64123 w 456191"/>
                    <a:gd name="connsiteY11" fmla="*/ 342674 h 455237"/>
                    <a:gd name="connsiteX12" fmla="*/ 13797 w 456191"/>
                    <a:gd name="connsiteY12" fmla="*/ 394036 h 455237"/>
                    <a:gd name="connsiteX13" fmla="*/ 14317 w 456191"/>
                    <a:gd name="connsiteY13" fmla="*/ 444951 h 455237"/>
                    <a:gd name="connsiteX14" fmla="*/ 65231 w 456191"/>
                    <a:gd name="connsiteY14" fmla="*/ 444432 h 455237"/>
                    <a:gd name="connsiteX15" fmla="*/ 115599 w 456191"/>
                    <a:gd name="connsiteY15" fmla="*/ 393026 h 455237"/>
                    <a:gd name="connsiteX16" fmla="*/ 130679 w 456191"/>
                    <a:gd name="connsiteY16" fmla="*/ 406798 h 455237"/>
                    <a:gd name="connsiteX17" fmla="*/ 270417 w 456191"/>
                    <a:gd name="connsiteY17" fmla="*/ 452833 h 455237"/>
                    <a:gd name="connsiteX18" fmla="*/ 444174 w 456191"/>
                    <a:gd name="connsiteY18" fmla="*/ 365451 h 455237"/>
                    <a:gd name="connsiteX19" fmla="*/ 456191 w 456191"/>
                    <a:gd name="connsiteY19" fmla="*/ 347912 h 4552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</a:cxnLst>
                  <a:rect l="l" t="t" r="r" b="b"/>
                  <a:pathLst>
                    <a:path w="456191" h="455237">
                      <a:moveTo>
                        <a:pt x="443468" y="330877"/>
                      </a:moveTo>
                      <a:cubicBezTo>
                        <a:pt x="397507" y="280016"/>
                        <a:pt x="334816" y="249256"/>
                        <a:pt x="266293" y="250654"/>
                      </a:cubicBezTo>
                      <a:cubicBezTo>
                        <a:pt x="249162" y="251003"/>
                        <a:pt x="232477" y="253346"/>
                        <a:pt x="216401" y="257487"/>
                      </a:cubicBezTo>
                      <a:lnTo>
                        <a:pt x="185129" y="269405"/>
                      </a:lnTo>
                      <a:lnTo>
                        <a:pt x="196407" y="237896"/>
                      </a:lnTo>
                      <a:cubicBezTo>
                        <a:pt x="200219" y="221739"/>
                        <a:pt x="202221" y="205010"/>
                        <a:pt x="202221" y="187875"/>
                      </a:cubicBezTo>
                      <a:cubicBezTo>
                        <a:pt x="202221" y="119338"/>
                        <a:pt x="170189" y="57288"/>
                        <a:pt x="118401" y="12373"/>
                      </a:cubicBezTo>
                      <a:lnTo>
                        <a:pt x="101110" y="0"/>
                      </a:lnTo>
                      <a:lnTo>
                        <a:pt x="83820" y="12373"/>
                      </a:lnTo>
                      <a:cubicBezTo>
                        <a:pt x="32032" y="57288"/>
                        <a:pt x="0" y="119338"/>
                        <a:pt x="0" y="187876"/>
                      </a:cubicBezTo>
                      <a:cubicBezTo>
                        <a:pt x="0" y="239279"/>
                        <a:pt x="18018" y="287033"/>
                        <a:pt x="48875" y="326646"/>
                      </a:cubicBezTo>
                      <a:lnTo>
                        <a:pt x="64123" y="342674"/>
                      </a:lnTo>
                      <a:lnTo>
                        <a:pt x="13797" y="394036"/>
                      </a:lnTo>
                      <a:cubicBezTo>
                        <a:pt x="-119" y="408239"/>
                        <a:pt x="114" y="431035"/>
                        <a:pt x="14317" y="444951"/>
                      </a:cubicBezTo>
                      <a:cubicBezTo>
                        <a:pt x="28519" y="458867"/>
                        <a:pt x="51315" y="458634"/>
                        <a:pt x="65231" y="444432"/>
                      </a:cubicBezTo>
                      <a:lnTo>
                        <a:pt x="115599" y="393026"/>
                      </a:lnTo>
                      <a:lnTo>
                        <a:pt x="130679" y="406798"/>
                      </a:lnTo>
                      <a:cubicBezTo>
                        <a:pt x="170913" y="436841"/>
                        <a:pt x="219024" y="453881"/>
                        <a:pt x="270417" y="452833"/>
                      </a:cubicBezTo>
                      <a:cubicBezTo>
                        <a:pt x="338940" y="451435"/>
                        <a:pt x="400324" y="418145"/>
                        <a:pt x="444174" y="365451"/>
                      </a:cubicBezTo>
                      <a:lnTo>
                        <a:pt x="456191" y="347912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9" name="Freeform 5"/>
                <p:cNvSpPr>
                  <a:spLocks noEditPoints="1"/>
                </p:cNvSpPr>
                <p:nvPr/>
              </p:nvSpPr>
              <p:spPr bwMode="auto">
                <a:xfrm>
                  <a:off x="1991543" y="2783309"/>
                  <a:ext cx="831363" cy="216024"/>
                </a:xfrm>
                <a:custGeom>
                  <a:avLst/>
                  <a:gdLst>
                    <a:gd name="T0" fmla="*/ 2770 w 2799"/>
                    <a:gd name="T1" fmla="*/ 141 h 726"/>
                    <a:gd name="T2" fmla="*/ 2727 w 2799"/>
                    <a:gd name="T3" fmla="*/ 501 h 726"/>
                    <a:gd name="T4" fmla="*/ 2729 w 2799"/>
                    <a:gd name="T5" fmla="*/ 505 h 726"/>
                    <a:gd name="T6" fmla="*/ 2729 w 2799"/>
                    <a:gd name="T7" fmla="*/ 507 h 726"/>
                    <a:gd name="T8" fmla="*/ 2648 w 2799"/>
                    <a:gd name="T9" fmla="*/ 543 h 726"/>
                    <a:gd name="T10" fmla="*/ 1565 w 2799"/>
                    <a:gd name="T11" fmla="*/ 625 h 726"/>
                    <a:gd name="T12" fmla="*/ 1518 w 2799"/>
                    <a:gd name="T13" fmla="*/ 523 h 726"/>
                    <a:gd name="T14" fmla="*/ 1428 w 2799"/>
                    <a:gd name="T15" fmla="*/ 491 h 726"/>
                    <a:gd name="T16" fmla="*/ 2746 w 2799"/>
                    <a:gd name="T17" fmla="*/ 55 h 726"/>
                    <a:gd name="T18" fmla="*/ 2770 w 2799"/>
                    <a:gd name="T19" fmla="*/ 141 h 726"/>
                    <a:gd name="T20" fmla="*/ 2631 w 2799"/>
                    <a:gd name="T21" fmla="*/ 713 h 726"/>
                    <a:gd name="T22" fmla="*/ 1712 w 2799"/>
                    <a:gd name="T23" fmla="*/ 707 h 726"/>
                    <a:gd name="T24" fmla="*/ 1650 w 2799"/>
                    <a:gd name="T25" fmla="*/ 651 h 726"/>
                    <a:gd name="T26" fmla="*/ 2648 w 2799"/>
                    <a:gd name="T27" fmla="*/ 641 h 726"/>
                    <a:gd name="T28" fmla="*/ 2631 w 2799"/>
                    <a:gd name="T29" fmla="*/ 713 h 726"/>
                    <a:gd name="T30" fmla="*/ 168 w 2799"/>
                    <a:gd name="T31" fmla="*/ 713 h 726"/>
                    <a:gd name="T32" fmla="*/ 151 w 2799"/>
                    <a:gd name="T33" fmla="*/ 641 h 726"/>
                    <a:gd name="T34" fmla="*/ 1149 w 2799"/>
                    <a:gd name="T35" fmla="*/ 651 h 726"/>
                    <a:gd name="T36" fmla="*/ 1087 w 2799"/>
                    <a:gd name="T37" fmla="*/ 707 h 726"/>
                    <a:gd name="T38" fmla="*/ 168 w 2799"/>
                    <a:gd name="T39" fmla="*/ 713 h 726"/>
                    <a:gd name="T40" fmla="*/ 1281 w 2799"/>
                    <a:gd name="T41" fmla="*/ 523 h 726"/>
                    <a:gd name="T42" fmla="*/ 1234 w 2799"/>
                    <a:gd name="T43" fmla="*/ 625 h 726"/>
                    <a:gd name="T44" fmla="*/ 151 w 2799"/>
                    <a:gd name="T45" fmla="*/ 543 h 726"/>
                    <a:gd name="T46" fmla="*/ 69 w 2799"/>
                    <a:gd name="T47" fmla="*/ 507 h 726"/>
                    <a:gd name="T48" fmla="*/ 70 w 2799"/>
                    <a:gd name="T49" fmla="*/ 505 h 726"/>
                    <a:gd name="T50" fmla="*/ 72 w 2799"/>
                    <a:gd name="T51" fmla="*/ 501 h 726"/>
                    <a:gd name="T52" fmla="*/ 29 w 2799"/>
                    <a:gd name="T53" fmla="*/ 141 h 726"/>
                    <a:gd name="T54" fmla="*/ 53 w 2799"/>
                    <a:gd name="T55" fmla="*/ 55 h 726"/>
                    <a:gd name="T56" fmla="*/ 1371 w 2799"/>
                    <a:gd name="T57" fmla="*/ 491 h 726"/>
                    <a:gd name="T58" fmla="*/ 1281 w 2799"/>
                    <a:gd name="T59" fmla="*/ 523 h 726"/>
                    <a:gd name="T60" fmla="*/ 1487 w 2799"/>
                    <a:gd name="T61" fmla="*/ 661 h 726"/>
                    <a:gd name="T62" fmla="*/ 1496 w 2799"/>
                    <a:gd name="T63" fmla="*/ 685 h 726"/>
                    <a:gd name="T64" fmla="*/ 1490 w 2799"/>
                    <a:gd name="T65" fmla="*/ 705 h 726"/>
                    <a:gd name="T66" fmla="*/ 1474 w 2799"/>
                    <a:gd name="T67" fmla="*/ 720 h 726"/>
                    <a:gd name="T68" fmla="*/ 1448 w 2799"/>
                    <a:gd name="T69" fmla="*/ 725 h 726"/>
                    <a:gd name="T70" fmla="*/ 1325 w 2799"/>
                    <a:gd name="T71" fmla="*/ 725 h 726"/>
                    <a:gd name="T72" fmla="*/ 1310 w 2799"/>
                    <a:gd name="T73" fmla="*/ 724 h 726"/>
                    <a:gd name="T74" fmla="*/ 1303 w 2799"/>
                    <a:gd name="T75" fmla="*/ 722 h 726"/>
                    <a:gd name="T76" fmla="*/ 1298 w 2799"/>
                    <a:gd name="T77" fmla="*/ 719 h 726"/>
                    <a:gd name="T78" fmla="*/ 1278 w 2799"/>
                    <a:gd name="T79" fmla="*/ 695 h 726"/>
                    <a:gd name="T80" fmla="*/ 1280 w 2799"/>
                    <a:gd name="T81" fmla="*/ 671 h 726"/>
                    <a:gd name="T82" fmla="*/ 1282 w 2799"/>
                    <a:gd name="T83" fmla="*/ 667 h 726"/>
                    <a:gd name="T84" fmla="*/ 1283 w 2799"/>
                    <a:gd name="T85" fmla="*/ 665 h 726"/>
                    <a:gd name="T86" fmla="*/ 1347 w 2799"/>
                    <a:gd name="T87" fmla="*/ 564 h 726"/>
                    <a:gd name="T88" fmla="*/ 1349 w 2799"/>
                    <a:gd name="T89" fmla="*/ 562 h 726"/>
                    <a:gd name="T90" fmla="*/ 1352 w 2799"/>
                    <a:gd name="T91" fmla="*/ 558 h 726"/>
                    <a:gd name="T92" fmla="*/ 1375 w 2799"/>
                    <a:gd name="T93" fmla="*/ 545 h 726"/>
                    <a:gd name="T94" fmla="*/ 1403 w 2799"/>
                    <a:gd name="T95" fmla="*/ 547 h 726"/>
                    <a:gd name="T96" fmla="*/ 1407 w 2799"/>
                    <a:gd name="T97" fmla="*/ 548 h 726"/>
                    <a:gd name="T98" fmla="*/ 1409 w 2799"/>
                    <a:gd name="T99" fmla="*/ 549 h 726"/>
                    <a:gd name="T100" fmla="*/ 1425 w 2799"/>
                    <a:gd name="T101" fmla="*/ 564 h 726"/>
                    <a:gd name="T102" fmla="*/ 1426 w 2799"/>
                    <a:gd name="T103" fmla="*/ 565 h 726"/>
                    <a:gd name="T104" fmla="*/ 1487 w 2799"/>
                    <a:gd name="T105" fmla="*/ 661 h 7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799" h="726">
                      <a:moveTo>
                        <a:pt x="2770" y="141"/>
                      </a:moveTo>
                      <a:cubicBezTo>
                        <a:pt x="2664" y="224"/>
                        <a:pt x="2650" y="344"/>
                        <a:pt x="2727" y="501"/>
                      </a:cubicBezTo>
                      <a:cubicBezTo>
                        <a:pt x="2728" y="503"/>
                        <a:pt x="2728" y="504"/>
                        <a:pt x="2729" y="505"/>
                      </a:cubicBezTo>
                      <a:cubicBezTo>
                        <a:pt x="2729" y="506"/>
                        <a:pt x="2729" y="507"/>
                        <a:pt x="2729" y="507"/>
                      </a:cubicBezTo>
                      <a:cubicBezTo>
                        <a:pt x="2745" y="569"/>
                        <a:pt x="2718" y="581"/>
                        <a:pt x="2648" y="543"/>
                      </a:cubicBezTo>
                      <a:cubicBezTo>
                        <a:pt x="2206" y="354"/>
                        <a:pt x="1845" y="382"/>
                        <a:pt x="1565" y="625"/>
                      </a:cubicBezTo>
                      <a:cubicBezTo>
                        <a:pt x="1557" y="574"/>
                        <a:pt x="1541" y="540"/>
                        <a:pt x="1518" y="523"/>
                      </a:cubicBezTo>
                      <a:cubicBezTo>
                        <a:pt x="1496" y="502"/>
                        <a:pt x="1466" y="492"/>
                        <a:pt x="1428" y="491"/>
                      </a:cubicBezTo>
                      <a:cubicBezTo>
                        <a:pt x="1764" y="145"/>
                        <a:pt x="2203" y="0"/>
                        <a:pt x="2746" y="55"/>
                      </a:cubicBezTo>
                      <a:cubicBezTo>
                        <a:pt x="2791" y="72"/>
                        <a:pt x="2799" y="101"/>
                        <a:pt x="2770" y="141"/>
                      </a:cubicBezTo>
                      <a:close/>
                      <a:moveTo>
                        <a:pt x="2631" y="713"/>
                      </a:moveTo>
                      <a:cubicBezTo>
                        <a:pt x="2309" y="557"/>
                        <a:pt x="2003" y="555"/>
                        <a:pt x="1712" y="707"/>
                      </a:cubicBezTo>
                      <a:cubicBezTo>
                        <a:pt x="1638" y="722"/>
                        <a:pt x="1617" y="704"/>
                        <a:pt x="1650" y="651"/>
                      </a:cubicBezTo>
                      <a:cubicBezTo>
                        <a:pt x="1980" y="458"/>
                        <a:pt x="2313" y="455"/>
                        <a:pt x="2648" y="641"/>
                      </a:cubicBezTo>
                      <a:cubicBezTo>
                        <a:pt x="2672" y="685"/>
                        <a:pt x="2666" y="709"/>
                        <a:pt x="2631" y="713"/>
                      </a:cubicBezTo>
                      <a:close/>
                      <a:moveTo>
                        <a:pt x="168" y="713"/>
                      </a:moveTo>
                      <a:cubicBezTo>
                        <a:pt x="133" y="709"/>
                        <a:pt x="127" y="685"/>
                        <a:pt x="151" y="641"/>
                      </a:cubicBezTo>
                      <a:cubicBezTo>
                        <a:pt x="486" y="455"/>
                        <a:pt x="818" y="458"/>
                        <a:pt x="1149" y="651"/>
                      </a:cubicBezTo>
                      <a:cubicBezTo>
                        <a:pt x="1181" y="703"/>
                        <a:pt x="1161" y="722"/>
                        <a:pt x="1087" y="707"/>
                      </a:cubicBezTo>
                      <a:cubicBezTo>
                        <a:pt x="796" y="555"/>
                        <a:pt x="490" y="557"/>
                        <a:pt x="168" y="713"/>
                      </a:cubicBezTo>
                      <a:close/>
                      <a:moveTo>
                        <a:pt x="1281" y="523"/>
                      </a:moveTo>
                      <a:cubicBezTo>
                        <a:pt x="1258" y="540"/>
                        <a:pt x="1242" y="574"/>
                        <a:pt x="1234" y="625"/>
                      </a:cubicBezTo>
                      <a:cubicBezTo>
                        <a:pt x="953" y="382"/>
                        <a:pt x="593" y="354"/>
                        <a:pt x="151" y="543"/>
                      </a:cubicBezTo>
                      <a:cubicBezTo>
                        <a:pt x="81" y="581"/>
                        <a:pt x="54" y="569"/>
                        <a:pt x="69" y="507"/>
                      </a:cubicBezTo>
                      <a:cubicBezTo>
                        <a:pt x="70" y="507"/>
                        <a:pt x="70" y="506"/>
                        <a:pt x="70" y="505"/>
                      </a:cubicBezTo>
                      <a:cubicBezTo>
                        <a:pt x="70" y="504"/>
                        <a:pt x="71" y="503"/>
                        <a:pt x="72" y="501"/>
                      </a:cubicBezTo>
                      <a:cubicBezTo>
                        <a:pt x="149" y="344"/>
                        <a:pt x="135" y="224"/>
                        <a:pt x="29" y="141"/>
                      </a:cubicBezTo>
                      <a:cubicBezTo>
                        <a:pt x="0" y="101"/>
                        <a:pt x="8" y="73"/>
                        <a:pt x="53" y="55"/>
                      </a:cubicBezTo>
                      <a:cubicBezTo>
                        <a:pt x="596" y="0"/>
                        <a:pt x="1035" y="145"/>
                        <a:pt x="1371" y="491"/>
                      </a:cubicBezTo>
                      <a:cubicBezTo>
                        <a:pt x="1333" y="491"/>
                        <a:pt x="1303" y="502"/>
                        <a:pt x="1281" y="523"/>
                      </a:cubicBezTo>
                      <a:close/>
                      <a:moveTo>
                        <a:pt x="1487" y="661"/>
                      </a:moveTo>
                      <a:cubicBezTo>
                        <a:pt x="1493" y="668"/>
                        <a:pt x="1496" y="676"/>
                        <a:pt x="1496" y="685"/>
                      </a:cubicBezTo>
                      <a:cubicBezTo>
                        <a:pt x="1496" y="692"/>
                        <a:pt x="1494" y="699"/>
                        <a:pt x="1490" y="705"/>
                      </a:cubicBezTo>
                      <a:cubicBezTo>
                        <a:pt x="1486" y="711"/>
                        <a:pt x="1481" y="716"/>
                        <a:pt x="1474" y="720"/>
                      </a:cubicBezTo>
                      <a:cubicBezTo>
                        <a:pt x="1465" y="724"/>
                        <a:pt x="1457" y="726"/>
                        <a:pt x="1448" y="725"/>
                      </a:cubicBezTo>
                      <a:cubicBezTo>
                        <a:pt x="1325" y="725"/>
                        <a:pt x="1325" y="725"/>
                        <a:pt x="1325" y="725"/>
                      </a:cubicBezTo>
                      <a:cubicBezTo>
                        <a:pt x="1320" y="726"/>
                        <a:pt x="1315" y="725"/>
                        <a:pt x="1310" y="724"/>
                      </a:cubicBezTo>
                      <a:cubicBezTo>
                        <a:pt x="1303" y="722"/>
                        <a:pt x="1303" y="722"/>
                        <a:pt x="1303" y="722"/>
                      </a:cubicBezTo>
                      <a:cubicBezTo>
                        <a:pt x="1301" y="721"/>
                        <a:pt x="1299" y="720"/>
                        <a:pt x="1298" y="719"/>
                      </a:cubicBezTo>
                      <a:cubicBezTo>
                        <a:pt x="1288" y="714"/>
                        <a:pt x="1281" y="706"/>
                        <a:pt x="1278" y="695"/>
                      </a:cubicBezTo>
                      <a:cubicBezTo>
                        <a:pt x="1276" y="687"/>
                        <a:pt x="1276" y="679"/>
                        <a:pt x="1280" y="671"/>
                      </a:cubicBezTo>
                      <a:cubicBezTo>
                        <a:pt x="1282" y="667"/>
                        <a:pt x="1282" y="667"/>
                        <a:pt x="1282" y="667"/>
                      </a:cubicBezTo>
                      <a:cubicBezTo>
                        <a:pt x="1282" y="666"/>
                        <a:pt x="1282" y="665"/>
                        <a:pt x="1283" y="665"/>
                      </a:cubicBezTo>
                      <a:cubicBezTo>
                        <a:pt x="1347" y="564"/>
                        <a:pt x="1347" y="564"/>
                        <a:pt x="1347" y="564"/>
                      </a:cubicBezTo>
                      <a:cubicBezTo>
                        <a:pt x="1348" y="563"/>
                        <a:pt x="1349" y="562"/>
                        <a:pt x="1349" y="562"/>
                      </a:cubicBezTo>
                      <a:cubicBezTo>
                        <a:pt x="1352" y="558"/>
                        <a:pt x="1352" y="558"/>
                        <a:pt x="1352" y="558"/>
                      </a:cubicBezTo>
                      <a:cubicBezTo>
                        <a:pt x="1358" y="552"/>
                        <a:pt x="1365" y="547"/>
                        <a:pt x="1375" y="545"/>
                      </a:cubicBezTo>
                      <a:cubicBezTo>
                        <a:pt x="1384" y="543"/>
                        <a:pt x="1394" y="543"/>
                        <a:pt x="1403" y="547"/>
                      </a:cubicBezTo>
                      <a:cubicBezTo>
                        <a:pt x="1407" y="548"/>
                        <a:pt x="1407" y="548"/>
                        <a:pt x="1407" y="548"/>
                      </a:cubicBezTo>
                      <a:cubicBezTo>
                        <a:pt x="1407" y="548"/>
                        <a:pt x="1408" y="549"/>
                        <a:pt x="1409" y="549"/>
                      </a:cubicBezTo>
                      <a:cubicBezTo>
                        <a:pt x="1416" y="553"/>
                        <a:pt x="1422" y="558"/>
                        <a:pt x="1425" y="564"/>
                      </a:cubicBezTo>
                      <a:cubicBezTo>
                        <a:pt x="1426" y="565"/>
                        <a:pt x="1426" y="565"/>
                        <a:pt x="1426" y="565"/>
                      </a:cubicBezTo>
                      <a:lnTo>
                        <a:pt x="1487" y="661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15" name="矩形 14"/>
            <p:cNvSpPr/>
            <p:nvPr/>
          </p:nvSpPr>
          <p:spPr>
            <a:xfrm>
              <a:off x="2469600" y="3503055"/>
              <a:ext cx="18000" cy="252000"/>
            </a:xfrm>
            <a:prstGeom prst="rect">
              <a:avLst/>
            </a:prstGeom>
            <a:solidFill>
              <a:srgbClr val="72727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1" grpId="0"/>
      <p:bldP spid="1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00000" y="900000"/>
            <a:ext cx="11292000" cy="25726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solidFill>
                  <a:schemeClr val="tx2"/>
                </a:solidFill>
                <a:latin typeface="方正黑体_GBK" panose="03000509000000000000" pitchFamily="65" charset="-122"/>
                <a:ea typeface="方正黑体_GBK" panose="03000509000000000000" pitchFamily="65" charset="-122"/>
                <a:cs typeface="Arial" panose="020B0604020202020204" pitchFamily="34" charset="0"/>
              </a:rPr>
              <a:t>　　例 </a:t>
            </a:r>
            <a:r>
              <a:rPr lang="en-US" altLang="zh-CN" sz="2600" dirty="0">
                <a:solidFill>
                  <a:schemeClr val="tx2"/>
                </a:solidFill>
                <a:latin typeface="方正黑体_GBK" panose="03000509000000000000" pitchFamily="65" charset="-122"/>
                <a:ea typeface="方正黑体_GBK" panose="03000509000000000000" pitchFamily="65" charset="-122"/>
                <a:cs typeface="Arial" panose="020B0604020202020204" pitchFamily="34" charset="0"/>
              </a:rPr>
              <a:t>1 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某校组织学生去劳动实践基地采摘橘子，并称重、封装．一箱</a:t>
            </a:r>
            <a:endParaRPr lang="en-US" altLang="zh-CN" sz="26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橘子的标准质量为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2.5 kg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．如果用正数表示超过标准质量的克数，那么</a:t>
            </a:r>
            <a:endParaRPr lang="zh-CN" altLang="en-US" sz="26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　　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(1)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比标准质量多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65 g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和比标准质量少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30 g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各怎么表示？</a:t>
            </a:r>
            <a:endParaRPr lang="zh-CN" altLang="en-US" sz="26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　　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(2)50 g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，－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27 g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各表示什么意思？</a:t>
            </a:r>
            <a:endParaRPr lang="zh-CN" altLang="en-US" sz="2600" dirty="0">
              <a:solidFill>
                <a:schemeClr val="tx2"/>
              </a:solidFill>
              <a:latin typeface="方正黑体_GBK" panose="03000509000000000000" pitchFamily="65" charset="-122"/>
              <a:ea typeface="方正黑体_GBK" panose="03000509000000000000" pitchFamily="65" charset="-122"/>
              <a:cs typeface="Arial" panose="020B0604020202020204" pitchFamily="34" charset="0"/>
            </a:endParaRPr>
          </a:p>
        </p:txBody>
      </p:sp>
      <p:cxnSp>
        <p:nvCxnSpPr>
          <p:cNvPr id="3" name="直接箭头连接符 2"/>
          <p:cNvCxnSpPr/>
          <p:nvPr/>
        </p:nvCxnSpPr>
        <p:spPr>
          <a:xfrm>
            <a:off x="2135560" y="2780928"/>
            <a:ext cx="2016000" cy="0"/>
          </a:xfrm>
          <a:prstGeom prst="straightConnector1">
            <a:avLst/>
          </a:prstGeom>
          <a:ln w="22225">
            <a:solidFill>
              <a:srgbClr val="CC3300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矩形: 圆角 3"/>
          <p:cNvSpPr/>
          <p:nvPr/>
        </p:nvSpPr>
        <p:spPr>
          <a:xfrm>
            <a:off x="5459292" y="1682321"/>
            <a:ext cx="4608000" cy="504000"/>
          </a:xfrm>
          <a:prstGeom prst="roundRect">
            <a:avLst/>
          </a:prstGeom>
          <a:noFill/>
          <a:ln w="22225">
            <a:solidFill>
              <a:srgbClr val="CC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" name="直接箭头连接符 4"/>
          <p:cNvCxnSpPr/>
          <p:nvPr/>
        </p:nvCxnSpPr>
        <p:spPr>
          <a:xfrm>
            <a:off x="5247060" y="2780928"/>
            <a:ext cx="1908000" cy="0"/>
          </a:xfrm>
          <a:prstGeom prst="straightConnector1">
            <a:avLst/>
          </a:prstGeom>
          <a:ln w="22225">
            <a:solidFill>
              <a:srgbClr val="CC3300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/>
          <p:cNvSpPr/>
          <p:nvPr/>
        </p:nvSpPr>
        <p:spPr>
          <a:xfrm>
            <a:off x="3570472" y="4041088"/>
            <a:ext cx="2630588" cy="6559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比标准质量多</a:t>
            </a:r>
            <a:endParaRPr lang="zh-CN" altLang="en-US" sz="2600" dirty="0">
              <a:solidFill>
                <a:schemeClr val="tx2"/>
              </a:solidFill>
              <a:latin typeface="方正黑体_GBK" panose="03000509000000000000" pitchFamily="65" charset="-122"/>
              <a:ea typeface="方正黑体_GBK" panose="03000509000000000000" pitchFamily="65" charset="-122"/>
              <a:cs typeface="Arial" panose="020B0604020202020204" pitchFamily="34" charset="0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6060000" y="4113148"/>
            <a:ext cx="1116000" cy="648000"/>
            <a:chOff x="4367808" y="3734215"/>
            <a:chExt cx="1116000" cy="648000"/>
          </a:xfrm>
        </p:grpSpPr>
        <p:sp>
          <p:nvSpPr>
            <p:cNvPr id="8" name="矩形: 圆角 7"/>
            <p:cNvSpPr/>
            <p:nvPr/>
          </p:nvSpPr>
          <p:spPr>
            <a:xfrm>
              <a:off x="4367808" y="3734215"/>
              <a:ext cx="1116000" cy="648000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9" name="矩形 8"/>
            <p:cNvSpPr/>
            <p:nvPr/>
          </p:nvSpPr>
          <p:spPr>
            <a:xfrm>
              <a:off x="4511824" y="3837549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latin typeface="DongTian" panose="02020603050405020304" pitchFamily="18" charset="0"/>
                  <a:ea typeface="方正楷体简体" panose="02000000000000000000" pitchFamily="65" charset="-122"/>
                </a:rPr>
                <a:t>正数</a:t>
              </a:r>
              <a:endParaRPr lang="zh-CN" altLang="en-US" sz="2400" dirty="0">
                <a:latin typeface="DongTian" panose="02020603050405020304" pitchFamily="18" charset="0"/>
                <a:ea typeface="方正楷体简体" panose="02000000000000000000" pitchFamily="65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6060000" y="4938648"/>
            <a:ext cx="1116000" cy="648000"/>
            <a:chOff x="4367808" y="3734215"/>
            <a:chExt cx="1116000" cy="648000"/>
          </a:xfrm>
        </p:grpSpPr>
        <p:sp>
          <p:nvSpPr>
            <p:cNvPr id="11" name="矩形: 圆角 10"/>
            <p:cNvSpPr/>
            <p:nvPr/>
          </p:nvSpPr>
          <p:spPr>
            <a:xfrm>
              <a:off x="4367808" y="3734215"/>
              <a:ext cx="1116000" cy="648000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2" name="矩形 11"/>
            <p:cNvSpPr/>
            <p:nvPr/>
          </p:nvSpPr>
          <p:spPr>
            <a:xfrm>
              <a:off x="4511824" y="3837549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latin typeface="DongTian" panose="02020603050405020304" pitchFamily="18" charset="0"/>
                  <a:ea typeface="方正楷体简体" panose="02000000000000000000" pitchFamily="65" charset="-122"/>
                </a:rPr>
                <a:t>负数</a:t>
              </a:r>
              <a:endParaRPr lang="zh-CN" altLang="en-US" sz="2400" dirty="0">
                <a:latin typeface="DongTian" panose="02020603050405020304" pitchFamily="18" charset="0"/>
                <a:ea typeface="方正楷体简体" panose="02000000000000000000" pitchFamily="65" charset="-122"/>
              </a:endParaRPr>
            </a:p>
          </p:txBody>
        </p:sp>
      </p:grpSp>
      <p:sp>
        <p:nvSpPr>
          <p:cNvPr id="13" name="矩形 12"/>
          <p:cNvSpPr/>
          <p:nvPr/>
        </p:nvSpPr>
        <p:spPr>
          <a:xfrm>
            <a:off x="3570472" y="4869160"/>
            <a:ext cx="2630588" cy="6559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比标准质量少</a:t>
            </a:r>
            <a:endParaRPr lang="zh-CN" altLang="en-US" sz="2600" dirty="0">
              <a:solidFill>
                <a:schemeClr val="tx2"/>
              </a:solidFill>
              <a:latin typeface="方正黑体_GBK" panose="03000509000000000000" pitchFamily="65" charset="-122"/>
              <a:ea typeface="方正黑体_GBK" panose="03000509000000000000" pitchFamily="65" charset="-122"/>
              <a:cs typeface="Arial" panose="020B0604020202020204" pitchFamily="34" charset="0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180000" y="108000"/>
            <a:ext cx="1727000" cy="400110"/>
            <a:chOff x="1955540" y="3429000"/>
            <a:chExt cx="1727000" cy="400110"/>
          </a:xfrm>
        </p:grpSpPr>
        <p:grpSp>
          <p:nvGrpSpPr>
            <p:cNvPr id="15" name="组合 75"/>
            <p:cNvGrpSpPr/>
            <p:nvPr/>
          </p:nvGrpSpPr>
          <p:grpSpPr>
            <a:xfrm>
              <a:off x="1955540" y="3429000"/>
              <a:ext cx="1727000" cy="400110"/>
              <a:chOff x="1518603" y="2302428"/>
              <a:chExt cx="1727000" cy="400110"/>
            </a:xfrm>
          </p:grpSpPr>
          <p:grpSp>
            <p:nvGrpSpPr>
              <p:cNvPr id="17" name="组合 76"/>
              <p:cNvGrpSpPr/>
              <p:nvPr/>
            </p:nvGrpSpPr>
            <p:grpSpPr>
              <a:xfrm>
                <a:off x="1518603" y="2302428"/>
                <a:ext cx="1727000" cy="400110"/>
                <a:chOff x="5287328" y="921303"/>
                <a:chExt cx="1727000" cy="400110"/>
              </a:xfrm>
            </p:grpSpPr>
            <p:sp>
              <p:nvSpPr>
                <p:cNvPr id="21" name="矩形: 圆角 80"/>
                <p:cNvSpPr/>
                <p:nvPr/>
              </p:nvSpPr>
              <p:spPr>
                <a:xfrm>
                  <a:off x="5287328" y="941338"/>
                  <a:ext cx="360040" cy="360040"/>
                </a:xfrm>
                <a:prstGeom prst="roundRect">
                  <a:avLst/>
                </a:prstGeom>
                <a:solidFill>
                  <a:schemeClr val="tx2"/>
                </a:solidFill>
                <a:ln w="317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2" name="矩形 21"/>
                <p:cNvSpPr/>
                <p:nvPr/>
              </p:nvSpPr>
              <p:spPr>
                <a:xfrm>
                  <a:off x="5803740" y="921303"/>
                  <a:ext cx="1210588" cy="40011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zh-CN" altLang="en-US" sz="2000" dirty="0">
                      <a:solidFill>
                        <a:schemeClr val="tx1"/>
                      </a:solidFill>
                      <a:latin typeface="方正黑体_GBK" panose="03000509000000000000" pitchFamily="65" charset="-122"/>
                      <a:ea typeface="方正黑体_GBK" panose="03000509000000000000" pitchFamily="65" charset="-122"/>
                    </a:rPr>
                    <a:t>学以致用</a:t>
                  </a:r>
                  <a:endParaRPr lang="zh-CN" altLang="en-US" sz="2000" dirty="0">
                    <a:solidFill>
                      <a:schemeClr val="tx1"/>
                    </a:solidFill>
                    <a:latin typeface="方正黑体_GBK" panose="03000509000000000000" pitchFamily="65" charset="-122"/>
                    <a:ea typeface="方正黑体_GBK" panose="03000509000000000000" pitchFamily="65" charset="-122"/>
                  </a:endParaRPr>
                </a:p>
              </p:txBody>
            </p:sp>
          </p:grpSp>
          <p:grpSp>
            <p:nvGrpSpPr>
              <p:cNvPr id="18" name="组合 77"/>
              <p:cNvGrpSpPr>
                <a:grpSpLocks noChangeAspect="1"/>
              </p:cNvGrpSpPr>
              <p:nvPr/>
            </p:nvGrpSpPr>
            <p:grpSpPr>
              <a:xfrm>
                <a:off x="1546227" y="2369625"/>
                <a:ext cx="303155" cy="265707"/>
                <a:chOff x="1991543" y="2270659"/>
                <a:chExt cx="831363" cy="728674"/>
              </a:xfrm>
            </p:grpSpPr>
            <p:sp>
              <p:nvSpPr>
                <p:cNvPr id="19" name="任意多边形: 形状 78"/>
                <p:cNvSpPr/>
                <p:nvPr/>
              </p:nvSpPr>
              <p:spPr>
                <a:xfrm rot="2664945" flipH="1">
                  <a:off x="2182200" y="2270659"/>
                  <a:ext cx="456191" cy="455237"/>
                </a:xfrm>
                <a:custGeom>
                  <a:avLst/>
                  <a:gdLst>
                    <a:gd name="connsiteX0" fmla="*/ 443468 w 456191"/>
                    <a:gd name="connsiteY0" fmla="*/ 330877 h 455237"/>
                    <a:gd name="connsiteX1" fmla="*/ 266293 w 456191"/>
                    <a:gd name="connsiteY1" fmla="*/ 250654 h 455237"/>
                    <a:gd name="connsiteX2" fmla="*/ 216401 w 456191"/>
                    <a:gd name="connsiteY2" fmla="*/ 257487 h 455237"/>
                    <a:gd name="connsiteX3" fmla="*/ 185129 w 456191"/>
                    <a:gd name="connsiteY3" fmla="*/ 269405 h 455237"/>
                    <a:gd name="connsiteX4" fmla="*/ 196407 w 456191"/>
                    <a:gd name="connsiteY4" fmla="*/ 237896 h 455237"/>
                    <a:gd name="connsiteX5" fmla="*/ 202221 w 456191"/>
                    <a:gd name="connsiteY5" fmla="*/ 187875 h 455237"/>
                    <a:gd name="connsiteX6" fmla="*/ 118401 w 456191"/>
                    <a:gd name="connsiteY6" fmla="*/ 12373 h 455237"/>
                    <a:gd name="connsiteX7" fmla="*/ 101110 w 456191"/>
                    <a:gd name="connsiteY7" fmla="*/ 0 h 455237"/>
                    <a:gd name="connsiteX8" fmla="*/ 83820 w 456191"/>
                    <a:gd name="connsiteY8" fmla="*/ 12373 h 455237"/>
                    <a:gd name="connsiteX9" fmla="*/ 0 w 456191"/>
                    <a:gd name="connsiteY9" fmla="*/ 187876 h 455237"/>
                    <a:gd name="connsiteX10" fmla="*/ 48875 w 456191"/>
                    <a:gd name="connsiteY10" fmla="*/ 326646 h 455237"/>
                    <a:gd name="connsiteX11" fmla="*/ 64123 w 456191"/>
                    <a:gd name="connsiteY11" fmla="*/ 342674 h 455237"/>
                    <a:gd name="connsiteX12" fmla="*/ 13797 w 456191"/>
                    <a:gd name="connsiteY12" fmla="*/ 394036 h 455237"/>
                    <a:gd name="connsiteX13" fmla="*/ 14317 w 456191"/>
                    <a:gd name="connsiteY13" fmla="*/ 444951 h 455237"/>
                    <a:gd name="connsiteX14" fmla="*/ 65231 w 456191"/>
                    <a:gd name="connsiteY14" fmla="*/ 444432 h 455237"/>
                    <a:gd name="connsiteX15" fmla="*/ 115599 w 456191"/>
                    <a:gd name="connsiteY15" fmla="*/ 393026 h 455237"/>
                    <a:gd name="connsiteX16" fmla="*/ 130679 w 456191"/>
                    <a:gd name="connsiteY16" fmla="*/ 406798 h 455237"/>
                    <a:gd name="connsiteX17" fmla="*/ 270417 w 456191"/>
                    <a:gd name="connsiteY17" fmla="*/ 452833 h 455237"/>
                    <a:gd name="connsiteX18" fmla="*/ 444174 w 456191"/>
                    <a:gd name="connsiteY18" fmla="*/ 365451 h 455237"/>
                    <a:gd name="connsiteX19" fmla="*/ 456191 w 456191"/>
                    <a:gd name="connsiteY19" fmla="*/ 347912 h 4552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</a:cxnLst>
                  <a:rect l="l" t="t" r="r" b="b"/>
                  <a:pathLst>
                    <a:path w="456191" h="455237">
                      <a:moveTo>
                        <a:pt x="443468" y="330877"/>
                      </a:moveTo>
                      <a:cubicBezTo>
                        <a:pt x="397507" y="280016"/>
                        <a:pt x="334816" y="249256"/>
                        <a:pt x="266293" y="250654"/>
                      </a:cubicBezTo>
                      <a:cubicBezTo>
                        <a:pt x="249162" y="251003"/>
                        <a:pt x="232477" y="253346"/>
                        <a:pt x="216401" y="257487"/>
                      </a:cubicBezTo>
                      <a:lnTo>
                        <a:pt x="185129" y="269405"/>
                      </a:lnTo>
                      <a:lnTo>
                        <a:pt x="196407" y="237896"/>
                      </a:lnTo>
                      <a:cubicBezTo>
                        <a:pt x="200219" y="221739"/>
                        <a:pt x="202221" y="205010"/>
                        <a:pt x="202221" y="187875"/>
                      </a:cubicBezTo>
                      <a:cubicBezTo>
                        <a:pt x="202221" y="119338"/>
                        <a:pt x="170189" y="57288"/>
                        <a:pt x="118401" y="12373"/>
                      </a:cubicBezTo>
                      <a:lnTo>
                        <a:pt x="101110" y="0"/>
                      </a:lnTo>
                      <a:lnTo>
                        <a:pt x="83820" y="12373"/>
                      </a:lnTo>
                      <a:cubicBezTo>
                        <a:pt x="32032" y="57288"/>
                        <a:pt x="0" y="119338"/>
                        <a:pt x="0" y="187876"/>
                      </a:cubicBezTo>
                      <a:cubicBezTo>
                        <a:pt x="0" y="239279"/>
                        <a:pt x="18018" y="287033"/>
                        <a:pt x="48875" y="326646"/>
                      </a:cubicBezTo>
                      <a:lnTo>
                        <a:pt x="64123" y="342674"/>
                      </a:lnTo>
                      <a:lnTo>
                        <a:pt x="13797" y="394036"/>
                      </a:lnTo>
                      <a:cubicBezTo>
                        <a:pt x="-119" y="408239"/>
                        <a:pt x="114" y="431035"/>
                        <a:pt x="14317" y="444951"/>
                      </a:cubicBezTo>
                      <a:cubicBezTo>
                        <a:pt x="28519" y="458867"/>
                        <a:pt x="51315" y="458634"/>
                        <a:pt x="65231" y="444432"/>
                      </a:cubicBezTo>
                      <a:lnTo>
                        <a:pt x="115599" y="393026"/>
                      </a:lnTo>
                      <a:lnTo>
                        <a:pt x="130679" y="406798"/>
                      </a:lnTo>
                      <a:cubicBezTo>
                        <a:pt x="170913" y="436841"/>
                        <a:pt x="219024" y="453881"/>
                        <a:pt x="270417" y="452833"/>
                      </a:cubicBezTo>
                      <a:cubicBezTo>
                        <a:pt x="338940" y="451435"/>
                        <a:pt x="400324" y="418145"/>
                        <a:pt x="444174" y="365451"/>
                      </a:cubicBezTo>
                      <a:lnTo>
                        <a:pt x="456191" y="347912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0" name="Freeform 5"/>
                <p:cNvSpPr>
                  <a:spLocks noEditPoints="1"/>
                </p:cNvSpPr>
                <p:nvPr/>
              </p:nvSpPr>
              <p:spPr bwMode="auto">
                <a:xfrm>
                  <a:off x="1991543" y="2783309"/>
                  <a:ext cx="831363" cy="216024"/>
                </a:xfrm>
                <a:custGeom>
                  <a:avLst/>
                  <a:gdLst>
                    <a:gd name="T0" fmla="*/ 2770 w 2799"/>
                    <a:gd name="T1" fmla="*/ 141 h 726"/>
                    <a:gd name="T2" fmla="*/ 2727 w 2799"/>
                    <a:gd name="T3" fmla="*/ 501 h 726"/>
                    <a:gd name="T4" fmla="*/ 2729 w 2799"/>
                    <a:gd name="T5" fmla="*/ 505 h 726"/>
                    <a:gd name="T6" fmla="*/ 2729 w 2799"/>
                    <a:gd name="T7" fmla="*/ 507 h 726"/>
                    <a:gd name="T8" fmla="*/ 2648 w 2799"/>
                    <a:gd name="T9" fmla="*/ 543 h 726"/>
                    <a:gd name="T10" fmla="*/ 1565 w 2799"/>
                    <a:gd name="T11" fmla="*/ 625 h 726"/>
                    <a:gd name="T12" fmla="*/ 1518 w 2799"/>
                    <a:gd name="T13" fmla="*/ 523 h 726"/>
                    <a:gd name="T14" fmla="*/ 1428 w 2799"/>
                    <a:gd name="T15" fmla="*/ 491 h 726"/>
                    <a:gd name="T16" fmla="*/ 2746 w 2799"/>
                    <a:gd name="T17" fmla="*/ 55 h 726"/>
                    <a:gd name="T18" fmla="*/ 2770 w 2799"/>
                    <a:gd name="T19" fmla="*/ 141 h 726"/>
                    <a:gd name="T20" fmla="*/ 2631 w 2799"/>
                    <a:gd name="T21" fmla="*/ 713 h 726"/>
                    <a:gd name="T22" fmla="*/ 1712 w 2799"/>
                    <a:gd name="T23" fmla="*/ 707 h 726"/>
                    <a:gd name="T24" fmla="*/ 1650 w 2799"/>
                    <a:gd name="T25" fmla="*/ 651 h 726"/>
                    <a:gd name="T26" fmla="*/ 2648 w 2799"/>
                    <a:gd name="T27" fmla="*/ 641 h 726"/>
                    <a:gd name="T28" fmla="*/ 2631 w 2799"/>
                    <a:gd name="T29" fmla="*/ 713 h 726"/>
                    <a:gd name="T30" fmla="*/ 168 w 2799"/>
                    <a:gd name="T31" fmla="*/ 713 h 726"/>
                    <a:gd name="T32" fmla="*/ 151 w 2799"/>
                    <a:gd name="T33" fmla="*/ 641 h 726"/>
                    <a:gd name="T34" fmla="*/ 1149 w 2799"/>
                    <a:gd name="T35" fmla="*/ 651 h 726"/>
                    <a:gd name="T36" fmla="*/ 1087 w 2799"/>
                    <a:gd name="T37" fmla="*/ 707 h 726"/>
                    <a:gd name="T38" fmla="*/ 168 w 2799"/>
                    <a:gd name="T39" fmla="*/ 713 h 726"/>
                    <a:gd name="T40" fmla="*/ 1281 w 2799"/>
                    <a:gd name="T41" fmla="*/ 523 h 726"/>
                    <a:gd name="T42" fmla="*/ 1234 w 2799"/>
                    <a:gd name="T43" fmla="*/ 625 h 726"/>
                    <a:gd name="T44" fmla="*/ 151 w 2799"/>
                    <a:gd name="T45" fmla="*/ 543 h 726"/>
                    <a:gd name="T46" fmla="*/ 69 w 2799"/>
                    <a:gd name="T47" fmla="*/ 507 h 726"/>
                    <a:gd name="T48" fmla="*/ 70 w 2799"/>
                    <a:gd name="T49" fmla="*/ 505 h 726"/>
                    <a:gd name="T50" fmla="*/ 72 w 2799"/>
                    <a:gd name="T51" fmla="*/ 501 h 726"/>
                    <a:gd name="T52" fmla="*/ 29 w 2799"/>
                    <a:gd name="T53" fmla="*/ 141 h 726"/>
                    <a:gd name="T54" fmla="*/ 53 w 2799"/>
                    <a:gd name="T55" fmla="*/ 55 h 726"/>
                    <a:gd name="T56" fmla="*/ 1371 w 2799"/>
                    <a:gd name="T57" fmla="*/ 491 h 726"/>
                    <a:gd name="T58" fmla="*/ 1281 w 2799"/>
                    <a:gd name="T59" fmla="*/ 523 h 726"/>
                    <a:gd name="T60" fmla="*/ 1487 w 2799"/>
                    <a:gd name="T61" fmla="*/ 661 h 726"/>
                    <a:gd name="T62" fmla="*/ 1496 w 2799"/>
                    <a:gd name="T63" fmla="*/ 685 h 726"/>
                    <a:gd name="T64" fmla="*/ 1490 w 2799"/>
                    <a:gd name="T65" fmla="*/ 705 h 726"/>
                    <a:gd name="T66" fmla="*/ 1474 w 2799"/>
                    <a:gd name="T67" fmla="*/ 720 h 726"/>
                    <a:gd name="T68" fmla="*/ 1448 w 2799"/>
                    <a:gd name="T69" fmla="*/ 725 h 726"/>
                    <a:gd name="T70" fmla="*/ 1325 w 2799"/>
                    <a:gd name="T71" fmla="*/ 725 h 726"/>
                    <a:gd name="T72" fmla="*/ 1310 w 2799"/>
                    <a:gd name="T73" fmla="*/ 724 h 726"/>
                    <a:gd name="T74" fmla="*/ 1303 w 2799"/>
                    <a:gd name="T75" fmla="*/ 722 h 726"/>
                    <a:gd name="T76" fmla="*/ 1298 w 2799"/>
                    <a:gd name="T77" fmla="*/ 719 h 726"/>
                    <a:gd name="T78" fmla="*/ 1278 w 2799"/>
                    <a:gd name="T79" fmla="*/ 695 h 726"/>
                    <a:gd name="T80" fmla="*/ 1280 w 2799"/>
                    <a:gd name="T81" fmla="*/ 671 h 726"/>
                    <a:gd name="T82" fmla="*/ 1282 w 2799"/>
                    <a:gd name="T83" fmla="*/ 667 h 726"/>
                    <a:gd name="T84" fmla="*/ 1283 w 2799"/>
                    <a:gd name="T85" fmla="*/ 665 h 726"/>
                    <a:gd name="T86" fmla="*/ 1347 w 2799"/>
                    <a:gd name="T87" fmla="*/ 564 h 726"/>
                    <a:gd name="T88" fmla="*/ 1349 w 2799"/>
                    <a:gd name="T89" fmla="*/ 562 h 726"/>
                    <a:gd name="T90" fmla="*/ 1352 w 2799"/>
                    <a:gd name="T91" fmla="*/ 558 h 726"/>
                    <a:gd name="T92" fmla="*/ 1375 w 2799"/>
                    <a:gd name="T93" fmla="*/ 545 h 726"/>
                    <a:gd name="T94" fmla="*/ 1403 w 2799"/>
                    <a:gd name="T95" fmla="*/ 547 h 726"/>
                    <a:gd name="T96" fmla="*/ 1407 w 2799"/>
                    <a:gd name="T97" fmla="*/ 548 h 726"/>
                    <a:gd name="T98" fmla="*/ 1409 w 2799"/>
                    <a:gd name="T99" fmla="*/ 549 h 726"/>
                    <a:gd name="T100" fmla="*/ 1425 w 2799"/>
                    <a:gd name="T101" fmla="*/ 564 h 726"/>
                    <a:gd name="T102" fmla="*/ 1426 w 2799"/>
                    <a:gd name="T103" fmla="*/ 565 h 726"/>
                    <a:gd name="T104" fmla="*/ 1487 w 2799"/>
                    <a:gd name="T105" fmla="*/ 661 h 7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799" h="726">
                      <a:moveTo>
                        <a:pt x="2770" y="141"/>
                      </a:moveTo>
                      <a:cubicBezTo>
                        <a:pt x="2664" y="224"/>
                        <a:pt x="2650" y="344"/>
                        <a:pt x="2727" y="501"/>
                      </a:cubicBezTo>
                      <a:cubicBezTo>
                        <a:pt x="2728" y="503"/>
                        <a:pt x="2728" y="504"/>
                        <a:pt x="2729" y="505"/>
                      </a:cubicBezTo>
                      <a:cubicBezTo>
                        <a:pt x="2729" y="506"/>
                        <a:pt x="2729" y="507"/>
                        <a:pt x="2729" y="507"/>
                      </a:cubicBezTo>
                      <a:cubicBezTo>
                        <a:pt x="2745" y="569"/>
                        <a:pt x="2718" y="581"/>
                        <a:pt x="2648" y="543"/>
                      </a:cubicBezTo>
                      <a:cubicBezTo>
                        <a:pt x="2206" y="354"/>
                        <a:pt x="1845" y="382"/>
                        <a:pt x="1565" y="625"/>
                      </a:cubicBezTo>
                      <a:cubicBezTo>
                        <a:pt x="1557" y="574"/>
                        <a:pt x="1541" y="540"/>
                        <a:pt x="1518" y="523"/>
                      </a:cubicBezTo>
                      <a:cubicBezTo>
                        <a:pt x="1496" y="502"/>
                        <a:pt x="1466" y="492"/>
                        <a:pt x="1428" y="491"/>
                      </a:cubicBezTo>
                      <a:cubicBezTo>
                        <a:pt x="1764" y="145"/>
                        <a:pt x="2203" y="0"/>
                        <a:pt x="2746" y="55"/>
                      </a:cubicBezTo>
                      <a:cubicBezTo>
                        <a:pt x="2791" y="72"/>
                        <a:pt x="2799" y="101"/>
                        <a:pt x="2770" y="141"/>
                      </a:cubicBezTo>
                      <a:close/>
                      <a:moveTo>
                        <a:pt x="2631" y="713"/>
                      </a:moveTo>
                      <a:cubicBezTo>
                        <a:pt x="2309" y="557"/>
                        <a:pt x="2003" y="555"/>
                        <a:pt x="1712" y="707"/>
                      </a:cubicBezTo>
                      <a:cubicBezTo>
                        <a:pt x="1638" y="722"/>
                        <a:pt x="1617" y="704"/>
                        <a:pt x="1650" y="651"/>
                      </a:cubicBezTo>
                      <a:cubicBezTo>
                        <a:pt x="1980" y="458"/>
                        <a:pt x="2313" y="455"/>
                        <a:pt x="2648" y="641"/>
                      </a:cubicBezTo>
                      <a:cubicBezTo>
                        <a:pt x="2672" y="685"/>
                        <a:pt x="2666" y="709"/>
                        <a:pt x="2631" y="713"/>
                      </a:cubicBezTo>
                      <a:close/>
                      <a:moveTo>
                        <a:pt x="168" y="713"/>
                      </a:moveTo>
                      <a:cubicBezTo>
                        <a:pt x="133" y="709"/>
                        <a:pt x="127" y="685"/>
                        <a:pt x="151" y="641"/>
                      </a:cubicBezTo>
                      <a:cubicBezTo>
                        <a:pt x="486" y="455"/>
                        <a:pt x="818" y="458"/>
                        <a:pt x="1149" y="651"/>
                      </a:cubicBezTo>
                      <a:cubicBezTo>
                        <a:pt x="1181" y="703"/>
                        <a:pt x="1161" y="722"/>
                        <a:pt x="1087" y="707"/>
                      </a:cubicBezTo>
                      <a:cubicBezTo>
                        <a:pt x="796" y="555"/>
                        <a:pt x="490" y="557"/>
                        <a:pt x="168" y="713"/>
                      </a:cubicBezTo>
                      <a:close/>
                      <a:moveTo>
                        <a:pt x="1281" y="523"/>
                      </a:moveTo>
                      <a:cubicBezTo>
                        <a:pt x="1258" y="540"/>
                        <a:pt x="1242" y="574"/>
                        <a:pt x="1234" y="625"/>
                      </a:cubicBezTo>
                      <a:cubicBezTo>
                        <a:pt x="953" y="382"/>
                        <a:pt x="593" y="354"/>
                        <a:pt x="151" y="543"/>
                      </a:cubicBezTo>
                      <a:cubicBezTo>
                        <a:pt x="81" y="581"/>
                        <a:pt x="54" y="569"/>
                        <a:pt x="69" y="507"/>
                      </a:cubicBezTo>
                      <a:cubicBezTo>
                        <a:pt x="70" y="507"/>
                        <a:pt x="70" y="506"/>
                        <a:pt x="70" y="505"/>
                      </a:cubicBezTo>
                      <a:cubicBezTo>
                        <a:pt x="70" y="504"/>
                        <a:pt x="71" y="503"/>
                        <a:pt x="72" y="501"/>
                      </a:cubicBezTo>
                      <a:cubicBezTo>
                        <a:pt x="149" y="344"/>
                        <a:pt x="135" y="224"/>
                        <a:pt x="29" y="141"/>
                      </a:cubicBezTo>
                      <a:cubicBezTo>
                        <a:pt x="0" y="101"/>
                        <a:pt x="8" y="73"/>
                        <a:pt x="53" y="55"/>
                      </a:cubicBezTo>
                      <a:cubicBezTo>
                        <a:pt x="596" y="0"/>
                        <a:pt x="1035" y="145"/>
                        <a:pt x="1371" y="491"/>
                      </a:cubicBezTo>
                      <a:cubicBezTo>
                        <a:pt x="1333" y="491"/>
                        <a:pt x="1303" y="502"/>
                        <a:pt x="1281" y="523"/>
                      </a:cubicBezTo>
                      <a:close/>
                      <a:moveTo>
                        <a:pt x="1487" y="661"/>
                      </a:moveTo>
                      <a:cubicBezTo>
                        <a:pt x="1493" y="668"/>
                        <a:pt x="1496" y="676"/>
                        <a:pt x="1496" y="685"/>
                      </a:cubicBezTo>
                      <a:cubicBezTo>
                        <a:pt x="1496" y="692"/>
                        <a:pt x="1494" y="699"/>
                        <a:pt x="1490" y="705"/>
                      </a:cubicBezTo>
                      <a:cubicBezTo>
                        <a:pt x="1486" y="711"/>
                        <a:pt x="1481" y="716"/>
                        <a:pt x="1474" y="720"/>
                      </a:cubicBezTo>
                      <a:cubicBezTo>
                        <a:pt x="1465" y="724"/>
                        <a:pt x="1457" y="726"/>
                        <a:pt x="1448" y="725"/>
                      </a:cubicBezTo>
                      <a:cubicBezTo>
                        <a:pt x="1325" y="725"/>
                        <a:pt x="1325" y="725"/>
                        <a:pt x="1325" y="725"/>
                      </a:cubicBezTo>
                      <a:cubicBezTo>
                        <a:pt x="1320" y="726"/>
                        <a:pt x="1315" y="725"/>
                        <a:pt x="1310" y="724"/>
                      </a:cubicBezTo>
                      <a:cubicBezTo>
                        <a:pt x="1303" y="722"/>
                        <a:pt x="1303" y="722"/>
                        <a:pt x="1303" y="722"/>
                      </a:cubicBezTo>
                      <a:cubicBezTo>
                        <a:pt x="1301" y="721"/>
                        <a:pt x="1299" y="720"/>
                        <a:pt x="1298" y="719"/>
                      </a:cubicBezTo>
                      <a:cubicBezTo>
                        <a:pt x="1288" y="714"/>
                        <a:pt x="1281" y="706"/>
                        <a:pt x="1278" y="695"/>
                      </a:cubicBezTo>
                      <a:cubicBezTo>
                        <a:pt x="1276" y="687"/>
                        <a:pt x="1276" y="679"/>
                        <a:pt x="1280" y="671"/>
                      </a:cubicBezTo>
                      <a:cubicBezTo>
                        <a:pt x="1282" y="667"/>
                        <a:pt x="1282" y="667"/>
                        <a:pt x="1282" y="667"/>
                      </a:cubicBezTo>
                      <a:cubicBezTo>
                        <a:pt x="1282" y="666"/>
                        <a:pt x="1282" y="665"/>
                        <a:pt x="1283" y="665"/>
                      </a:cubicBezTo>
                      <a:cubicBezTo>
                        <a:pt x="1347" y="564"/>
                        <a:pt x="1347" y="564"/>
                        <a:pt x="1347" y="564"/>
                      </a:cubicBezTo>
                      <a:cubicBezTo>
                        <a:pt x="1348" y="563"/>
                        <a:pt x="1349" y="562"/>
                        <a:pt x="1349" y="562"/>
                      </a:cubicBezTo>
                      <a:cubicBezTo>
                        <a:pt x="1352" y="558"/>
                        <a:pt x="1352" y="558"/>
                        <a:pt x="1352" y="558"/>
                      </a:cubicBezTo>
                      <a:cubicBezTo>
                        <a:pt x="1358" y="552"/>
                        <a:pt x="1365" y="547"/>
                        <a:pt x="1375" y="545"/>
                      </a:cubicBezTo>
                      <a:cubicBezTo>
                        <a:pt x="1384" y="543"/>
                        <a:pt x="1394" y="543"/>
                        <a:pt x="1403" y="547"/>
                      </a:cubicBezTo>
                      <a:cubicBezTo>
                        <a:pt x="1407" y="548"/>
                        <a:pt x="1407" y="548"/>
                        <a:pt x="1407" y="548"/>
                      </a:cubicBezTo>
                      <a:cubicBezTo>
                        <a:pt x="1407" y="548"/>
                        <a:pt x="1408" y="549"/>
                        <a:pt x="1409" y="549"/>
                      </a:cubicBezTo>
                      <a:cubicBezTo>
                        <a:pt x="1416" y="553"/>
                        <a:pt x="1422" y="558"/>
                        <a:pt x="1425" y="564"/>
                      </a:cubicBezTo>
                      <a:cubicBezTo>
                        <a:pt x="1426" y="565"/>
                        <a:pt x="1426" y="565"/>
                        <a:pt x="1426" y="565"/>
                      </a:cubicBezTo>
                      <a:lnTo>
                        <a:pt x="1487" y="661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16" name="矩形 15"/>
            <p:cNvSpPr/>
            <p:nvPr/>
          </p:nvSpPr>
          <p:spPr>
            <a:xfrm>
              <a:off x="2469600" y="3503055"/>
              <a:ext cx="18000" cy="252000"/>
            </a:xfrm>
            <a:prstGeom prst="rect">
              <a:avLst/>
            </a:prstGeom>
            <a:solidFill>
              <a:srgbClr val="72727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ransition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00000" y="900000"/>
            <a:ext cx="11292000" cy="3856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solidFill>
                  <a:schemeClr val="tx2"/>
                </a:solidFill>
                <a:latin typeface="方正黑体_GBK" panose="03000509000000000000" pitchFamily="65" charset="-122"/>
                <a:ea typeface="方正黑体_GBK" panose="03000509000000000000" pitchFamily="65" charset="-122"/>
                <a:cs typeface="Arial" panose="020B0604020202020204" pitchFamily="34" charset="0"/>
              </a:rPr>
              <a:t>　　例 </a:t>
            </a:r>
            <a:r>
              <a:rPr lang="en-US" altLang="zh-CN" sz="2600" dirty="0">
                <a:solidFill>
                  <a:schemeClr val="tx2"/>
                </a:solidFill>
                <a:latin typeface="方正黑体_GBK" panose="03000509000000000000" pitchFamily="65" charset="-122"/>
                <a:ea typeface="方正黑体_GBK" panose="03000509000000000000" pitchFamily="65" charset="-122"/>
                <a:cs typeface="Arial" panose="020B0604020202020204" pitchFamily="34" charset="0"/>
              </a:rPr>
              <a:t>1 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某校组织学生去劳动实践基地采摘橘子，并称重、封装．一箱</a:t>
            </a:r>
            <a:endParaRPr lang="en-US" altLang="zh-CN" sz="26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橘子的标准质量为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2.5 kg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．如果用正数表示超过标准质量的克数，那么</a:t>
            </a:r>
            <a:endParaRPr lang="zh-CN" altLang="en-US" sz="26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　　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(1)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比标准质量多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65 g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和比标准质量少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30 g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各怎么表示？</a:t>
            </a:r>
            <a:endParaRPr lang="zh-CN" altLang="en-US" sz="26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　　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(2)50 g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，－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27 g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各表示什么意思？</a:t>
            </a:r>
            <a:endParaRPr lang="en-US" altLang="zh-CN" sz="26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　　</a:t>
            </a:r>
            <a:r>
              <a:rPr lang="zh-CN" altLang="en-US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解：</a:t>
            </a:r>
            <a:r>
              <a:rPr lang="en-US" altLang="zh-CN" sz="2600" spc="1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(1)</a:t>
            </a:r>
            <a:r>
              <a:rPr lang="zh-CN" altLang="en-US" sz="2600" spc="1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比标准质量多 </a:t>
            </a:r>
            <a:r>
              <a:rPr lang="en-US" altLang="zh-CN" sz="2600" spc="1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65 g </a:t>
            </a:r>
            <a:r>
              <a:rPr lang="zh-CN" altLang="en-US" sz="2600" spc="1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用</a:t>
            </a:r>
            <a:r>
              <a:rPr lang="en-US" altLang="zh-CN" sz="2600" spc="1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+65 g </a:t>
            </a:r>
            <a:r>
              <a:rPr lang="zh-CN" altLang="en-US" sz="2600" spc="1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表示，比标准质量少 </a:t>
            </a:r>
            <a:r>
              <a:rPr lang="en-US" altLang="zh-CN" sz="2600" spc="1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30 g </a:t>
            </a:r>
            <a:r>
              <a:rPr lang="zh-CN" altLang="en-US" sz="2600" spc="1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用</a:t>
            </a:r>
            <a:endParaRPr lang="en-US" altLang="zh-CN" sz="2600" spc="100" dirty="0">
              <a:solidFill>
                <a:srgbClr val="CC3300"/>
              </a:solidFill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－</a:t>
            </a:r>
            <a:r>
              <a:rPr lang="en-US" altLang="zh-CN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30 g </a:t>
            </a:r>
            <a:r>
              <a:rPr lang="zh-CN" altLang="en-US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表示；</a:t>
            </a:r>
            <a:endParaRPr lang="zh-CN" altLang="en-US" sz="2600" dirty="0">
              <a:solidFill>
                <a:srgbClr val="CC3300"/>
              </a:solidFill>
              <a:latin typeface="方正黑体_GBK" panose="03000509000000000000" pitchFamily="65" charset="-122"/>
              <a:ea typeface="方正黑体_GBK" panose="03000509000000000000" pitchFamily="65" charset="-122"/>
              <a:cs typeface="Arial" panose="020B0604020202020204" pitchFamily="34" charset="0"/>
            </a:endParaRPr>
          </a:p>
        </p:txBody>
      </p:sp>
      <p:cxnSp>
        <p:nvCxnSpPr>
          <p:cNvPr id="3" name="直接箭头连接符 2"/>
          <p:cNvCxnSpPr/>
          <p:nvPr/>
        </p:nvCxnSpPr>
        <p:spPr>
          <a:xfrm>
            <a:off x="2135560" y="2780928"/>
            <a:ext cx="2016000" cy="0"/>
          </a:xfrm>
          <a:prstGeom prst="straightConnector1">
            <a:avLst/>
          </a:prstGeom>
          <a:ln w="22225">
            <a:solidFill>
              <a:srgbClr val="CC3300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矩形: 圆角 3"/>
          <p:cNvSpPr/>
          <p:nvPr/>
        </p:nvSpPr>
        <p:spPr>
          <a:xfrm>
            <a:off x="5459292" y="1682321"/>
            <a:ext cx="4608000" cy="504000"/>
          </a:xfrm>
          <a:prstGeom prst="roundRect">
            <a:avLst/>
          </a:prstGeom>
          <a:noFill/>
          <a:ln w="22225">
            <a:solidFill>
              <a:srgbClr val="CC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" name="直接箭头连接符 4"/>
          <p:cNvCxnSpPr/>
          <p:nvPr/>
        </p:nvCxnSpPr>
        <p:spPr>
          <a:xfrm>
            <a:off x="5247060" y="2780928"/>
            <a:ext cx="1908000" cy="0"/>
          </a:xfrm>
          <a:prstGeom prst="straightConnector1">
            <a:avLst/>
          </a:prstGeom>
          <a:ln w="22225">
            <a:solidFill>
              <a:srgbClr val="CC3300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180000" y="108000"/>
            <a:ext cx="1727000" cy="400110"/>
            <a:chOff x="1955540" y="3429000"/>
            <a:chExt cx="1727000" cy="400110"/>
          </a:xfrm>
        </p:grpSpPr>
        <p:grpSp>
          <p:nvGrpSpPr>
            <p:cNvPr id="15" name="组合 75"/>
            <p:cNvGrpSpPr/>
            <p:nvPr/>
          </p:nvGrpSpPr>
          <p:grpSpPr>
            <a:xfrm>
              <a:off x="1955540" y="3429000"/>
              <a:ext cx="1727000" cy="400110"/>
              <a:chOff x="1518603" y="2302428"/>
              <a:chExt cx="1727000" cy="400110"/>
            </a:xfrm>
          </p:grpSpPr>
          <p:grpSp>
            <p:nvGrpSpPr>
              <p:cNvPr id="17" name="组合 76"/>
              <p:cNvGrpSpPr/>
              <p:nvPr/>
            </p:nvGrpSpPr>
            <p:grpSpPr>
              <a:xfrm>
                <a:off x="1518603" y="2302428"/>
                <a:ext cx="1727000" cy="400110"/>
                <a:chOff x="5287328" y="921303"/>
                <a:chExt cx="1727000" cy="400110"/>
              </a:xfrm>
            </p:grpSpPr>
            <p:sp>
              <p:nvSpPr>
                <p:cNvPr id="21" name="矩形: 圆角 80"/>
                <p:cNvSpPr/>
                <p:nvPr/>
              </p:nvSpPr>
              <p:spPr>
                <a:xfrm>
                  <a:off x="5287328" y="941338"/>
                  <a:ext cx="360040" cy="360040"/>
                </a:xfrm>
                <a:prstGeom prst="roundRect">
                  <a:avLst/>
                </a:prstGeom>
                <a:solidFill>
                  <a:schemeClr val="tx2"/>
                </a:solidFill>
                <a:ln w="317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2" name="矩形 21"/>
                <p:cNvSpPr/>
                <p:nvPr/>
              </p:nvSpPr>
              <p:spPr>
                <a:xfrm>
                  <a:off x="5803740" y="921303"/>
                  <a:ext cx="1210588" cy="40011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zh-CN" altLang="en-US" sz="2000" dirty="0">
                      <a:solidFill>
                        <a:schemeClr val="tx1"/>
                      </a:solidFill>
                      <a:latin typeface="方正黑体_GBK" panose="03000509000000000000" pitchFamily="65" charset="-122"/>
                      <a:ea typeface="方正黑体_GBK" panose="03000509000000000000" pitchFamily="65" charset="-122"/>
                    </a:rPr>
                    <a:t>学以致用</a:t>
                  </a:r>
                  <a:endParaRPr lang="zh-CN" altLang="en-US" sz="2000" dirty="0">
                    <a:solidFill>
                      <a:schemeClr val="tx1"/>
                    </a:solidFill>
                    <a:latin typeface="方正黑体_GBK" panose="03000509000000000000" pitchFamily="65" charset="-122"/>
                    <a:ea typeface="方正黑体_GBK" panose="03000509000000000000" pitchFamily="65" charset="-122"/>
                  </a:endParaRPr>
                </a:p>
              </p:txBody>
            </p:sp>
          </p:grpSp>
          <p:grpSp>
            <p:nvGrpSpPr>
              <p:cNvPr id="18" name="组合 77"/>
              <p:cNvGrpSpPr>
                <a:grpSpLocks noChangeAspect="1"/>
              </p:cNvGrpSpPr>
              <p:nvPr/>
            </p:nvGrpSpPr>
            <p:grpSpPr>
              <a:xfrm>
                <a:off x="1546227" y="2369625"/>
                <a:ext cx="303155" cy="265707"/>
                <a:chOff x="1991543" y="2270659"/>
                <a:chExt cx="831363" cy="728674"/>
              </a:xfrm>
            </p:grpSpPr>
            <p:sp>
              <p:nvSpPr>
                <p:cNvPr id="19" name="任意多边形: 形状 78"/>
                <p:cNvSpPr/>
                <p:nvPr/>
              </p:nvSpPr>
              <p:spPr>
                <a:xfrm rot="2664945" flipH="1">
                  <a:off x="2182200" y="2270659"/>
                  <a:ext cx="456191" cy="455237"/>
                </a:xfrm>
                <a:custGeom>
                  <a:avLst/>
                  <a:gdLst>
                    <a:gd name="connsiteX0" fmla="*/ 443468 w 456191"/>
                    <a:gd name="connsiteY0" fmla="*/ 330877 h 455237"/>
                    <a:gd name="connsiteX1" fmla="*/ 266293 w 456191"/>
                    <a:gd name="connsiteY1" fmla="*/ 250654 h 455237"/>
                    <a:gd name="connsiteX2" fmla="*/ 216401 w 456191"/>
                    <a:gd name="connsiteY2" fmla="*/ 257487 h 455237"/>
                    <a:gd name="connsiteX3" fmla="*/ 185129 w 456191"/>
                    <a:gd name="connsiteY3" fmla="*/ 269405 h 455237"/>
                    <a:gd name="connsiteX4" fmla="*/ 196407 w 456191"/>
                    <a:gd name="connsiteY4" fmla="*/ 237896 h 455237"/>
                    <a:gd name="connsiteX5" fmla="*/ 202221 w 456191"/>
                    <a:gd name="connsiteY5" fmla="*/ 187875 h 455237"/>
                    <a:gd name="connsiteX6" fmla="*/ 118401 w 456191"/>
                    <a:gd name="connsiteY6" fmla="*/ 12373 h 455237"/>
                    <a:gd name="connsiteX7" fmla="*/ 101110 w 456191"/>
                    <a:gd name="connsiteY7" fmla="*/ 0 h 455237"/>
                    <a:gd name="connsiteX8" fmla="*/ 83820 w 456191"/>
                    <a:gd name="connsiteY8" fmla="*/ 12373 h 455237"/>
                    <a:gd name="connsiteX9" fmla="*/ 0 w 456191"/>
                    <a:gd name="connsiteY9" fmla="*/ 187876 h 455237"/>
                    <a:gd name="connsiteX10" fmla="*/ 48875 w 456191"/>
                    <a:gd name="connsiteY10" fmla="*/ 326646 h 455237"/>
                    <a:gd name="connsiteX11" fmla="*/ 64123 w 456191"/>
                    <a:gd name="connsiteY11" fmla="*/ 342674 h 455237"/>
                    <a:gd name="connsiteX12" fmla="*/ 13797 w 456191"/>
                    <a:gd name="connsiteY12" fmla="*/ 394036 h 455237"/>
                    <a:gd name="connsiteX13" fmla="*/ 14317 w 456191"/>
                    <a:gd name="connsiteY13" fmla="*/ 444951 h 455237"/>
                    <a:gd name="connsiteX14" fmla="*/ 65231 w 456191"/>
                    <a:gd name="connsiteY14" fmla="*/ 444432 h 455237"/>
                    <a:gd name="connsiteX15" fmla="*/ 115599 w 456191"/>
                    <a:gd name="connsiteY15" fmla="*/ 393026 h 455237"/>
                    <a:gd name="connsiteX16" fmla="*/ 130679 w 456191"/>
                    <a:gd name="connsiteY16" fmla="*/ 406798 h 455237"/>
                    <a:gd name="connsiteX17" fmla="*/ 270417 w 456191"/>
                    <a:gd name="connsiteY17" fmla="*/ 452833 h 455237"/>
                    <a:gd name="connsiteX18" fmla="*/ 444174 w 456191"/>
                    <a:gd name="connsiteY18" fmla="*/ 365451 h 455237"/>
                    <a:gd name="connsiteX19" fmla="*/ 456191 w 456191"/>
                    <a:gd name="connsiteY19" fmla="*/ 347912 h 4552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</a:cxnLst>
                  <a:rect l="l" t="t" r="r" b="b"/>
                  <a:pathLst>
                    <a:path w="456191" h="455237">
                      <a:moveTo>
                        <a:pt x="443468" y="330877"/>
                      </a:moveTo>
                      <a:cubicBezTo>
                        <a:pt x="397507" y="280016"/>
                        <a:pt x="334816" y="249256"/>
                        <a:pt x="266293" y="250654"/>
                      </a:cubicBezTo>
                      <a:cubicBezTo>
                        <a:pt x="249162" y="251003"/>
                        <a:pt x="232477" y="253346"/>
                        <a:pt x="216401" y="257487"/>
                      </a:cubicBezTo>
                      <a:lnTo>
                        <a:pt x="185129" y="269405"/>
                      </a:lnTo>
                      <a:lnTo>
                        <a:pt x="196407" y="237896"/>
                      </a:lnTo>
                      <a:cubicBezTo>
                        <a:pt x="200219" y="221739"/>
                        <a:pt x="202221" y="205010"/>
                        <a:pt x="202221" y="187875"/>
                      </a:cubicBezTo>
                      <a:cubicBezTo>
                        <a:pt x="202221" y="119338"/>
                        <a:pt x="170189" y="57288"/>
                        <a:pt x="118401" y="12373"/>
                      </a:cubicBezTo>
                      <a:lnTo>
                        <a:pt x="101110" y="0"/>
                      </a:lnTo>
                      <a:lnTo>
                        <a:pt x="83820" y="12373"/>
                      </a:lnTo>
                      <a:cubicBezTo>
                        <a:pt x="32032" y="57288"/>
                        <a:pt x="0" y="119338"/>
                        <a:pt x="0" y="187876"/>
                      </a:cubicBezTo>
                      <a:cubicBezTo>
                        <a:pt x="0" y="239279"/>
                        <a:pt x="18018" y="287033"/>
                        <a:pt x="48875" y="326646"/>
                      </a:cubicBezTo>
                      <a:lnTo>
                        <a:pt x="64123" y="342674"/>
                      </a:lnTo>
                      <a:lnTo>
                        <a:pt x="13797" y="394036"/>
                      </a:lnTo>
                      <a:cubicBezTo>
                        <a:pt x="-119" y="408239"/>
                        <a:pt x="114" y="431035"/>
                        <a:pt x="14317" y="444951"/>
                      </a:cubicBezTo>
                      <a:cubicBezTo>
                        <a:pt x="28519" y="458867"/>
                        <a:pt x="51315" y="458634"/>
                        <a:pt x="65231" y="444432"/>
                      </a:cubicBezTo>
                      <a:lnTo>
                        <a:pt x="115599" y="393026"/>
                      </a:lnTo>
                      <a:lnTo>
                        <a:pt x="130679" y="406798"/>
                      </a:lnTo>
                      <a:cubicBezTo>
                        <a:pt x="170913" y="436841"/>
                        <a:pt x="219024" y="453881"/>
                        <a:pt x="270417" y="452833"/>
                      </a:cubicBezTo>
                      <a:cubicBezTo>
                        <a:pt x="338940" y="451435"/>
                        <a:pt x="400324" y="418145"/>
                        <a:pt x="444174" y="365451"/>
                      </a:cubicBezTo>
                      <a:lnTo>
                        <a:pt x="456191" y="347912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0" name="Freeform 5"/>
                <p:cNvSpPr>
                  <a:spLocks noEditPoints="1"/>
                </p:cNvSpPr>
                <p:nvPr/>
              </p:nvSpPr>
              <p:spPr bwMode="auto">
                <a:xfrm>
                  <a:off x="1991543" y="2783309"/>
                  <a:ext cx="831363" cy="216024"/>
                </a:xfrm>
                <a:custGeom>
                  <a:avLst/>
                  <a:gdLst>
                    <a:gd name="T0" fmla="*/ 2770 w 2799"/>
                    <a:gd name="T1" fmla="*/ 141 h 726"/>
                    <a:gd name="T2" fmla="*/ 2727 w 2799"/>
                    <a:gd name="T3" fmla="*/ 501 h 726"/>
                    <a:gd name="T4" fmla="*/ 2729 w 2799"/>
                    <a:gd name="T5" fmla="*/ 505 h 726"/>
                    <a:gd name="T6" fmla="*/ 2729 w 2799"/>
                    <a:gd name="T7" fmla="*/ 507 h 726"/>
                    <a:gd name="T8" fmla="*/ 2648 w 2799"/>
                    <a:gd name="T9" fmla="*/ 543 h 726"/>
                    <a:gd name="T10" fmla="*/ 1565 w 2799"/>
                    <a:gd name="T11" fmla="*/ 625 h 726"/>
                    <a:gd name="T12" fmla="*/ 1518 w 2799"/>
                    <a:gd name="T13" fmla="*/ 523 h 726"/>
                    <a:gd name="T14" fmla="*/ 1428 w 2799"/>
                    <a:gd name="T15" fmla="*/ 491 h 726"/>
                    <a:gd name="T16" fmla="*/ 2746 w 2799"/>
                    <a:gd name="T17" fmla="*/ 55 h 726"/>
                    <a:gd name="T18" fmla="*/ 2770 w 2799"/>
                    <a:gd name="T19" fmla="*/ 141 h 726"/>
                    <a:gd name="T20" fmla="*/ 2631 w 2799"/>
                    <a:gd name="T21" fmla="*/ 713 h 726"/>
                    <a:gd name="T22" fmla="*/ 1712 w 2799"/>
                    <a:gd name="T23" fmla="*/ 707 h 726"/>
                    <a:gd name="T24" fmla="*/ 1650 w 2799"/>
                    <a:gd name="T25" fmla="*/ 651 h 726"/>
                    <a:gd name="T26" fmla="*/ 2648 w 2799"/>
                    <a:gd name="T27" fmla="*/ 641 h 726"/>
                    <a:gd name="T28" fmla="*/ 2631 w 2799"/>
                    <a:gd name="T29" fmla="*/ 713 h 726"/>
                    <a:gd name="T30" fmla="*/ 168 w 2799"/>
                    <a:gd name="T31" fmla="*/ 713 h 726"/>
                    <a:gd name="T32" fmla="*/ 151 w 2799"/>
                    <a:gd name="T33" fmla="*/ 641 h 726"/>
                    <a:gd name="T34" fmla="*/ 1149 w 2799"/>
                    <a:gd name="T35" fmla="*/ 651 h 726"/>
                    <a:gd name="T36" fmla="*/ 1087 w 2799"/>
                    <a:gd name="T37" fmla="*/ 707 h 726"/>
                    <a:gd name="T38" fmla="*/ 168 w 2799"/>
                    <a:gd name="T39" fmla="*/ 713 h 726"/>
                    <a:gd name="T40" fmla="*/ 1281 w 2799"/>
                    <a:gd name="T41" fmla="*/ 523 h 726"/>
                    <a:gd name="T42" fmla="*/ 1234 w 2799"/>
                    <a:gd name="T43" fmla="*/ 625 h 726"/>
                    <a:gd name="T44" fmla="*/ 151 w 2799"/>
                    <a:gd name="T45" fmla="*/ 543 h 726"/>
                    <a:gd name="T46" fmla="*/ 69 w 2799"/>
                    <a:gd name="T47" fmla="*/ 507 h 726"/>
                    <a:gd name="T48" fmla="*/ 70 w 2799"/>
                    <a:gd name="T49" fmla="*/ 505 h 726"/>
                    <a:gd name="T50" fmla="*/ 72 w 2799"/>
                    <a:gd name="T51" fmla="*/ 501 h 726"/>
                    <a:gd name="T52" fmla="*/ 29 w 2799"/>
                    <a:gd name="T53" fmla="*/ 141 h 726"/>
                    <a:gd name="T54" fmla="*/ 53 w 2799"/>
                    <a:gd name="T55" fmla="*/ 55 h 726"/>
                    <a:gd name="T56" fmla="*/ 1371 w 2799"/>
                    <a:gd name="T57" fmla="*/ 491 h 726"/>
                    <a:gd name="T58" fmla="*/ 1281 w 2799"/>
                    <a:gd name="T59" fmla="*/ 523 h 726"/>
                    <a:gd name="T60" fmla="*/ 1487 w 2799"/>
                    <a:gd name="T61" fmla="*/ 661 h 726"/>
                    <a:gd name="T62" fmla="*/ 1496 w 2799"/>
                    <a:gd name="T63" fmla="*/ 685 h 726"/>
                    <a:gd name="T64" fmla="*/ 1490 w 2799"/>
                    <a:gd name="T65" fmla="*/ 705 h 726"/>
                    <a:gd name="T66" fmla="*/ 1474 w 2799"/>
                    <a:gd name="T67" fmla="*/ 720 h 726"/>
                    <a:gd name="T68" fmla="*/ 1448 w 2799"/>
                    <a:gd name="T69" fmla="*/ 725 h 726"/>
                    <a:gd name="T70" fmla="*/ 1325 w 2799"/>
                    <a:gd name="T71" fmla="*/ 725 h 726"/>
                    <a:gd name="T72" fmla="*/ 1310 w 2799"/>
                    <a:gd name="T73" fmla="*/ 724 h 726"/>
                    <a:gd name="T74" fmla="*/ 1303 w 2799"/>
                    <a:gd name="T75" fmla="*/ 722 h 726"/>
                    <a:gd name="T76" fmla="*/ 1298 w 2799"/>
                    <a:gd name="T77" fmla="*/ 719 h 726"/>
                    <a:gd name="T78" fmla="*/ 1278 w 2799"/>
                    <a:gd name="T79" fmla="*/ 695 h 726"/>
                    <a:gd name="T80" fmla="*/ 1280 w 2799"/>
                    <a:gd name="T81" fmla="*/ 671 h 726"/>
                    <a:gd name="T82" fmla="*/ 1282 w 2799"/>
                    <a:gd name="T83" fmla="*/ 667 h 726"/>
                    <a:gd name="T84" fmla="*/ 1283 w 2799"/>
                    <a:gd name="T85" fmla="*/ 665 h 726"/>
                    <a:gd name="T86" fmla="*/ 1347 w 2799"/>
                    <a:gd name="T87" fmla="*/ 564 h 726"/>
                    <a:gd name="T88" fmla="*/ 1349 w 2799"/>
                    <a:gd name="T89" fmla="*/ 562 h 726"/>
                    <a:gd name="T90" fmla="*/ 1352 w 2799"/>
                    <a:gd name="T91" fmla="*/ 558 h 726"/>
                    <a:gd name="T92" fmla="*/ 1375 w 2799"/>
                    <a:gd name="T93" fmla="*/ 545 h 726"/>
                    <a:gd name="T94" fmla="*/ 1403 w 2799"/>
                    <a:gd name="T95" fmla="*/ 547 h 726"/>
                    <a:gd name="T96" fmla="*/ 1407 w 2799"/>
                    <a:gd name="T97" fmla="*/ 548 h 726"/>
                    <a:gd name="T98" fmla="*/ 1409 w 2799"/>
                    <a:gd name="T99" fmla="*/ 549 h 726"/>
                    <a:gd name="T100" fmla="*/ 1425 w 2799"/>
                    <a:gd name="T101" fmla="*/ 564 h 726"/>
                    <a:gd name="T102" fmla="*/ 1426 w 2799"/>
                    <a:gd name="T103" fmla="*/ 565 h 726"/>
                    <a:gd name="T104" fmla="*/ 1487 w 2799"/>
                    <a:gd name="T105" fmla="*/ 661 h 7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799" h="726">
                      <a:moveTo>
                        <a:pt x="2770" y="141"/>
                      </a:moveTo>
                      <a:cubicBezTo>
                        <a:pt x="2664" y="224"/>
                        <a:pt x="2650" y="344"/>
                        <a:pt x="2727" y="501"/>
                      </a:cubicBezTo>
                      <a:cubicBezTo>
                        <a:pt x="2728" y="503"/>
                        <a:pt x="2728" y="504"/>
                        <a:pt x="2729" y="505"/>
                      </a:cubicBezTo>
                      <a:cubicBezTo>
                        <a:pt x="2729" y="506"/>
                        <a:pt x="2729" y="507"/>
                        <a:pt x="2729" y="507"/>
                      </a:cubicBezTo>
                      <a:cubicBezTo>
                        <a:pt x="2745" y="569"/>
                        <a:pt x="2718" y="581"/>
                        <a:pt x="2648" y="543"/>
                      </a:cubicBezTo>
                      <a:cubicBezTo>
                        <a:pt x="2206" y="354"/>
                        <a:pt x="1845" y="382"/>
                        <a:pt x="1565" y="625"/>
                      </a:cubicBezTo>
                      <a:cubicBezTo>
                        <a:pt x="1557" y="574"/>
                        <a:pt x="1541" y="540"/>
                        <a:pt x="1518" y="523"/>
                      </a:cubicBezTo>
                      <a:cubicBezTo>
                        <a:pt x="1496" y="502"/>
                        <a:pt x="1466" y="492"/>
                        <a:pt x="1428" y="491"/>
                      </a:cubicBezTo>
                      <a:cubicBezTo>
                        <a:pt x="1764" y="145"/>
                        <a:pt x="2203" y="0"/>
                        <a:pt x="2746" y="55"/>
                      </a:cubicBezTo>
                      <a:cubicBezTo>
                        <a:pt x="2791" y="72"/>
                        <a:pt x="2799" y="101"/>
                        <a:pt x="2770" y="141"/>
                      </a:cubicBezTo>
                      <a:close/>
                      <a:moveTo>
                        <a:pt x="2631" y="713"/>
                      </a:moveTo>
                      <a:cubicBezTo>
                        <a:pt x="2309" y="557"/>
                        <a:pt x="2003" y="555"/>
                        <a:pt x="1712" y="707"/>
                      </a:cubicBezTo>
                      <a:cubicBezTo>
                        <a:pt x="1638" y="722"/>
                        <a:pt x="1617" y="704"/>
                        <a:pt x="1650" y="651"/>
                      </a:cubicBezTo>
                      <a:cubicBezTo>
                        <a:pt x="1980" y="458"/>
                        <a:pt x="2313" y="455"/>
                        <a:pt x="2648" y="641"/>
                      </a:cubicBezTo>
                      <a:cubicBezTo>
                        <a:pt x="2672" y="685"/>
                        <a:pt x="2666" y="709"/>
                        <a:pt x="2631" y="713"/>
                      </a:cubicBezTo>
                      <a:close/>
                      <a:moveTo>
                        <a:pt x="168" y="713"/>
                      </a:moveTo>
                      <a:cubicBezTo>
                        <a:pt x="133" y="709"/>
                        <a:pt x="127" y="685"/>
                        <a:pt x="151" y="641"/>
                      </a:cubicBezTo>
                      <a:cubicBezTo>
                        <a:pt x="486" y="455"/>
                        <a:pt x="818" y="458"/>
                        <a:pt x="1149" y="651"/>
                      </a:cubicBezTo>
                      <a:cubicBezTo>
                        <a:pt x="1181" y="703"/>
                        <a:pt x="1161" y="722"/>
                        <a:pt x="1087" y="707"/>
                      </a:cubicBezTo>
                      <a:cubicBezTo>
                        <a:pt x="796" y="555"/>
                        <a:pt x="490" y="557"/>
                        <a:pt x="168" y="713"/>
                      </a:cubicBezTo>
                      <a:close/>
                      <a:moveTo>
                        <a:pt x="1281" y="523"/>
                      </a:moveTo>
                      <a:cubicBezTo>
                        <a:pt x="1258" y="540"/>
                        <a:pt x="1242" y="574"/>
                        <a:pt x="1234" y="625"/>
                      </a:cubicBezTo>
                      <a:cubicBezTo>
                        <a:pt x="953" y="382"/>
                        <a:pt x="593" y="354"/>
                        <a:pt x="151" y="543"/>
                      </a:cubicBezTo>
                      <a:cubicBezTo>
                        <a:pt x="81" y="581"/>
                        <a:pt x="54" y="569"/>
                        <a:pt x="69" y="507"/>
                      </a:cubicBezTo>
                      <a:cubicBezTo>
                        <a:pt x="70" y="507"/>
                        <a:pt x="70" y="506"/>
                        <a:pt x="70" y="505"/>
                      </a:cubicBezTo>
                      <a:cubicBezTo>
                        <a:pt x="70" y="504"/>
                        <a:pt x="71" y="503"/>
                        <a:pt x="72" y="501"/>
                      </a:cubicBezTo>
                      <a:cubicBezTo>
                        <a:pt x="149" y="344"/>
                        <a:pt x="135" y="224"/>
                        <a:pt x="29" y="141"/>
                      </a:cubicBezTo>
                      <a:cubicBezTo>
                        <a:pt x="0" y="101"/>
                        <a:pt x="8" y="73"/>
                        <a:pt x="53" y="55"/>
                      </a:cubicBezTo>
                      <a:cubicBezTo>
                        <a:pt x="596" y="0"/>
                        <a:pt x="1035" y="145"/>
                        <a:pt x="1371" y="491"/>
                      </a:cubicBezTo>
                      <a:cubicBezTo>
                        <a:pt x="1333" y="491"/>
                        <a:pt x="1303" y="502"/>
                        <a:pt x="1281" y="523"/>
                      </a:cubicBezTo>
                      <a:close/>
                      <a:moveTo>
                        <a:pt x="1487" y="661"/>
                      </a:moveTo>
                      <a:cubicBezTo>
                        <a:pt x="1493" y="668"/>
                        <a:pt x="1496" y="676"/>
                        <a:pt x="1496" y="685"/>
                      </a:cubicBezTo>
                      <a:cubicBezTo>
                        <a:pt x="1496" y="692"/>
                        <a:pt x="1494" y="699"/>
                        <a:pt x="1490" y="705"/>
                      </a:cubicBezTo>
                      <a:cubicBezTo>
                        <a:pt x="1486" y="711"/>
                        <a:pt x="1481" y="716"/>
                        <a:pt x="1474" y="720"/>
                      </a:cubicBezTo>
                      <a:cubicBezTo>
                        <a:pt x="1465" y="724"/>
                        <a:pt x="1457" y="726"/>
                        <a:pt x="1448" y="725"/>
                      </a:cubicBezTo>
                      <a:cubicBezTo>
                        <a:pt x="1325" y="725"/>
                        <a:pt x="1325" y="725"/>
                        <a:pt x="1325" y="725"/>
                      </a:cubicBezTo>
                      <a:cubicBezTo>
                        <a:pt x="1320" y="726"/>
                        <a:pt x="1315" y="725"/>
                        <a:pt x="1310" y="724"/>
                      </a:cubicBezTo>
                      <a:cubicBezTo>
                        <a:pt x="1303" y="722"/>
                        <a:pt x="1303" y="722"/>
                        <a:pt x="1303" y="722"/>
                      </a:cubicBezTo>
                      <a:cubicBezTo>
                        <a:pt x="1301" y="721"/>
                        <a:pt x="1299" y="720"/>
                        <a:pt x="1298" y="719"/>
                      </a:cubicBezTo>
                      <a:cubicBezTo>
                        <a:pt x="1288" y="714"/>
                        <a:pt x="1281" y="706"/>
                        <a:pt x="1278" y="695"/>
                      </a:cubicBezTo>
                      <a:cubicBezTo>
                        <a:pt x="1276" y="687"/>
                        <a:pt x="1276" y="679"/>
                        <a:pt x="1280" y="671"/>
                      </a:cubicBezTo>
                      <a:cubicBezTo>
                        <a:pt x="1282" y="667"/>
                        <a:pt x="1282" y="667"/>
                        <a:pt x="1282" y="667"/>
                      </a:cubicBezTo>
                      <a:cubicBezTo>
                        <a:pt x="1282" y="666"/>
                        <a:pt x="1282" y="665"/>
                        <a:pt x="1283" y="665"/>
                      </a:cubicBezTo>
                      <a:cubicBezTo>
                        <a:pt x="1347" y="564"/>
                        <a:pt x="1347" y="564"/>
                        <a:pt x="1347" y="564"/>
                      </a:cubicBezTo>
                      <a:cubicBezTo>
                        <a:pt x="1348" y="563"/>
                        <a:pt x="1349" y="562"/>
                        <a:pt x="1349" y="562"/>
                      </a:cubicBezTo>
                      <a:cubicBezTo>
                        <a:pt x="1352" y="558"/>
                        <a:pt x="1352" y="558"/>
                        <a:pt x="1352" y="558"/>
                      </a:cubicBezTo>
                      <a:cubicBezTo>
                        <a:pt x="1358" y="552"/>
                        <a:pt x="1365" y="547"/>
                        <a:pt x="1375" y="545"/>
                      </a:cubicBezTo>
                      <a:cubicBezTo>
                        <a:pt x="1384" y="543"/>
                        <a:pt x="1394" y="543"/>
                        <a:pt x="1403" y="547"/>
                      </a:cubicBezTo>
                      <a:cubicBezTo>
                        <a:pt x="1407" y="548"/>
                        <a:pt x="1407" y="548"/>
                        <a:pt x="1407" y="548"/>
                      </a:cubicBezTo>
                      <a:cubicBezTo>
                        <a:pt x="1407" y="548"/>
                        <a:pt x="1408" y="549"/>
                        <a:pt x="1409" y="549"/>
                      </a:cubicBezTo>
                      <a:cubicBezTo>
                        <a:pt x="1416" y="553"/>
                        <a:pt x="1422" y="558"/>
                        <a:pt x="1425" y="564"/>
                      </a:cubicBezTo>
                      <a:cubicBezTo>
                        <a:pt x="1426" y="565"/>
                        <a:pt x="1426" y="565"/>
                        <a:pt x="1426" y="565"/>
                      </a:cubicBezTo>
                      <a:lnTo>
                        <a:pt x="1487" y="661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16" name="矩形 15"/>
            <p:cNvSpPr/>
            <p:nvPr/>
          </p:nvSpPr>
          <p:spPr>
            <a:xfrm>
              <a:off x="2469600" y="3503055"/>
              <a:ext cx="18000" cy="252000"/>
            </a:xfrm>
            <a:prstGeom prst="rect">
              <a:avLst/>
            </a:prstGeom>
            <a:solidFill>
              <a:srgbClr val="72727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ransition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00000" y="900000"/>
            <a:ext cx="11292000" cy="25726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solidFill>
                  <a:schemeClr val="tx2"/>
                </a:solidFill>
                <a:latin typeface="方正黑体_GBK" panose="03000509000000000000" pitchFamily="65" charset="-122"/>
                <a:ea typeface="方正黑体_GBK" panose="03000509000000000000" pitchFamily="65" charset="-122"/>
                <a:cs typeface="Arial" panose="020B0604020202020204" pitchFamily="34" charset="0"/>
              </a:rPr>
              <a:t>　　例 </a:t>
            </a:r>
            <a:r>
              <a:rPr lang="en-US" altLang="zh-CN" sz="2600" dirty="0">
                <a:solidFill>
                  <a:schemeClr val="tx2"/>
                </a:solidFill>
                <a:latin typeface="方正黑体_GBK" panose="03000509000000000000" pitchFamily="65" charset="-122"/>
                <a:ea typeface="方正黑体_GBK" panose="03000509000000000000" pitchFamily="65" charset="-122"/>
                <a:cs typeface="Arial" panose="020B0604020202020204" pitchFamily="34" charset="0"/>
              </a:rPr>
              <a:t>1 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某校组织学生去劳动实践基地采摘橘子，并称重、封装．一箱</a:t>
            </a:r>
            <a:endParaRPr lang="en-US" altLang="zh-CN" sz="26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橘子的标准质量为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2.5 kg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．如果用正数表示超过标准质量的克数，那么</a:t>
            </a:r>
            <a:endParaRPr lang="zh-CN" altLang="en-US" sz="26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　　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(1)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比标准质量多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65 g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和比标准质量少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30 g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各怎么表示？</a:t>
            </a:r>
            <a:endParaRPr lang="zh-CN" altLang="en-US" sz="26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　　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(2)50 g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，－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27 g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各表示什么意思？</a:t>
            </a:r>
            <a:endParaRPr lang="zh-CN" altLang="en-US" sz="2600" dirty="0">
              <a:solidFill>
                <a:schemeClr val="tx2"/>
              </a:solidFill>
              <a:latin typeface="方正黑体_GBK" panose="03000509000000000000" pitchFamily="65" charset="-122"/>
              <a:ea typeface="方正黑体_GBK" panose="03000509000000000000" pitchFamily="65" charset="-122"/>
              <a:cs typeface="Arial" panose="020B0604020202020204" pitchFamily="34" charset="0"/>
            </a:endParaRPr>
          </a:p>
        </p:txBody>
      </p:sp>
      <p:sp>
        <p:nvSpPr>
          <p:cNvPr id="4" name="矩形: 圆角 3"/>
          <p:cNvSpPr/>
          <p:nvPr/>
        </p:nvSpPr>
        <p:spPr>
          <a:xfrm>
            <a:off x="5459292" y="1682321"/>
            <a:ext cx="4608000" cy="504000"/>
          </a:xfrm>
          <a:prstGeom prst="roundRect">
            <a:avLst/>
          </a:prstGeom>
          <a:noFill/>
          <a:ln w="22225">
            <a:solidFill>
              <a:srgbClr val="CC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3323692" y="4041088"/>
            <a:ext cx="1229384" cy="6559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50 g</a:t>
            </a:r>
            <a:endParaRPr lang="zh-CN" altLang="en-US" sz="2600" dirty="0">
              <a:solidFill>
                <a:schemeClr val="tx2"/>
              </a:solidFill>
              <a:latin typeface="方正黑体_GBK" panose="03000509000000000000" pitchFamily="65" charset="-122"/>
              <a:ea typeface="方正黑体_GBK" panose="03000509000000000000" pitchFamily="65" charset="-122"/>
              <a:cs typeface="Arial" panose="020B0604020202020204" pitchFamily="34" charset="0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4726176" y="4113148"/>
            <a:ext cx="1116000" cy="648000"/>
            <a:chOff x="4367808" y="3734215"/>
            <a:chExt cx="1116000" cy="648000"/>
          </a:xfrm>
        </p:grpSpPr>
        <p:sp>
          <p:nvSpPr>
            <p:cNvPr id="8" name="矩形: 圆角 7"/>
            <p:cNvSpPr/>
            <p:nvPr/>
          </p:nvSpPr>
          <p:spPr>
            <a:xfrm>
              <a:off x="4367808" y="3734215"/>
              <a:ext cx="1116000" cy="648000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9" name="矩形 8"/>
            <p:cNvSpPr/>
            <p:nvPr/>
          </p:nvSpPr>
          <p:spPr>
            <a:xfrm>
              <a:off x="4511824" y="3837549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latin typeface="DongTian" panose="02020603050405020304" pitchFamily="18" charset="0"/>
                  <a:ea typeface="方正楷体简体" panose="02000000000000000000" pitchFamily="65" charset="-122"/>
                </a:rPr>
                <a:t>正数</a:t>
              </a:r>
              <a:endParaRPr lang="zh-CN" altLang="en-US" sz="2400" dirty="0">
                <a:latin typeface="DongTian" panose="02020603050405020304" pitchFamily="18" charset="0"/>
                <a:ea typeface="方正楷体简体" panose="02000000000000000000" pitchFamily="65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4726176" y="4938648"/>
            <a:ext cx="1116000" cy="648000"/>
            <a:chOff x="4367808" y="3734215"/>
            <a:chExt cx="1116000" cy="648000"/>
          </a:xfrm>
        </p:grpSpPr>
        <p:sp>
          <p:nvSpPr>
            <p:cNvPr id="11" name="矩形: 圆角 10"/>
            <p:cNvSpPr/>
            <p:nvPr/>
          </p:nvSpPr>
          <p:spPr>
            <a:xfrm>
              <a:off x="4367808" y="3734215"/>
              <a:ext cx="1116000" cy="648000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2" name="矩形 11"/>
            <p:cNvSpPr/>
            <p:nvPr/>
          </p:nvSpPr>
          <p:spPr>
            <a:xfrm>
              <a:off x="4511824" y="3837549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latin typeface="DongTian" panose="02020603050405020304" pitchFamily="18" charset="0"/>
                  <a:ea typeface="方正楷体简体" panose="02000000000000000000" pitchFamily="65" charset="-122"/>
                </a:rPr>
                <a:t>负数</a:t>
              </a:r>
              <a:endParaRPr lang="zh-CN" altLang="en-US" sz="2400" dirty="0">
                <a:latin typeface="DongTian" panose="02020603050405020304" pitchFamily="18" charset="0"/>
                <a:ea typeface="方正楷体简体" panose="02000000000000000000" pitchFamily="65" charset="-122"/>
              </a:endParaRPr>
            </a:p>
          </p:txBody>
        </p:sp>
      </p:grpSp>
      <p:sp>
        <p:nvSpPr>
          <p:cNvPr id="13" name="矩形 12"/>
          <p:cNvSpPr/>
          <p:nvPr/>
        </p:nvSpPr>
        <p:spPr>
          <a:xfrm>
            <a:off x="2992736" y="4910688"/>
            <a:ext cx="1661432" cy="655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－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27 g</a:t>
            </a:r>
            <a:endParaRPr lang="zh-CN" altLang="en-US" sz="2600" dirty="0">
              <a:solidFill>
                <a:schemeClr val="tx2"/>
              </a:solidFill>
              <a:latin typeface="方正黑体_GBK" panose="03000509000000000000" pitchFamily="65" charset="-122"/>
              <a:ea typeface="方正黑体_GBK" panose="03000509000000000000" pitchFamily="65" charset="-122"/>
              <a:cs typeface="Arial" panose="020B0604020202020204" pitchFamily="34" charset="0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180000" y="108000"/>
            <a:ext cx="1727000" cy="400110"/>
            <a:chOff x="1955540" y="3429000"/>
            <a:chExt cx="1727000" cy="400110"/>
          </a:xfrm>
        </p:grpSpPr>
        <p:grpSp>
          <p:nvGrpSpPr>
            <p:cNvPr id="15" name="组合 75"/>
            <p:cNvGrpSpPr/>
            <p:nvPr/>
          </p:nvGrpSpPr>
          <p:grpSpPr>
            <a:xfrm>
              <a:off x="1955540" y="3429000"/>
              <a:ext cx="1727000" cy="400110"/>
              <a:chOff x="1518603" y="2302428"/>
              <a:chExt cx="1727000" cy="400110"/>
            </a:xfrm>
          </p:grpSpPr>
          <p:grpSp>
            <p:nvGrpSpPr>
              <p:cNvPr id="17" name="组合 76"/>
              <p:cNvGrpSpPr/>
              <p:nvPr/>
            </p:nvGrpSpPr>
            <p:grpSpPr>
              <a:xfrm>
                <a:off x="1518603" y="2302428"/>
                <a:ext cx="1727000" cy="400110"/>
                <a:chOff x="5287328" y="921303"/>
                <a:chExt cx="1727000" cy="400110"/>
              </a:xfrm>
            </p:grpSpPr>
            <p:sp>
              <p:nvSpPr>
                <p:cNvPr id="21" name="矩形: 圆角 80"/>
                <p:cNvSpPr/>
                <p:nvPr/>
              </p:nvSpPr>
              <p:spPr>
                <a:xfrm>
                  <a:off x="5287328" y="941338"/>
                  <a:ext cx="360040" cy="360040"/>
                </a:xfrm>
                <a:prstGeom prst="roundRect">
                  <a:avLst/>
                </a:prstGeom>
                <a:solidFill>
                  <a:schemeClr val="tx2"/>
                </a:solidFill>
                <a:ln w="317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2" name="矩形 21"/>
                <p:cNvSpPr/>
                <p:nvPr/>
              </p:nvSpPr>
              <p:spPr>
                <a:xfrm>
                  <a:off x="5803740" y="921303"/>
                  <a:ext cx="1210588" cy="40011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zh-CN" altLang="en-US" sz="2000" dirty="0">
                      <a:solidFill>
                        <a:schemeClr val="tx1"/>
                      </a:solidFill>
                      <a:latin typeface="方正黑体_GBK" panose="03000509000000000000" pitchFamily="65" charset="-122"/>
                      <a:ea typeface="方正黑体_GBK" panose="03000509000000000000" pitchFamily="65" charset="-122"/>
                    </a:rPr>
                    <a:t>学以致用</a:t>
                  </a:r>
                  <a:endParaRPr lang="zh-CN" altLang="en-US" sz="2000" dirty="0">
                    <a:solidFill>
                      <a:schemeClr val="tx1"/>
                    </a:solidFill>
                    <a:latin typeface="方正黑体_GBK" panose="03000509000000000000" pitchFamily="65" charset="-122"/>
                    <a:ea typeface="方正黑体_GBK" panose="03000509000000000000" pitchFamily="65" charset="-122"/>
                  </a:endParaRPr>
                </a:p>
              </p:txBody>
            </p:sp>
          </p:grpSp>
          <p:grpSp>
            <p:nvGrpSpPr>
              <p:cNvPr id="18" name="组合 77"/>
              <p:cNvGrpSpPr>
                <a:grpSpLocks noChangeAspect="1"/>
              </p:cNvGrpSpPr>
              <p:nvPr/>
            </p:nvGrpSpPr>
            <p:grpSpPr>
              <a:xfrm>
                <a:off x="1546227" y="2369625"/>
                <a:ext cx="303155" cy="265707"/>
                <a:chOff x="1991543" y="2270659"/>
                <a:chExt cx="831363" cy="728674"/>
              </a:xfrm>
            </p:grpSpPr>
            <p:sp>
              <p:nvSpPr>
                <p:cNvPr id="19" name="任意多边形: 形状 78"/>
                <p:cNvSpPr/>
                <p:nvPr/>
              </p:nvSpPr>
              <p:spPr>
                <a:xfrm rot="2664945" flipH="1">
                  <a:off x="2182200" y="2270659"/>
                  <a:ext cx="456191" cy="455237"/>
                </a:xfrm>
                <a:custGeom>
                  <a:avLst/>
                  <a:gdLst>
                    <a:gd name="connsiteX0" fmla="*/ 443468 w 456191"/>
                    <a:gd name="connsiteY0" fmla="*/ 330877 h 455237"/>
                    <a:gd name="connsiteX1" fmla="*/ 266293 w 456191"/>
                    <a:gd name="connsiteY1" fmla="*/ 250654 h 455237"/>
                    <a:gd name="connsiteX2" fmla="*/ 216401 w 456191"/>
                    <a:gd name="connsiteY2" fmla="*/ 257487 h 455237"/>
                    <a:gd name="connsiteX3" fmla="*/ 185129 w 456191"/>
                    <a:gd name="connsiteY3" fmla="*/ 269405 h 455237"/>
                    <a:gd name="connsiteX4" fmla="*/ 196407 w 456191"/>
                    <a:gd name="connsiteY4" fmla="*/ 237896 h 455237"/>
                    <a:gd name="connsiteX5" fmla="*/ 202221 w 456191"/>
                    <a:gd name="connsiteY5" fmla="*/ 187875 h 455237"/>
                    <a:gd name="connsiteX6" fmla="*/ 118401 w 456191"/>
                    <a:gd name="connsiteY6" fmla="*/ 12373 h 455237"/>
                    <a:gd name="connsiteX7" fmla="*/ 101110 w 456191"/>
                    <a:gd name="connsiteY7" fmla="*/ 0 h 455237"/>
                    <a:gd name="connsiteX8" fmla="*/ 83820 w 456191"/>
                    <a:gd name="connsiteY8" fmla="*/ 12373 h 455237"/>
                    <a:gd name="connsiteX9" fmla="*/ 0 w 456191"/>
                    <a:gd name="connsiteY9" fmla="*/ 187876 h 455237"/>
                    <a:gd name="connsiteX10" fmla="*/ 48875 w 456191"/>
                    <a:gd name="connsiteY10" fmla="*/ 326646 h 455237"/>
                    <a:gd name="connsiteX11" fmla="*/ 64123 w 456191"/>
                    <a:gd name="connsiteY11" fmla="*/ 342674 h 455237"/>
                    <a:gd name="connsiteX12" fmla="*/ 13797 w 456191"/>
                    <a:gd name="connsiteY12" fmla="*/ 394036 h 455237"/>
                    <a:gd name="connsiteX13" fmla="*/ 14317 w 456191"/>
                    <a:gd name="connsiteY13" fmla="*/ 444951 h 455237"/>
                    <a:gd name="connsiteX14" fmla="*/ 65231 w 456191"/>
                    <a:gd name="connsiteY14" fmla="*/ 444432 h 455237"/>
                    <a:gd name="connsiteX15" fmla="*/ 115599 w 456191"/>
                    <a:gd name="connsiteY15" fmla="*/ 393026 h 455237"/>
                    <a:gd name="connsiteX16" fmla="*/ 130679 w 456191"/>
                    <a:gd name="connsiteY16" fmla="*/ 406798 h 455237"/>
                    <a:gd name="connsiteX17" fmla="*/ 270417 w 456191"/>
                    <a:gd name="connsiteY17" fmla="*/ 452833 h 455237"/>
                    <a:gd name="connsiteX18" fmla="*/ 444174 w 456191"/>
                    <a:gd name="connsiteY18" fmla="*/ 365451 h 455237"/>
                    <a:gd name="connsiteX19" fmla="*/ 456191 w 456191"/>
                    <a:gd name="connsiteY19" fmla="*/ 347912 h 4552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</a:cxnLst>
                  <a:rect l="l" t="t" r="r" b="b"/>
                  <a:pathLst>
                    <a:path w="456191" h="455237">
                      <a:moveTo>
                        <a:pt x="443468" y="330877"/>
                      </a:moveTo>
                      <a:cubicBezTo>
                        <a:pt x="397507" y="280016"/>
                        <a:pt x="334816" y="249256"/>
                        <a:pt x="266293" y="250654"/>
                      </a:cubicBezTo>
                      <a:cubicBezTo>
                        <a:pt x="249162" y="251003"/>
                        <a:pt x="232477" y="253346"/>
                        <a:pt x="216401" y="257487"/>
                      </a:cubicBezTo>
                      <a:lnTo>
                        <a:pt x="185129" y="269405"/>
                      </a:lnTo>
                      <a:lnTo>
                        <a:pt x="196407" y="237896"/>
                      </a:lnTo>
                      <a:cubicBezTo>
                        <a:pt x="200219" y="221739"/>
                        <a:pt x="202221" y="205010"/>
                        <a:pt x="202221" y="187875"/>
                      </a:cubicBezTo>
                      <a:cubicBezTo>
                        <a:pt x="202221" y="119338"/>
                        <a:pt x="170189" y="57288"/>
                        <a:pt x="118401" y="12373"/>
                      </a:cubicBezTo>
                      <a:lnTo>
                        <a:pt x="101110" y="0"/>
                      </a:lnTo>
                      <a:lnTo>
                        <a:pt x="83820" y="12373"/>
                      </a:lnTo>
                      <a:cubicBezTo>
                        <a:pt x="32032" y="57288"/>
                        <a:pt x="0" y="119338"/>
                        <a:pt x="0" y="187876"/>
                      </a:cubicBezTo>
                      <a:cubicBezTo>
                        <a:pt x="0" y="239279"/>
                        <a:pt x="18018" y="287033"/>
                        <a:pt x="48875" y="326646"/>
                      </a:cubicBezTo>
                      <a:lnTo>
                        <a:pt x="64123" y="342674"/>
                      </a:lnTo>
                      <a:lnTo>
                        <a:pt x="13797" y="394036"/>
                      </a:lnTo>
                      <a:cubicBezTo>
                        <a:pt x="-119" y="408239"/>
                        <a:pt x="114" y="431035"/>
                        <a:pt x="14317" y="444951"/>
                      </a:cubicBezTo>
                      <a:cubicBezTo>
                        <a:pt x="28519" y="458867"/>
                        <a:pt x="51315" y="458634"/>
                        <a:pt x="65231" y="444432"/>
                      </a:cubicBezTo>
                      <a:lnTo>
                        <a:pt x="115599" y="393026"/>
                      </a:lnTo>
                      <a:lnTo>
                        <a:pt x="130679" y="406798"/>
                      </a:lnTo>
                      <a:cubicBezTo>
                        <a:pt x="170913" y="436841"/>
                        <a:pt x="219024" y="453881"/>
                        <a:pt x="270417" y="452833"/>
                      </a:cubicBezTo>
                      <a:cubicBezTo>
                        <a:pt x="338940" y="451435"/>
                        <a:pt x="400324" y="418145"/>
                        <a:pt x="444174" y="365451"/>
                      </a:cubicBezTo>
                      <a:lnTo>
                        <a:pt x="456191" y="347912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0" name="Freeform 5"/>
                <p:cNvSpPr>
                  <a:spLocks noEditPoints="1"/>
                </p:cNvSpPr>
                <p:nvPr/>
              </p:nvSpPr>
              <p:spPr bwMode="auto">
                <a:xfrm>
                  <a:off x="1991543" y="2783309"/>
                  <a:ext cx="831363" cy="216024"/>
                </a:xfrm>
                <a:custGeom>
                  <a:avLst/>
                  <a:gdLst>
                    <a:gd name="T0" fmla="*/ 2770 w 2799"/>
                    <a:gd name="T1" fmla="*/ 141 h 726"/>
                    <a:gd name="T2" fmla="*/ 2727 w 2799"/>
                    <a:gd name="T3" fmla="*/ 501 h 726"/>
                    <a:gd name="T4" fmla="*/ 2729 w 2799"/>
                    <a:gd name="T5" fmla="*/ 505 h 726"/>
                    <a:gd name="T6" fmla="*/ 2729 w 2799"/>
                    <a:gd name="T7" fmla="*/ 507 h 726"/>
                    <a:gd name="T8" fmla="*/ 2648 w 2799"/>
                    <a:gd name="T9" fmla="*/ 543 h 726"/>
                    <a:gd name="T10" fmla="*/ 1565 w 2799"/>
                    <a:gd name="T11" fmla="*/ 625 h 726"/>
                    <a:gd name="T12" fmla="*/ 1518 w 2799"/>
                    <a:gd name="T13" fmla="*/ 523 h 726"/>
                    <a:gd name="T14" fmla="*/ 1428 w 2799"/>
                    <a:gd name="T15" fmla="*/ 491 h 726"/>
                    <a:gd name="T16" fmla="*/ 2746 w 2799"/>
                    <a:gd name="T17" fmla="*/ 55 h 726"/>
                    <a:gd name="T18" fmla="*/ 2770 w 2799"/>
                    <a:gd name="T19" fmla="*/ 141 h 726"/>
                    <a:gd name="T20" fmla="*/ 2631 w 2799"/>
                    <a:gd name="T21" fmla="*/ 713 h 726"/>
                    <a:gd name="T22" fmla="*/ 1712 w 2799"/>
                    <a:gd name="T23" fmla="*/ 707 h 726"/>
                    <a:gd name="T24" fmla="*/ 1650 w 2799"/>
                    <a:gd name="T25" fmla="*/ 651 h 726"/>
                    <a:gd name="T26" fmla="*/ 2648 w 2799"/>
                    <a:gd name="T27" fmla="*/ 641 h 726"/>
                    <a:gd name="T28" fmla="*/ 2631 w 2799"/>
                    <a:gd name="T29" fmla="*/ 713 h 726"/>
                    <a:gd name="T30" fmla="*/ 168 w 2799"/>
                    <a:gd name="T31" fmla="*/ 713 h 726"/>
                    <a:gd name="T32" fmla="*/ 151 w 2799"/>
                    <a:gd name="T33" fmla="*/ 641 h 726"/>
                    <a:gd name="T34" fmla="*/ 1149 w 2799"/>
                    <a:gd name="T35" fmla="*/ 651 h 726"/>
                    <a:gd name="T36" fmla="*/ 1087 w 2799"/>
                    <a:gd name="T37" fmla="*/ 707 h 726"/>
                    <a:gd name="T38" fmla="*/ 168 w 2799"/>
                    <a:gd name="T39" fmla="*/ 713 h 726"/>
                    <a:gd name="T40" fmla="*/ 1281 w 2799"/>
                    <a:gd name="T41" fmla="*/ 523 h 726"/>
                    <a:gd name="T42" fmla="*/ 1234 w 2799"/>
                    <a:gd name="T43" fmla="*/ 625 h 726"/>
                    <a:gd name="T44" fmla="*/ 151 w 2799"/>
                    <a:gd name="T45" fmla="*/ 543 h 726"/>
                    <a:gd name="T46" fmla="*/ 69 w 2799"/>
                    <a:gd name="T47" fmla="*/ 507 h 726"/>
                    <a:gd name="T48" fmla="*/ 70 w 2799"/>
                    <a:gd name="T49" fmla="*/ 505 h 726"/>
                    <a:gd name="T50" fmla="*/ 72 w 2799"/>
                    <a:gd name="T51" fmla="*/ 501 h 726"/>
                    <a:gd name="T52" fmla="*/ 29 w 2799"/>
                    <a:gd name="T53" fmla="*/ 141 h 726"/>
                    <a:gd name="T54" fmla="*/ 53 w 2799"/>
                    <a:gd name="T55" fmla="*/ 55 h 726"/>
                    <a:gd name="T56" fmla="*/ 1371 w 2799"/>
                    <a:gd name="T57" fmla="*/ 491 h 726"/>
                    <a:gd name="T58" fmla="*/ 1281 w 2799"/>
                    <a:gd name="T59" fmla="*/ 523 h 726"/>
                    <a:gd name="T60" fmla="*/ 1487 w 2799"/>
                    <a:gd name="T61" fmla="*/ 661 h 726"/>
                    <a:gd name="T62" fmla="*/ 1496 w 2799"/>
                    <a:gd name="T63" fmla="*/ 685 h 726"/>
                    <a:gd name="T64" fmla="*/ 1490 w 2799"/>
                    <a:gd name="T65" fmla="*/ 705 h 726"/>
                    <a:gd name="T66" fmla="*/ 1474 w 2799"/>
                    <a:gd name="T67" fmla="*/ 720 h 726"/>
                    <a:gd name="T68" fmla="*/ 1448 w 2799"/>
                    <a:gd name="T69" fmla="*/ 725 h 726"/>
                    <a:gd name="T70" fmla="*/ 1325 w 2799"/>
                    <a:gd name="T71" fmla="*/ 725 h 726"/>
                    <a:gd name="T72" fmla="*/ 1310 w 2799"/>
                    <a:gd name="T73" fmla="*/ 724 h 726"/>
                    <a:gd name="T74" fmla="*/ 1303 w 2799"/>
                    <a:gd name="T75" fmla="*/ 722 h 726"/>
                    <a:gd name="T76" fmla="*/ 1298 w 2799"/>
                    <a:gd name="T77" fmla="*/ 719 h 726"/>
                    <a:gd name="T78" fmla="*/ 1278 w 2799"/>
                    <a:gd name="T79" fmla="*/ 695 h 726"/>
                    <a:gd name="T80" fmla="*/ 1280 w 2799"/>
                    <a:gd name="T81" fmla="*/ 671 h 726"/>
                    <a:gd name="T82" fmla="*/ 1282 w 2799"/>
                    <a:gd name="T83" fmla="*/ 667 h 726"/>
                    <a:gd name="T84" fmla="*/ 1283 w 2799"/>
                    <a:gd name="T85" fmla="*/ 665 h 726"/>
                    <a:gd name="T86" fmla="*/ 1347 w 2799"/>
                    <a:gd name="T87" fmla="*/ 564 h 726"/>
                    <a:gd name="T88" fmla="*/ 1349 w 2799"/>
                    <a:gd name="T89" fmla="*/ 562 h 726"/>
                    <a:gd name="T90" fmla="*/ 1352 w 2799"/>
                    <a:gd name="T91" fmla="*/ 558 h 726"/>
                    <a:gd name="T92" fmla="*/ 1375 w 2799"/>
                    <a:gd name="T93" fmla="*/ 545 h 726"/>
                    <a:gd name="T94" fmla="*/ 1403 w 2799"/>
                    <a:gd name="T95" fmla="*/ 547 h 726"/>
                    <a:gd name="T96" fmla="*/ 1407 w 2799"/>
                    <a:gd name="T97" fmla="*/ 548 h 726"/>
                    <a:gd name="T98" fmla="*/ 1409 w 2799"/>
                    <a:gd name="T99" fmla="*/ 549 h 726"/>
                    <a:gd name="T100" fmla="*/ 1425 w 2799"/>
                    <a:gd name="T101" fmla="*/ 564 h 726"/>
                    <a:gd name="T102" fmla="*/ 1426 w 2799"/>
                    <a:gd name="T103" fmla="*/ 565 h 726"/>
                    <a:gd name="T104" fmla="*/ 1487 w 2799"/>
                    <a:gd name="T105" fmla="*/ 661 h 7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799" h="726">
                      <a:moveTo>
                        <a:pt x="2770" y="141"/>
                      </a:moveTo>
                      <a:cubicBezTo>
                        <a:pt x="2664" y="224"/>
                        <a:pt x="2650" y="344"/>
                        <a:pt x="2727" y="501"/>
                      </a:cubicBezTo>
                      <a:cubicBezTo>
                        <a:pt x="2728" y="503"/>
                        <a:pt x="2728" y="504"/>
                        <a:pt x="2729" y="505"/>
                      </a:cubicBezTo>
                      <a:cubicBezTo>
                        <a:pt x="2729" y="506"/>
                        <a:pt x="2729" y="507"/>
                        <a:pt x="2729" y="507"/>
                      </a:cubicBezTo>
                      <a:cubicBezTo>
                        <a:pt x="2745" y="569"/>
                        <a:pt x="2718" y="581"/>
                        <a:pt x="2648" y="543"/>
                      </a:cubicBezTo>
                      <a:cubicBezTo>
                        <a:pt x="2206" y="354"/>
                        <a:pt x="1845" y="382"/>
                        <a:pt x="1565" y="625"/>
                      </a:cubicBezTo>
                      <a:cubicBezTo>
                        <a:pt x="1557" y="574"/>
                        <a:pt x="1541" y="540"/>
                        <a:pt x="1518" y="523"/>
                      </a:cubicBezTo>
                      <a:cubicBezTo>
                        <a:pt x="1496" y="502"/>
                        <a:pt x="1466" y="492"/>
                        <a:pt x="1428" y="491"/>
                      </a:cubicBezTo>
                      <a:cubicBezTo>
                        <a:pt x="1764" y="145"/>
                        <a:pt x="2203" y="0"/>
                        <a:pt x="2746" y="55"/>
                      </a:cubicBezTo>
                      <a:cubicBezTo>
                        <a:pt x="2791" y="72"/>
                        <a:pt x="2799" y="101"/>
                        <a:pt x="2770" y="141"/>
                      </a:cubicBezTo>
                      <a:close/>
                      <a:moveTo>
                        <a:pt x="2631" y="713"/>
                      </a:moveTo>
                      <a:cubicBezTo>
                        <a:pt x="2309" y="557"/>
                        <a:pt x="2003" y="555"/>
                        <a:pt x="1712" y="707"/>
                      </a:cubicBezTo>
                      <a:cubicBezTo>
                        <a:pt x="1638" y="722"/>
                        <a:pt x="1617" y="704"/>
                        <a:pt x="1650" y="651"/>
                      </a:cubicBezTo>
                      <a:cubicBezTo>
                        <a:pt x="1980" y="458"/>
                        <a:pt x="2313" y="455"/>
                        <a:pt x="2648" y="641"/>
                      </a:cubicBezTo>
                      <a:cubicBezTo>
                        <a:pt x="2672" y="685"/>
                        <a:pt x="2666" y="709"/>
                        <a:pt x="2631" y="713"/>
                      </a:cubicBezTo>
                      <a:close/>
                      <a:moveTo>
                        <a:pt x="168" y="713"/>
                      </a:moveTo>
                      <a:cubicBezTo>
                        <a:pt x="133" y="709"/>
                        <a:pt x="127" y="685"/>
                        <a:pt x="151" y="641"/>
                      </a:cubicBezTo>
                      <a:cubicBezTo>
                        <a:pt x="486" y="455"/>
                        <a:pt x="818" y="458"/>
                        <a:pt x="1149" y="651"/>
                      </a:cubicBezTo>
                      <a:cubicBezTo>
                        <a:pt x="1181" y="703"/>
                        <a:pt x="1161" y="722"/>
                        <a:pt x="1087" y="707"/>
                      </a:cubicBezTo>
                      <a:cubicBezTo>
                        <a:pt x="796" y="555"/>
                        <a:pt x="490" y="557"/>
                        <a:pt x="168" y="713"/>
                      </a:cubicBezTo>
                      <a:close/>
                      <a:moveTo>
                        <a:pt x="1281" y="523"/>
                      </a:moveTo>
                      <a:cubicBezTo>
                        <a:pt x="1258" y="540"/>
                        <a:pt x="1242" y="574"/>
                        <a:pt x="1234" y="625"/>
                      </a:cubicBezTo>
                      <a:cubicBezTo>
                        <a:pt x="953" y="382"/>
                        <a:pt x="593" y="354"/>
                        <a:pt x="151" y="543"/>
                      </a:cubicBezTo>
                      <a:cubicBezTo>
                        <a:pt x="81" y="581"/>
                        <a:pt x="54" y="569"/>
                        <a:pt x="69" y="507"/>
                      </a:cubicBezTo>
                      <a:cubicBezTo>
                        <a:pt x="70" y="507"/>
                        <a:pt x="70" y="506"/>
                        <a:pt x="70" y="505"/>
                      </a:cubicBezTo>
                      <a:cubicBezTo>
                        <a:pt x="70" y="504"/>
                        <a:pt x="71" y="503"/>
                        <a:pt x="72" y="501"/>
                      </a:cubicBezTo>
                      <a:cubicBezTo>
                        <a:pt x="149" y="344"/>
                        <a:pt x="135" y="224"/>
                        <a:pt x="29" y="141"/>
                      </a:cubicBezTo>
                      <a:cubicBezTo>
                        <a:pt x="0" y="101"/>
                        <a:pt x="8" y="73"/>
                        <a:pt x="53" y="55"/>
                      </a:cubicBezTo>
                      <a:cubicBezTo>
                        <a:pt x="596" y="0"/>
                        <a:pt x="1035" y="145"/>
                        <a:pt x="1371" y="491"/>
                      </a:cubicBezTo>
                      <a:cubicBezTo>
                        <a:pt x="1333" y="491"/>
                        <a:pt x="1303" y="502"/>
                        <a:pt x="1281" y="523"/>
                      </a:cubicBezTo>
                      <a:close/>
                      <a:moveTo>
                        <a:pt x="1487" y="661"/>
                      </a:moveTo>
                      <a:cubicBezTo>
                        <a:pt x="1493" y="668"/>
                        <a:pt x="1496" y="676"/>
                        <a:pt x="1496" y="685"/>
                      </a:cubicBezTo>
                      <a:cubicBezTo>
                        <a:pt x="1496" y="692"/>
                        <a:pt x="1494" y="699"/>
                        <a:pt x="1490" y="705"/>
                      </a:cubicBezTo>
                      <a:cubicBezTo>
                        <a:pt x="1486" y="711"/>
                        <a:pt x="1481" y="716"/>
                        <a:pt x="1474" y="720"/>
                      </a:cubicBezTo>
                      <a:cubicBezTo>
                        <a:pt x="1465" y="724"/>
                        <a:pt x="1457" y="726"/>
                        <a:pt x="1448" y="725"/>
                      </a:cubicBezTo>
                      <a:cubicBezTo>
                        <a:pt x="1325" y="725"/>
                        <a:pt x="1325" y="725"/>
                        <a:pt x="1325" y="725"/>
                      </a:cubicBezTo>
                      <a:cubicBezTo>
                        <a:pt x="1320" y="726"/>
                        <a:pt x="1315" y="725"/>
                        <a:pt x="1310" y="724"/>
                      </a:cubicBezTo>
                      <a:cubicBezTo>
                        <a:pt x="1303" y="722"/>
                        <a:pt x="1303" y="722"/>
                        <a:pt x="1303" y="722"/>
                      </a:cubicBezTo>
                      <a:cubicBezTo>
                        <a:pt x="1301" y="721"/>
                        <a:pt x="1299" y="720"/>
                        <a:pt x="1298" y="719"/>
                      </a:cubicBezTo>
                      <a:cubicBezTo>
                        <a:pt x="1288" y="714"/>
                        <a:pt x="1281" y="706"/>
                        <a:pt x="1278" y="695"/>
                      </a:cubicBezTo>
                      <a:cubicBezTo>
                        <a:pt x="1276" y="687"/>
                        <a:pt x="1276" y="679"/>
                        <a:pt x="1280" y="671"/>
                      </a:cubicBezTo>
                      <a:cubicBezTo>
                        <a:pt x="1282" y="667"/>
                        <a:pt x="1282" y="667"/>
                        <a:pt x="1282" y="667"/>
                      </a:cubicBezTo>
                      <a:cubicBezTo>
                        <a:pt x="1282" y="666"/>
                        <a:pt x="1282" y="665"/>
                        <a:pt x="1283" y="665"/>
                      </a:cubicBezTo>
                      <a:cubicBezTo>
                        <a:pt x="1347" y="564"/>
                        <a:pt x="1347" y="564"/>
                        <a:pt x="1347" y="564"/>
                      </a:cubicBezTo>
                      <a:cubicBezTo>
                        <a:pt x="1348" y="563"/>
                        <a:pt x="1349" y="562"/>
                        <a:pt x="1349" y="562"/>
                      </a:cubicBezTo>
                      <a:cubicBezTo>
                        <a:pt x="1352" y="558"/>
                        <a:pt x="1352" y="558"/>
                        <a:pt x="1352" y="558"/>
                      </a:cubicBezTo>
                      <a:cubicBezTo>
                        <a:pt x="1358" y="552"/>
                        <a:pt x="1365" y="547"/>
                        <a:pt x="1375" y="545"/>
                      </a:cubicBezTo>
                      <a:cubicBezTo>
                        <a:pt x="1384" y="543"/>
                        <a:pt x="1394" y="543"/>
                        <a:pt x="1403" y="547"/>
                      </a:cubicBezTo>
                      <a:cubicBezTo>
                        <a:pt x="1407" y="548"/>
                        <a:pt x="1407" y="548"/>
                        <a:pt x="1407" y="548"/>
                      </a:cubicBezTo>
                      <a:cubicBezTo>
                        <a:pt x="1407" y="548"/>
                        <a:pt x="1408" y="549"/>
                        <a:pt x="1409" y="549"/>
                      </a:cubicBezTo>
                      <a:cubicBezTo>
                        <a:pt x="1416" y="553"/>
                        <a:pt x="1422" y="558"/>
                        <a:pt x="1425" y="564"/>
                      </a:cubicBezTo>
                      <a:cubicBezTo>
                        <a:pt x="1426" y="565"/>
                        <a:pt x="1426" y="565"/>
                        <a:pt x="1426" y="565"/>
                      </a:cubicBezTo>
                      <a:lnTo>
                        <a:pt x="1487" y="661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16" name="矩形 15"/>
            <p:cNvSpPr/>
            <p:nvPr/>
          </p:nvSpPr>
          <p:spPr>
            <a:xfrm>
              <a:off x="2469600" y="3503055"/>
              <a:ext cx="18000" cy="252000"/>
            </a:xfrm>
            <a:prstGeom prst="rect">
              <a:avLst/>
            </a:prstGeom>
            <a:solidFill>
              <a:srgbClr val="72727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4" name="矩形 23"/>
          <p:cNvSpPr/>
          <p:nvPr/>
        </p:nvSpPr>
        <p:spPr>
          <a:xfrm>
            <a:off x="6058320" y="4041088"/>
            <a:ext cx="3529708" cy="655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比标准质量多 </a:t>
            </a:r>
            <a:r>
              <a:rPr lang="en-US" altLang="zh-CN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50 g</a:t>
            </a:r>
            <a:endParaRPr lang="en-US" altLang="zh-CN" sz="2600" dirty="0">
              <a:solidFill>
                <a:srgbClr val="CC3300"/>
              </a:solidFill>
              <a:latin typeface="DongTian" panose="02020603050405020304" pitchFamily="18" charset="0"/>
              <a:ea typeface="方正楷体简体" panose="02000000000000000000" pitchFamily="65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058320" y="4869160"/>
            <a:ext cx="3241676" cy="655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比标准质量少 </a:t>
            </a:r>
            <a:r>
              <a:rPr lang="en-US" altLang="zh-CN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27 g </a:t>
            </a:r>
            <a:endParaRPr lang="en-US" altLang="zh-CN" sz="2600" dirty="0">
              <a:solidFill>
                <a:srgbClr val="CC3300"/>
              </a:solidFill>
              <a:latin typeface="DongTian" panose="02020603050405020304" pitchFamily="18" charset="0"/>
              <a:ea typeface="方正楷体简体" panose="02000000000000000000" pitchFamily="65" charset="-122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3" grpId="0"/>
      <p:bldP spid="24" grpId="0"/>
      <p:bldP spid="2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00000" y="900000"/>
            <a:ext cx="11292000" cy="3856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solidFill>
                  <a:schemeClr val="tx2"/>
                </a:solidFill>
                <a:latin typeface="方正黑体_GBK" panose="03000509000000000000" pitchFamily="65" charset="-122"/>
                <a:ea typeface="方正黑体_GBK" panose="03000509000000000000" pitchFamily="65" charset="-122"/>
                <a:cs typeface="Arial" panose="020B0604020202020204" pitchFamily="34" charset="0"/>
              </a:rPr>
              <a:t>　　例 </a:t>
            </a:r>
            <a:r>
              <a:rPr lang="en-US" altLang="zh-CN" sz="2600" dirty="0">
                <a:solidFill>
                  <a:schemeClr val="tx2"/>
                </a:solidFill>
                <a:latin typeface="方正黑体_GBK" panose="03000509000000000000" pitchFamily="65" charset="-122"/>
                <a:ea typeface="方正黑体_GBK" panose="03000509000000000000" pitchFamily="65" charset="-122"/>
                <a:cs typeface="Arial" panose="020B0604020202020204" pitchFamily="34" charset="0"/>
              </a:rPr>
              <a:t>1 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某校组织学生去劳动实践基地采摘橘子，并称重、封装．一箱</a:t>
            </a:r>
            <a:endParaRPr lang="en-US" altLang="zh-CN" sz="26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橘子的标准质量为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2.5 kg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．如果用正数表示超过标准质量的克数，那么</a:t>
            </a:r>
            <a:endParaRPr lang="zh-CN" altLang="en-US" sz="26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　　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(1)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比标准质量多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65 g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和比标准质量少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30 g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各怎么表示？</a:t>
            </a:r>
            <a:endParaRPr lang="zh-CN" altLang="en-US" sz="26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　　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(2)50 g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，－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27 g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各表示什么意思？</a:t>
            </a:r>
            <a:endParaRPr lang="en-US" altLang="zh-CN" sz="26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　　</a:t>
            </a:r>
            <a:r>
              <a:rPr lang="zh-CN" altLang="en-US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解：</a:t>
            </a:r>
            <a:r>
              <a:rPr lang="en-US" altLang="zh-CN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(2)50 g </a:t>
            </a:r>
            <a:r>
              <a:rPr lang="zh-CN" altLang="en-US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表示这箱橘子的质量比标准质量多</a:t>
            </a:r>
            <a:r>
              <a:rPr lang="en-US" altLang="zh-CN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50 g</a:t>
            </a:r>
            <a:r>
              <a:rPr lang="zh-CN" altLang="en-US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，－</a:t>
            </a:r>
            <a:r>
              <a:rPr lang="en-US" altLang="zh-CN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27 g </a:t>
            </a:r>
            <a:r>
              <a:rPr lang="zh-CN" altLang="en-US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表示这</a:t>
            </a:r>
            <a:endParaRPr lang="en-US" altLang="zh-CN" sz="2600" dirty="0">
              <a:solidFill>
                <a:srgbClr val="CC3300"/>
              </a:solidFill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箱橘子的质量比标准质量少 </a:t>
            </a:r>
            <a:r>
              <a:rPr lang="en-US" altLang="zh-CN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27 g</a:t>
            </a:r>
            <a:r>
              <a:rPr lang="zh-CN" altLang="en-US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．</a:t>
            </a:r>
            <a:endParaRPr lang="en-US" altLang="zh-CN" sz="2600" dirty="0">
              <a:solidFill>
                <a:srgbClr val="CC3300"/>
              </a:solidFill>
              <a:latin typeface="DongTian" panose="02020603050405020304" pitchFamily="18" charset="0"/>
              <a:ea typeface="方正楷体简体" panose="02000000000000000000" pitchFamily="65" charset="-122"/>
            </a:endParaRPr>
          </a:p>
        </p:txBody>
      </p:sp>
      <p:sp>
        <p:nvSpPr>
          <p:cNvPr id="4" name="矩形: 圆角 3"/>
          <p:cNvSpPr/>
          <p:nvPr/>
        </p:nvSpPr>
        <p:spPr>
          <a:xfrm>
            <a:off x="5459292" y="1682321"/>
            <a:ext cx="4608000" cy="504000"/>
          </a:xfrm>
          <a:prstGeom prst="roundRect">
            <a:avLst/>
          </a:prstGeom>
          <a:noFill/>
          <a:ln w="22225">
            <a:solidFill>
              <a:srgbClr val="CC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180000" y="108000"/>
            <a:ext cx="1727000" cy="400110"/>
            <a:chOff x="1955540" y="3429000"/>
            <a:chExt cx="1727000" cy="400110"/>
          </a:xfrm>
        </p:grpSpPr>
        <p:grpSp>
          <p:nvGrpSpPr>
            <p:cNvPr id="7" name="组合 75"/>
            <p:cNvGrpSpPr/>
            <p:nvPr/>
          </p:nvGrpSpPr>
          <p:grpSpPr>
            <a:xfrm>
              <a:off x="1955540" y="3429000"/>
              <a:ext cx="1727000" cy="400110"/>
              <a:chOff x="1518603" y="2302428"/>
              <a:chExt cx="1727000" cy="400110"/>
            </a:xfrm>
          </p:grpSpPr>
          <p:grpSp>
            <p:nvGrpSpPr>
              <p:cNvPr id="9" name="组合 76"/>
              <p:cNvGrpSpPr/>
              <p:nvPr/>
            </p:nvGrpSpPr>
            <p:grpSpPr>
              <a:xfrm>
                <a:off x="1518603" y="2302428"/>
                <a:ext cx="1727000" cy="400110"/>
                <a:chOff x="5287328" y="921303"/>
                <a:chExt cx="1727000" cy="400110"/>
              </a:xfrm>
            </p:grpSpPr>
            <p:sp>
              <p:nvSpPr>
                <p:cNvPr id="13" name="矩形: 圆角 80"/>
                <p:cNvSpPr/>
                <p:nvPr/>
              </p:nvSpPr>
              <p:spPr>
                <a:xfrm>
                  <a:off x="5287328" y="941338"/>
                  <a:ext cx="360040" cy="360040"/>
                </a:xfrm>
                <a:prstGeom prst="roundRect">
                  <a:avLst/>
                </a:prstGeom>
                <a:solidFill>
                  <a:schemeClr val="tx2"/>
                </a:solidFill>
                <a:ln w="317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4" name="矩形 13"/>
                <p:cNvSpPr/>
                <p:nvPr/>
              </p:nvSpPr>
              <p:spPr>
                <a:xfrm>
                  <a:off x="5803740" y="921303"/>
                  <a:ext cx="1210588" cy="40011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zh-CN" altLang="en-US" sz="2000" dirty="0">
                      <a:solidFill>
                        <a:schemeClr val="tx1"/>
                      </a:solidFill>
                      <a:latin typeface="方正黑体_GBK" panose="03000509000000000000" pitchFamily="65" charset="-122"/>
                      <a:ea typeface="方正黑体_GBK" panose="03000509000000000000" pitchFamily="65" charset="-122"/>
                    </a:rPr>
                    <a:t>学以致用</a:t>
                  </a:r>
                  <a:endParaRPr lang="zh-CN" altLang="en-US" sz="2000" dirty="0">
                    <a:solidFill>
                      <a:schemeClr val="tx1"/>
                    </a:solidFill>
                    <a:latin typeface="方正黑体_GBK" panose="03000509000000000000" pitchFamily="65" charset="-122"/>
                    <a:ea typeface="方正黑体_GBK" panose="03000509000000000000" pitchFamily="65" charset="-122"/>
                  </a:endParaRPr>
                </a:p>
              </p:txBody>
            </p:sp>
          </p:grpSp>
          <p:grpSp>
            <p:nvGrpSpPr>
              <p:cNvPr id="10" name="组合 77"/>
              <p:cNvGrpSpPr>
                <a:grpSpLocks noChangeAspect="1"/>
              </p:cNvGrpSpPr>
              <p:nvPr/>
            </p:nvGrpSpPr>
            <p:grpSpPr>
              <a:xfrm>
                <a:off x="1546227" y="2369625"/>
                <a:ext cx="303155" cy="265707"/>
                <a:chOff x="1991543" y="2270659"/>
                <a:chExt cx="831363" cy="728674"/>
              </a:xfrm>
            </p:grpSpPr>
            <p:sp>
              <p:nvSpPr>
                <p:cNvPr id="11" name="任意多边形: 形状 78"/>
                <p:cNvSpPr/>
                <p:nvPr/>
              </p:nvSpPr>
              <p:spPr>
                <a:xfrm rot="2664945" flipH="1">
                  <a:off x="2182200" y="2270659"/>
                  <a:ext cx="456191" cy="455237"/>
                </a:xfrm>
                <a:custGeom>
                  <a:avLst/>
                  <a:gdLst>
                    <a:gd name="connsiteX0" fmla="*/ 443468 w 456191"/>
                    <a:gd name="connsiteY0" fmla="*/ 330877 h 455237"/>
                    <a:gd name="connsiteX1" fmla="*/ 266293 w 456191"/>
                    <a:gd name="connsiteY1" fmla="*/ 250654 h 455237"/>
                    <a:gd name="connsiteX2" fmla="*/ 216401 w 456191"/>
                    <a:gd name="connsiteY2" fmla="*/ 257487 h 455237"/>
                    <a:gd name="connsiteX3" fmla="*/ 185129 w 456191"/>
                    <a:gd name="connsiteY3" fmla="*/ 269405 h 455237"/>
                    <a:gd name="connsiteX4" fmla="*/ 196407 w 456191"/>
                    <a:gd name="connsiteY4" fmla="*/ 237896 h 455237"/>
                    <a:gd name="connsiteX5" fmla="*/ 202221 w 456191"/>
                    <a:gd name="connsiteY5" fmla="*/ 187875 h 455237"/>
                    <a:gd name="connsiteX6" fmla="*/ 118401 w 456191"/>
                    <a:gd name="connsiteY6" fmla="*/ 12373 h 455237"/>
                    <a:gd name="connsiteX7" fmla="*/ 101110 w 456191"/>
                    <a:gd name="connsiteY7" fmla="*/ 0 h 455237"/>
                    <a:gd name="connsiteX8" fmla="*/ 83820 w 456191"/>
                    <a:gd name="connsiteY8" fmla="*/ 12373 h 455237"/>
                    <a:gd name="connsiteX9" fmla="*/ 0 w 456191"/>
                    <a:gd name="connsiteY9" fmla="*/ 187876 h 455237"/>
                    <a:gd name="connsiteX10" fmla="*/ 48875 w 456191"/>
                    <a:gd name="connsiteY10" fmla="*/ 326646 h 455237"/>
                    <a:gd name="connsiteX11" fmla="*/ 64123 w 456191"/>
                    <a:gd name="connsiteY11" fmla="*/ 342674 h 455237"/>
                    <a:gd name="connsiteX12" fmla="*/ 13797 w 456191"/>
                    <a:gd name="connsiteY12" fmla="*/ 394036 h 455237"/>
                    <a:gd name="connsiteX13" fmla="*/ 14317 w 456191"/>
                    <a:gd name="connsiteY13" fmla="*/ 444951 h 455237"/>
                    <a:gd name="connsiteX14" fmla="*/ 65231 w 456191"/>
                    <a:gd name="connsiteY14" fmla="*/ 444432 h 455237"/>
                    <a:gd name="connsiteX15" fmla="*/ 115599 w 456191"/>
                    <a:gd name="connsiteY15" fmla="*/ 393026 h 455237"/>
                    <a:gd name="connsiteX16" fmla="*/ 130679 w 456191"/>
                    <a:gd name="connsiteY16" fmla="*/ 406798 h 455237"/>
                    <a:gd name="connsiteX17" fmla="*/ 270417 w 456191"/>
                    <a:gd name="connsiteY17" fmla="*/ 452833 h 455237"/>
                    <a:gd name="connsiteX18" fmla="*/ 444174 w 456191"/>
                    <a:gd name="connsiteY18" fmla="*/ 365451 h 455237"/>
                    <a:gd name="connsiteX19" fmla="*/ 456191 w 456191"/>
                    <a:gd name="connsiteY19" fmla="*/ 347912 h 4552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</a:cxnLst>
                  <a:rect l="l" t="t" r="r" b="b"/>
                  <a:pathLst>
                    <a:path w="456191" h="455237">
                      <a:moveTo>
                        <a:pt x="443468" y="330877"/>
                      </a:moveTo>
                      <a:cubicBezTo>
                        <a:pt x="397507" y="280016"/>
                        <a:pt x="334816" y="249256"/>
                        <a:pt x="266293" y="250654"/>
                      </a:cubicBezTo>
                      <a:cubicBezTo>
                        <a:pt x="249162" y="251003"/>
                        <a:pt x="232477" y="253346"/>
                        <a:pt x="216401" y="257487"/>
                      </a:cubicBezTo>
                      <a:lnTo>
                        <a:pt x="185129" y="269405"/>
                      </a:lnTo>
                      <a:lnTo>
                        <a:pt x="196407" y="237896"/>
                      </a:lnTo>
                      <a:cubicBezTo>
                        <a:pt x="200219" y="221739"/>
                        <a:pt x="202221" y="205010"/>
                        <a:pt x="202221" y="187875"/>
                      </a:cubicBezTo>
                      <a:cubicBezTo>
                        <a:pt x="202221" y="119338"/>
                        <a:pt x="170189" y="57288"/>
                        <a:pt x="118401" y="12373"/>
                      </a:cubicBezTo>
                      <a:lnTo>
                        <a:pt x="101110" y="0"/>
                      </a:lnTo>
                      <a:lnTo>
                        <a:pt x="83820" y="12373"/>
                      </a:lnTo>
                      <a:cubicBezTo>
                        <a:pt x="32032" y="57288"/>
                        <a:pt x="0" y="119338"/>
                        <a:pt x="0" y="187876"/>
                      </a:cubicBezTo>
                      <a:cubicBezTo>
                        <a:pt x="0" y="239279"/>
                        <a:pt x="18018" y="287033"/>
                        <a:pt x="48875" y="326646"/>
                      </a:cubicBezTo>
                      <a:lnTo>
                        <a:pt x="64123" y="342674"/>
                      </a:lnTo>
                      <a:lnTo>
                        <a:pt x="13797" y="394036"/>
                      </a:lnTo>
                      <a:cubicBezTo>
                        <a:pt x="-119" y="408239"/>
                        <a:pt x="114" y="431035"/>
                        <a:pt x="14317" y="444951"/>
                      </a:cubicBezTo>
                      <a:cubicBezTo>
                        <a:pt x="28519" y="458867"/>
                        <a:pt x="51315" y="458634"/>
                        <a:pt x="65231" y="444432"/>
                      </a:cubicBezTo>
                      <a:lnTo>
                        <a:pt x="115599" y="393026"/>
                      </a:lnTo>
                      <a:lnTo>
                        <a:pt x="130679" y="406798"/>
                      </a:lnTo>
                      <a:cubicBezTo>
                        <a:pt x="170913" y="436841"/>
                        <a:pt x="219024" y="453881"/>
                        <a:pt x="270417" y="452833"/>
                      </a:cubicBezTo>
                      <a:cubicBezTo>
                        <a:pt x="338940" y="451435"/>
                        <a:pt x="400324" y="418145"/>
                        <a:pt x="444174" y="365451"/>
                      </a:cubicBezTo>
                      <a:lnTo>
                        <a:pt x="456191" y="347912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2" name="Freeform 5"/>
                <p:cNvSpPr>
                  <a:spLocks noEditPoints="1"/>
                </p:cNvSpPr>
                <p:nvPr/>
              </p:nvSpPr>
              <p:spPr bwMode="auto">
                <a:xfrm>
                  <a:off x="1991543" y="2783309"/>
                  <a:ext cx="831363" cy="216024"/>
                </a:xfrm>
                <a:custGeom>
                  <a:avLst/>
                  <a:gdLst>
                    <a:gd name="T0" fmla="*/ 2770 w 2799"/>
                    <a:gd name="T1" fmla="*/ 141 h 726"/>
                    <a:gd name="T2" fmla="*/ 2727 w 2799"/>
                    <a:gd name="T3" fmla="*/ 501 h 726"/>
                    <a:gd name="T4" fmla="*/ 2729 w 2799"/>
                    <a:gd name="T5" fmla="*/ 505 h 726"/>
                    <a:gd name="T6" fmla="*/ 2729 w 2799"/>
                    <a:gd name="T7" fmla="*/ 507 h 726"/>
                    <a:gd name="T8" fmla="*/ 2648 w 2799"/>
                    <a:gd name="T9" fmla="*/ 543 h 726"/>
                    <a:gd name="T10" fmla="*/ 1565 w 2799"/>
                    <a:gd name="T11" fmla="*/ 625 h 726"/>
                    <a:gd name="T12" fmla="*/ 1518 w 2799"/>
                    <a:gd name="T13" fmla="*/ 523 h 726"/>
                    <a:gd name="T14" fmla="*/ 1428 w 2799"/>
                    <a:gd name="T15" fmla="*/ 491 h 726"/>
                    <a:gd name="T16" fmla="*/ 2746 w 2799"/>
                    <a:gd name="T17" fmla="*/ 55 h 726"/>
                    <a:gd name="T18" fmla="*/ 2770 w 2799"/>
                    <a:gd name="T19" fmla="*/ 141 h 726"/>
                    <a:gd name="T20" fmla="*/ 2631 w 2799"/>
                    <a:gd name="T21" fmla="*/ 713 h 726"/>
                    <a:gd name="T22" fmla="*/ 1712 w 2799"/>
                    <a:gd name="T23" fmla="*/ 707 h 726"/>
                    <a:gd name="T24" fmla="*/ 1650 w 2799"/>
                    <a:gd name="T25" fmla="*/ 651 h 726"/>
                    <a:gd name="T26" fmla="*/ 2648 w 2799"/>
                    <a:gd name="T27" fmla="*/ 641 h 726"/>
                    <a:gd name="T28" fmla="*/ 2631 w 2799"/>
                    <a:gd name="T29" fmla="*/ 713 h 726"/>
                    <a:gd name="T30" fmla="*/ 168 w 2799"/>
                    <a:gd name="T31" fmla="*/ 713 h 726"/>
                    <a:gd name="T32" fmla="*/ 151 w 2799"/>
                    <a:gd name="T33" fmla="*/ 641 h 726"/>
                    <a:gd name="T34" fmla="*/ 1149 w 2799"/>
                    <a:gd name="T35" fmla="*/ 651 h 726"/>
                    <a:gd name="T36" fmla="*/ 1087 w 2799"/>
                    <a:gd name="T37" fmla="*/ 707 h 726"/>
                    <a:gd name="T38" fmla="*/ 168 w 2799"/>
                    <a:gd name="T39" fmla="*/ 713 h 726"/>
                    <a:gd name="T40" fmla="*/ 1281 w 2799"/>
                    <a:gd name="T41" fmla="*/ 523 h 726"/>
                    <a:gd name="T42" fmla="*/ 1234 w 2799"/>
                    <a:gd name="T43" fmla="*/ 625 h 726"/>
                    <a:gd name="T44" fmla="*/ 151 w 2799"/>
                    <a:gd name="T45" fmla="*/ 543 h 726"/>
                    <a:gd name="T46" fmla="*/ 69 w 2799"/>
                    <a:gd name="T47" fmla="*/ 507 h 726"/>
                    <a:gd name="T48" fmla="*/ 70 w 2799"/>
                    <a:gd name="T49" fmla="*/ 505 h 726"/>
                    <a:gd name="T50" fmla="*/ 72 w 2799"/>
                    <a:gd name="T51" fmla="*/ 501 h 726"/>
                    <a:gd name="T52" fmla="*/ 29 w 2799"/>
                    <a:gd name="T53" fmla="*/ 141 h 726"/>
                    <a:gd name="T54" fmla="*/ 53 w 2799"/>
                    <a:gd name="T55" fmla="*/ 55 h 726"/>
                    <a:gd name="T56" fmla="*/ 1371 w 2799"/>
                    <a:gd name="T57" fmla="*/ 491 h 726"/>
                    <a:gd name="T58" fmla="*/ 1281 w 2799"/>
                    <a:gd name="T59" fmla="*/ 523 h 726"/>
                    <a:gd name="T60" fmla="*/ 1487 w 2799"/>
                    <a:gd name="T61" fmla="*/ 661 h 726"/>
                    <a:gd name="T62" fmla="*/ 1496 w 2799"/>
                    <a:gd name="T63" fmla="*/ 685 h 726"/>
                    <a:gd name="T64" fmla="*/ 1490 w 2799"/>
                    <a:gd name="T65" fmla="*/ 705 h 726"/>
                    <a:gd name="T66" fmla="*/ 1474 w 2799"/>
                    <a:gd name="T67" fmla="*/ 720 h 726"/>
                    <a:gd name="T68" fmla="*/ 1448 w 2799"/>
                    <a:gd name="T69" fmla="*/ 725 h 726"/>
                    <a:gd name="T70" fmla="*/ 1325 w 2799"/>
                    <a:gd name="T71" fmla="*/ 725 h 726"/>
                    <a:gd name="T72" fmla="*/ 1310 w 2799"/>
                    <a:gd name="T73" fmla="*/ 724 h 726"/>
                    <a:gd name="T74" fmla="*/ 1303 w 2799"/>
                    <a:gd name="T75" fmla="*/ 722 h 726"/>
                    <a:gd name="T76" fmla="*/ 1298 w 2799"/>
                    <a:gd name="T77" fmla="*/ 719 h 726"/>
                    <a:gd name="T78" fmla="*/ 1278 w 2799"/>
                    <a:gd name="T79" fmla="*/ 695 h 726"/>
                    <a:gd name="T80" fmla="*/ 1280 w 2799"/>
                    <a:gd name="T81" fmla="*/ 671 h 726"/>
                    <a:gd name="T82" fmla="*/ 1282 w 2799"/>
                    <a:gd name="T83" fmla="*/ 667 h 726"/>
                    <a:gd name="T84" fmla="*/ 1283 w 2799"/>
                    <a:gd name="T85" fmla="*/ 665 h 726"/>
                    <a:gd name="T86" fmla="*/ 1347 w 2799"/>
                    <a:gd name="T87" fmla="*/ 564 h 726"/>
                    <a:gd name="T88" fmla="*/ 1349 w 2799"/>
                    <a:gd name="T89" fmla="*/ 562 h 726"/>
                    <a:gd name="T90" fmla="*/ 1352 w 2799"/>
                    <a:gd name="T91" fmla="*/ 558 h 726"/>
                    <a:gd name="T92" fmla="*/ 1375 w 2799"/>
                    <a:gd name="T93" fmla="*/ 545 h 726"/>
                    <a:gd name="T94" fmla="*/ 1403 w 2799"/>
                    <a:gd name="T95" fmla="*/ 547 h 726"/>
                    <a:gd name="T96" fmla="*/ 1407 w 2799"/>
                    <a:gd name="T97" fmla="*/ 548 h 726"/>
                    <a:gd name="T98" fmla="*/ 1409 w 2799"/>
                    <a:gd name="T99" fmla="*/ 549 h 726"/>
                    <a:gd name="T100" fmla="*/ 1425 w 2799"/>
                    <a:gd name="T101" fmla="*/ 564 h 726"/>
                    <a:gd name="T102" fmla="*/ 1426 w 2799"/>
                    <a:gd name="T103" fmla="*/ 565 h 726"/>
                    <a:gd name="T104" fmla="*/ 1487 w 2799"/>
                    <a:gd name="T105" fmla="*/ 661 h 7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799" h="726">
                      <a:moveTo>
                        <a:pt x="2770" y="141"/>
                      </a:moveTo>
                      <a:cubicBezTo>
                        <a:pt x="2664" y="224"/>
                        <a:pt x="2650" y="344"/>
                        <a:pt x="2727" y="501"/>
                      </a:cubicBezTo>
                      <a:cubicBezTo>
                        <a:pt x="2728" y="503"/>
                        <a:pt x="2728" y="504"/>
                        <a:pt x="2729" y="505"/>
                      </a:cubicBezTo>
                      <a:cubicBezTo>
                        <a:pt x="2729" y="506"/>
                        <a:pt x="2729" y="507"/>
                        <a:pt x="2729" y="507"/>
                      </a:cubicBezTo>
                      <a:cubicBezTo>
                        <a:pt x="2745" y="569"/>
                        <a:pt x="2718" y="581"/>
                        <a:pt x="2648" y="543"/>
                      </a:cubicBezTo>
                      <a:cubicBezTo>
                        <a:pt x="2206" y="354"/>
                        <a:pt x="1845" y="382"/>
                        <a:pt x="1565" y="625"/>
                      </a:cubicBezTo>
                      <a:cubicBezTo>
                        <a:pt x="1557" y="574"/>
                        <a:pt x="1541" y="540"/>
                        <a:pt x="1518" y="523"/>
                      </a:cubicBezTo>
                      <a:cubicBezTo>
                        <a:pt x="1496" y="502"/>
                        <a:pt x="1466" y="492"/>
                        <a:pt x="1428" y="491"/>
                      </a:cubicBezTo>
                      <a:cubicBezTo>
                        <a:pt x="1764" y="145"/>
                        <a:pt x="2203" y="0"/>
                        <a:pt x="2746" y="55"/>
                      </a:cubicBezTo>
                      <a:cubicBezTo>
                        <a:pt x="2791" y="72"/>
                        <a:pt x="2799" y="101"/>
                        <a:pt x="2770" y="141"/>
                      </a:cubicBezTo>
                      <a:close/>
                      <a:moveTo>
                        <a:pt x="2631" y="713"/>
                      </a:moveTo>
                      <a:cubicBezTo>
                        <a:pt x="2309" y="557"/>
                        <a:pt x="2003" y="555"/>
                        <a:pt x="1712" y="707"/>
                      </a:cubicBezTo>
                      <a:cubicBezTo>
                        <a:pt x="1638" y="722"/>
                        <a:pt x="1617" y="704"/>
                        <a:pt x="1650" y="651"/>
                      </a:cubicBezTo>
                      <a:cubicBezTo>
                        <a:pt x="1980" y="458"/>
                        <a:pt x="2313" y="455"/>
                        <a:pt x="2648" y="641"/>
                      </a:cubicBezTo>
                      <a:cubicBezTo>
                        <a:pt x="2672" y="685"/>
                        <a:pt x="2666" y="709"/>
                        <a:pt x="2631" y="713"/>
                      </a:cubicBezTo>
                      <a:close/>
                      <a:moveTo>
                        <a:pt x="168" y="713"/>
                      </a:moveTo>
                      <a:cubicBezTo>
                        <a:pt x="133" y="709"/>
                        <a:pt x="127" y="685"/>
                        <a:pt x="151" y="641"/>
                      </a:cubicBezTo>
                      <a:cubicBezTo>
                        <a:pt x="486" y="455"/>
                        <a:pt x="818" y="458"/>
                        <a:pt x="1149" y="651"/>
                      </a:cubicBezTo>
                      <a:cubicBezTo>
                        <a:pt x="1181" y="703"/>
                        <a:pt x="1161" y="722"/>
                        <a:pt x="1087" y="707"/>
                      </a:cubicBezTo>
                      <a:cubicBezTo>
                        <a:pt x="796" y="555"/>
                        <a:pt x="490" y="557"/>
                        <a:pt x="168" y="713"/>
                      </a:cubicBezTo>
                      <a:close/>
                      <a:moveTo>
                        <a:pt x="1281" y="523"/>
                      </a:moveTo>
                      <a:cubicBezTo>
                        <a:pt x="1258" y="540"/>
                        <a:pt x="1242" y="574"/>
                        <a:pt x="1234" y="625"/>
                      </a:cubicBezTo>
                      <a:cubicBezTo>
                        <a:pt x="953" y="382"/>
                        <a:pt x="593" y="354"/>
                        <a:pt x="151" y="543"/>
                      </a:cubicBezTo>
                      <a:cubicBezTo>
                        <a:pt x="81" y="581"/>
                        <a:pt x="54" y="569"/>
                        <a:pt x="69" y="507"/>
                      </a:cubicBezTo>
                      <a:cubicBezTo>
                        <a:pt x="70" y="507"/>
                        <a:pt x="70" y="506"/>
                        <a:pt x="70" y="505"/>
                      </a:cubicBezTo>
                      <a:cubicBezTo>
                        <a:pt x="70" y="504"/>
                        <a:pt x="71" y="503"/>
                        <a:pt x="72" y="501"/>
                      </a:cubicBezTo>
                      <a:cubicBezTo>
                        <a:pt x="149" y="344"/>
                        <a:pt x="135" y="224"/>
                        <a:pt x="29" y="141"/>
                      </a:cubicBezTo>
                      <a:cubicBezTo>
                        <a:pt x="0" y="101"/>
                        <a:pt x="8" y="73"/>
                        <a:pt x="53" y="55"/>
                      </a:cubicBezTo>
                      <a:cubicBezTo>
                        <a:pt x="596" y="0"/>
                        <a:pt x="1035" y="145"/>
                        <a:pt x="1371" y="491"/>
                      </a:cubicBezTo>
                      <a:cubicBezTo>
                        <a:pt x="1333" y="491"/>
                        <a:pt x="1303" y="502"/>
                        <a:pt x="1281" y="523"/>
                      </a:cubicBezTo>
                      <a:close/>
                      <a:moveTo>
                        <a:pt x="1487" y="661"/>
                      </a:moveTo>
                      <a:cubicBezTo>
                        <a:pt x="1493" y="668"/>
                        <a:pt x="1496" y="676"/>
                        <a:pt x="1496" y="685"/>
                      </a:cubicBezTo>
                      <a:cubicBezTo>
                        <a:pt x="1496" y="692"/>
                        <a:pt x="1494" y="699"/>
                        <a:pt x="1490" y="705"/>
                      </a:cubicBezTo>
                      <a:cubicBezTo>
                        <a:pt x="1486" y="711"/>
                        <a:pt x="1481" y="716"/>
                        <a:pt x="1474" y="720"/>
                      </a:cubicBezTo>
                      <a:cubicBezTo>
                        <a:pt x="1465" y="724"/>
                        <a:pt x="1457" y="726"/>
                        <a:pt x="1448" y="725"/>
                      </a:cubicBezTo>
                      <a:cubicBezTo>
                        <a:pt x="1325" y="725"/>
                        <a:pt x="1325" y="725"/>
                        <a:pt x="1325" y="725"/>
                      </a:cubicBezTo>
                      <a:cubicBezTo>
                        <a:pt x="1320" y="726"/>
                        <a:pt x="1315" y="725"/>
                        <a:pt x="1310" y="724"/>
                      </a:cubicBezTo>
                      <a:cubicBezTo>
                        <a:pt x="1303" y="722"/>
                        <a:pt x="1303" y="722"/>
                        <a:pt x="1303" y="722"/>
                      </a:cubicBezTo>
                      <a:cubicBezTo>
                        <a:pt x="1301" y="721"/>
                        <a:pt x="1299" y="720"/>
                        <a:pt x="1298" y="719"/>
                      </a:cubicBezTo>
                      <a:cubicBezTo>
                        <a:pt x="1288" y="714"/>
                        <a:pt x="1281" y="706"/>
                        <a:pt x="1278" y="695"/>
                      </a:cubicBezTo>
                      <a:cubicBezTo>
                        <a:pt x="1276" y="687"/>
                        <a:pt x="1276" y="679"/>
                        <a:pt x="1280" y="671"/>
                      </a:cubicBezTo>
                      <a:cubicBezTo>
                        <a:pt x="1282" y="667"/>
                        <a:pt x="1282" y="667"/>
                        <a:pt x="1282" y="667"/>
                      </a:cubicBezTo>
                      <a:cubicBezTo>
                        <a:pt x="1282" y="666"/>
                        <a:pt x="1282" y="665"/>
                        <a:pt x="1283" y="665"/>
                      </a:cubicBezTo>
                      <a:cubicBezTo>
                        <a:pt x="1347" y="564"/>
                        <a:pt x="1347" y="564"/>
                        <a:pt x="1347" y="564"/>
                      </a:cubicBezTo>
                      <a:cubicBezTo>
                        <a:pt x="1348" y="563"/>
                        <a:pt x="1349" y="562"/>
                        <a:pt x="1349" y="562"/>
                      </a:cubicBezTo>
                      <a:cubicBezTo>
                        <a:pt x="1352" y="558"/>
                        <a:pt x="1352" y="558"/>
                        <a:pt x="1352" y="558"/>
                      </a:cubicBezTo>
                      <a:cubicBezTo>
                        <a:pt x="1358" y="552"/>
                        <a:pt x="1365" y="547"/>
                        <a:pt x="1375" y="545"/>
                      </a:cubicBezTo>
                      <a:cubicBezTo>
                        <a:pt x="1384" y="543"/>
                        <a:pt x="1394" y="543"/>
                        <a:pt x="1403" y="547"/>
                      </a:cubicBezTo>
                      <a:cubicBezTo>
                        <a:pt x="1407" y="548"/>
                        <a:pt x="1407" y="548"/>
                        <a:pt x="1407" y="548"/>
                      </a:cubicBezTo>
                      <a:cubicBezTo>
                        <a:pt x="1407" y="548"/>
                        <a:pt x="1408" y="549"/>
                        <a:pt x="1409" y="549"/>
                      </a:cubicBezTo>
                      <a:cubicBezTo>
                        <a:pt x="1416" y="553"/>
                        <a:pt x="1422" y="558"/>
                        <a:pt x="1425" y="564"/>
                      </a:cubicBezTo>
                      <a:cubicBezTo>
                        <a:pt x="1426" y="565"/>
                        <a:pt x="1426" y="565"/>
                        <a:pt x="1426" y="565"/>
                      </a:cubicBezTo>
                      <a:lnTo>
                        <a:pt x="1487" y="661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8" name="矩形 7"/>
            <p:cNvSpPr/>
            <p:nvPr/>
          </p:nvSpPr>
          <p:spPr>
            <a:xfrm>
              <a:off x="2469600" y="3503055"/>
              <a:ext cx="18000" cy="252000"/>
            </a:xfrm>
            <a:prstGeom prst="rect">
              <a:avLst/>
            </a:prstGeom>
            <a:solidFill>
              <a:srgbClr val="72727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ransition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80000" y="108000"/>
            <a:ext cx="1727000" cy="400110"/>
            <a:chOff x="5287328" y="4352723"/>
            <a:chExt cx="1727000" cy="400110"/>
          </a:xfrm>
        </p:grpSpPr>
        <p:grpSp>
          <p:nvGrpSpPr>
            <p:cNvPr id="3" name="组合 123"/>
            <p:cNvGrpSpPr/>
            <p:nvPr/>
          </p:nvGrpSpPr>
          <p:grpSpPr>
            <a:xfrm>
              <a:off x="5799565" y="4352723"/>
              <a:ext cx="1214763" cy="400110"/>
              <a:chOff x="715825" y="143984"/>
              <a:chExt cx="1214763" cy="400110"/>
            </a:xfrm>
          </p:grpSpPr>
          <p:sp>
            <p:nvSpPr>
              <p:cNvPr id="7" name="矩形 6"/>
              <p:cNvSpPr/>
              <p:nvPr/>
            </p:nvSpPr>
            <p:spPr>
              <a:xfrm>
                <a:off x="720000" y="143984"/>
                <a:ext cx="121058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2000" dirty="0">
                    <a:solidFill>
                      <a:schemeClr val="tx1"/>
                    </a:solidFill>
                    <a:latin typeface="方正黑体_GBK" panose="03000509000000000000" pitchFamily="65" charset="-122"/>
                    <a:ea typeface="方正黑体_GBK" panose="03000509000000000000" pitchFamily="65" charset="-122"/>
                  </a:rPr>
                  <a:t>课堂练习</a:t>
                </a:r>
                <a:endParaRPr lang="zh-CN" altLang="en-US" sz="2000" dirty="0">
                  <a:solidFill>
                    <a:schemeClr val="tx1"/>
                  </a:solidFill>
                  <a:latin typeface="方正黑体_GBK" panose="03000509000000000000" pitchFamily="65" charset="-122"/>
                  <a:ea typeface="方正黑体_GBK" panose="03000509000000000000" pitchFamily="65" charset="-122"/>
                </a:endParaRPr>
              </a:p>
            </p:txBody>
          </p:sp>
          <p:sp>
            <p:nvSpPr>
              <p:cNvPr id="8" name="矩形 7"/>
              <p:cNvSpPr/>
              <p:nvPr/>
            </p:nvSpPr>
            <p:spPr>
              <a:xfrm>
                <a:off x="715825" y="218039"/>
                <a:ext cx="18000" cy="252000"/>
              </a:xfrm>
              <a:prstGeom prst="rect">
                <a:avLst/>
              </a:prstGeom>
              <a:solidFill>
                <a:srgbClr val="72727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" name="组合 124"/>
            <p:cNvGrpSpPr/>
            <p:nvPr/>
          </p:nvGrpSpPr>
          <p:grpSpPr>
            <a:xfrm>
              <a:off x="5287328" y="4372758"/>
              <a:ext cx="360040" cy="360040"/>
              <a:chOff x="5265105" y="3966840"/>
              <a:chExt cx="360040" cy="360040"/>
            </a:xfrm>
          </p:grpSpPr>
          <p:sp>
            <p:nvSpPr>
              <p:cNvPr id="5" name="矩形: 圆角 125"/>
              <p:cNvSpPr/>
              <p:nvPr/>
            </p:nvSpPr>
            <p:spPr>
              <a:xfrm>
                <a:off x="5265105" y="3966840"/>
                <a:ext cx="360040" cy="360040"/>
              </a:xfrm>
              <a:prstGeom prst="roundRect">
                <a:avLst/>
              </a:prstGeom>
              <a:solidFill>
                <a:schemeClr val="tx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Freeform 5"/>
              <p:cNvSpPr>
                <a:spLocks noChangeAspect="1" noEditPoints="1"/>
              </p:cNvSpPr>
              <p:nvPr/>
            </p:nvSpPr>
            <p:spPr bwMode="auto">
              <a:xfrm>
                <a:off x="5335533" y="3997460"/>
                <a:ext cx="219184" cy="298800"/>
              </a:xfrm>
              <a:custGeom>
                <a:avLst/>
                <a:gdLst>
                  <a:gd name="T0" fmla="*/ 363 w 511"/>
                  <a:gd name="T1" fmla="*/ 113 h 698"/>
                  <a:gd name="T2" fmla="*/ 403 w 511"/>
                  <a:gd name="T3" fmla="*/ 361 h 698"/>
                  <a:gd name="T4" fmla="*/ 40 w 511"/>
                  <a:gd name="T5" fmla="*/ 607 h 698"/>
                  <a:gd name="T6" fmla="*/ 0 w 511"/>
                  <a:gd name="T7" fmla="*/ 153 h 698"/>
                  <a:gd name="T8" fmla="*/ 50 w 511"/>
                  <a:gd name="T9" fmla="*/ 113 h 698"/>
                  <a:gd name="T10" fmla="*/ 65 w 511"/>
                  <a:gd name="T11" fmla="*/ 173 h 698"/>
                  <a:gd name="T12" fmla="*/ 324 w 511"/>
                  <a:gd name="T13" fmla="*/ 191 h 698"/>
                  <a:gd name="T14" fmla="*/ 342 w 511"/>
                  <a:gd name="T15" fmla="*/ 131 h 698"/>
                  <a:gd name="T16" fmla="*/ 203 w 511"/>
                  <a:gd name="T17" fmla="*/ 0 h 698"/>
                  <a:gd name="T18" fmla="*/ 252 w 511"/>
                  <a:gd name="T19" fmla="*/ 49 h 698"/>
                  <a:gd name="T20" fmla="*/ 253 w 511"/>
                  <a:gd name="T21" fmla="*/ 82 h 698"/>
                  <a:gd name="T22" fmla="*/ 265 w 511"/>
                  <a:gd name="T23" fmla="*/ 71 h 698"/>
                  <a:gd name="T24" fmla="*/ 313 w 511"/>
                  <a:gd name="T25" fmla="*/ 113 h 698"/>
                  <a:gd name="T26" fmla="*/ 303 w 511"/>
                  <a:gd name="T27" fmla="*/ 150 h 698"/>
                  <a:gd name="T28" fmla="*/ 90 w 511"/>
                  <a:gd name="T29" fmla="*/ 120 h 698"/>
                  <a:gd name="T30" fmla="*/ 105 w 511"/>
                  <a:gd name="T31" fmla="*/ 85 h 698"/>
                  <a:gd name="T32" fmla="*/ 154 w 511"/>
                  <a:gd name="T33" fmla="*/ 71 h 698"/>
                  <a:gd name="T34" fmla="*/ 154 w 511"/>
                  <a:gd name="T35" fmla="*/ 91 h 698"/>
                  <a:gd name="T36" fmla="*/ 168 w 511"/>
                  <a:gd name="T37" fmla="*/ 14 h 698"/>
                  <a:gd name="T38" fmla="*/ 238 w 511"/>
                  <a:gd name="T39" fmla="*/ 117 h 698"/>
                  <a:gd name="T40" fmla="*/ 165 w 511"/>
                  <a:gd name="T41" fmla="*/ 113 h 698"/>
                  <a:gd name="T42" fmla="*/ 203 w 511"/>
                  <a:gd name="T43" fmla="*/ 132 h 698"/>
                  <a:gd name="T44" fmla="*/ 307 w 511"/>
                  <a:gd name="T45" fmla="*/ 272 h 698"/>
                  <a:gd name="T46" fmla="*/ 99 w 511"/>
                  <a:gd name="T47" fmla="*/ 276 h 698"/>
                  <a:gd name="T48" fmla="*/ 99 w 511"/>
                  <a:gd name="T49" fmla="*/ 300 h 698"/>
                  <a:gd name="T50" fmla="*/ 307 w 511"/>
                  <a:gd name="T51" fmla="*/ 305 h 698"/>
                  <a:gd name="T52" fmla="*/ 324 w 511"/>
                  <a:gd name="T53" fmla="*/ 288 h 698"/>
                  <a:gd name="T54" fmla="*/ 307 w 511"/>
                  <a:gd name="T55" fmla="*/ 272 h 698"/>
                  <a:gd name="T56" fmla="*/ 111 w 511"/>
                  <a:gd name="T57" fmla="*/ 349 h 698"/>
                  <a:gd name="T58" fmla="*/ 94 w 511"/>
                  <a:gd name="T59" fmla="*/ 366 h 698"/>
                  <a:gd name="T60" fmla="*/ 111 w 511"/>
                  <a:gd name="T61" fmla="*/ 383 h 698"/>
                  <a:gd name="T62" fmla="*/ 239 w 511"/>
                  <a:gd name="T63" fmla="*/ 378 h 698"/>
                  <a:gd name="T64" fmla="*/ 239 w 511"/>
                  <a:gd name="T65" fmla="*/ 354 h 698"/>
                  <a:gd name="T66" fmla="*/ 225 w 511"/>
                  <a:gd name="T67" fmla="*/ 606 h 698"/>
                  <a:gd name="T68" fmla="*/ 243 w 511"/>
                  <a:gd name="T69" fmla="*/ 615 h 698"/>
                  <a:gd name="T70" fmla="*/ 273 w 511"/>
                  <a:gd name="T71" fmla="*/ 645 h 698"/>
                  <a:gd name="T72" fmla="*/ 277 w 511"/>
                  <a:gd name="T73" fmla="*/ 664 h 698"/>
                  <a:gd name="T74" fmla="*/ 274 w 511"/>
                  <a:gd name="T75" fmla="*/ 674 h 698"/>
                  <a:gd name="T76" fmla="*/ 255 w 511"/>
                  <a:gd name="T77" fmla="*/ 687 h 698"/>
                  <a:gd name="T78" fmla="*/ 214 w 511"/>
                  <a:gd name="T79" fmla="*/ 698 h 698"/>
                  <a:gd name="T80" fmla="*/ 188 w 511"/>
                  <a:gd name="T81" fmla="*/ 682 h 698"/>
                  <a:gd name="T82" fmla="*/ 187 w 511"/>
                  <a:gd name="T83" fmla="*/ 662 h 698"/>
                  <a:gd name="T84" fmla="*/ 199 w 511"/>
                  <a:gd name="T85" fmla="*/ 619 h 698"/>
                  <a:gd name="T86" fmla="*/ 217 w 511"/>
                  <a:gd name="T87" fmla="*/ 606 h 698"/>
                  <a:gd name="T88" fmla="*/ 375 w 511"/>
                  <a:gd name="T89" fmla="*/ 443 h 698"/>
                  <a:gd name="T90" fmla="*/ 438 w 511"/>
                  <a:gd name="T91" fmla="*/ 478 h 698"/>
                  <a:gd name="T92" fmla="*/ 324 w 511"/>
                  <a:gd name="T93" fmla="*/ 622 h 698"/>
                  <a:gd name="T94" fmla="*/ 261 w 511"/>
                  <a:gd name="T95" fmla="*/ 588 h 698"/>
                  <a:gd name="T96" fmla="*/ 375 w 511"/>
                  <a:gd name="T97" fmla="*/ 443 h 698"/>
                  <a:gd name="T98" fmla="*/ 438 w 511"/>
                  <a:gd name="T99" fmla="*/ 379 h 698"/>
                  <a:gd name="T100" fmla="*/ 501 w 511"/>
                  <a:gd name="T101" fmla="*/ 413 h 698"/>
                  <a:gd name="T102" fmla="*/ 487 w 511"/>
                  <a:gd name="T103" fmla="*/ 457 h 698"/>
                  <a:gd name="T104" fmla="*/ 424 w 511"/>
                  <a:gd name="T105" fmla="*/ 423 h 6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511" h="698">
                    <a:moveTo>
                      <a:pt x="357" y="113"/>
                    </a:moveTo>
                    <a:cubicBezTo>
                      <a:pt x="363" y="113"/>
                      <a:pt x="363" y="113"/>
                      <a:pt x="363" y="113"/>
                    </a:cubicBezTo>
                    <a:cubicBezTo>
                      <a:pt x="389" y="113"/>
                      <a:pt x="403" y="127"/>
                      <a:pt x="403" y="153"/>
                    </a:cubicBezTo>
                    <a:cubicBezTo>
                      <a:pt x="403" y="361"/>
                      <a:pt x="403" y="361"/>
                      <a:pt x="403" y="361"/>
                    </a:cubicBezTo>
                    <a:cubicBezTo>
                      <a:pt x="159" y="607"/>
                      <a:pt x="159" y="607"/>
                      <a:pt x="159" y="607"/>
                    </a:cubicBezTo>
                    <a:cubicBezTo>
                      <a:pt x="40" y="607"/>
                      <a:pt x="40" y="607"/>
                      <a:pt x="40" y="607"/>
                    </a:cubicBezTo>
                    <a:cubicBezTo>
                      <a:pt x="14" y="607"/>
                      <a:pt x="0" y="593"/>
                      <a:pt x="0" y="567"/>
                    </a:cubicBezTo>
                    <a:cubicBezTo>
                      <a:pt x="0" y="153"/>
                      <a:pt x="0" y="153"/>
                      <a:pt x="0" y="153"/>
                    </a:cubicBezTo>
                    <a:cubicBezTo>
                      <a:pt x="0" y="127"/>
                      <a:pt x="14" y="113"/>
                      <a:pt x="40" y="113"/>
                    </a:cubicBezTo>
                    <a:cubicBezTo>
                      <a:pt x="50" y="113"/>
                      <a:pt x="50" y="113"/>
                      <a:pt x="50" y="113"/>
                    </a:cubicBezTo>
                    <a:cubicBezTo>
                      <a:pt x="59" y="114"/>
                      <a:pt x="64" y="120"/>
                      <a:pt x="65" y="131"/>
                    </a:cubicBezTo>
                    <a:cubicBezTo>
                      <a:pt x="65" y="173"/>
                      <a:pt x="65" y="173"/>
                      <a:pt x="65" y="173"/>
                    </a:cubicBezTo>
                    <a:cubicBezTo>
                      <a:pt x="65" y="185"/>
                      <a:pt x="71" y="191"/>
                      <a:pt x="83" y="191"/>
                    </a:cubicBezTo>
                    <a:cubicBezTo>
                      <a:pt x="324" y="191"/>
                      <a:pt x="324" y="191"/>
                      <a:pt x="324" y="191"/>
                    </a:cubicBezTo>
                    <a:cubicBezTo>
                      <a:pt x="336" y="191"/>
                      <a:pt x="342" y="185"/>
                      <a:pt x="342" y="173"/>
                    </a:cubicBezTo>
                    <a:cubicBezTo>
                      <a:pt x="342" y="131"/>
                      <a:pt x="342" y="131"/>
                      <a:pt x="342" y="131"/>
                    </a:cubicBezTo>
                    <a:cubicBezTo>
                      <a:pt x="343" y="120"/>
                      <a:pt x="348" y="114"/>
                      <a:pt x="357" y="113"/>
                    </a:cubicBezTo>
                    <a:close/>
                    <a:moveTo>
                      <a:pt x="203" y="0"/>
                    </a:moveTo>
                    <a:cubicBezTo>
                      <a:pt x="217" y="0"/>
                      <a:pt x="228" y="4"/>
                      <a:pt x="238" y="14"/>
                    </a:cubicBezTo>
                    <a:cubicBezTo>
                      <a:pt x="247" y="24"/>
                      <a:pt x="252" y="35"/>
                      <a:pt x="252" y="49"/>
                    </a:cubicBezTo>
                    <a:cubicBezTo>
                      <a:pt x="252" y="82"/>
                      <a:pt x="252" y="82"/>
                      <a:pt x="252" y="82"/>
                    </a:cubicBezTo>
                    <a:cubicBezTo>
                      <a:pt x="253" y="82"/>
                      <a:pt x="253" y="82"/>
                      <a:pt x="253" y="82"/>
                    </a:cubicBezTo>
                    <a:cubicBezTo>
                      <a:pt x="253" y="71"/>
                      <a:pt x="253" y="71"/>
                      <a:pt x="253" y="71"/>
                    </a:cubicBezTo>
                    <a:cubicBezTo>
                      <a:pt x="265" y="71"/>
                      <a:pt x="265" y="71"/>
                      <a:pt x="265" y="71"/>
                    </a:cubicBezTo>
                    <a:cubicBezTo>
                      <a:pt x="278" y="71"/>
                      <a:pt x="290" y="76"/>
                      <a:pt x="299" y="85"/>
                    </a:cubicBezTo>
                    <a:cubicBezTo>
                      <a:pt x="307" y="93"/>
                      <a:pt x="312" y="103"/>
                      <a:pt x="313" y="113"/>
                    </a:cubicBezTo>
                    <a:cubicBezTo>
                      <a:pt x="313" y="115"/>
                      <a:pt x="314" y="118"/>
                      <a:pt x="314" y="120"/>
                    </a:cubicBezTo>
                    <a:cubicBezTo>
                      <a:pt x="314" y="131"/>
                      <a:pt x="310" y="141"/>
                      <a:pt x="303" y="150"/>
                    </a:cubicBezTo>
                    <a:cubicBezTo>
                      <a:pt x="101" y="150"/>
                      <a:pt x="101" y="150"/>
                      <a:pt x="101" y="150"/>
                    </a:cubicBezTo>
                    <a:cubicBezTo>
                      <a:pt x="94" y="141"/>
                      <a:pt x="90" y="131"/>
                      <a:pt x="90" y="120"/>
                    </a:cubicBezTo>
                    <a:cubicBezTo>
                      <a:pt x="90" y="118"/>
                      <a:pt x="91" y="115"/>
                      <a:pt x="91" y="113"/>
                    </a:cubicBezTo>
                    <a:cubicBezTo>
                      <a:pt x="92" y="103"/>
                      <a:pt x="97" y="93"/>
                      <a:pt x="105" y="85"/>
                    </a:cubicBezTo>
                    <a:cubicBezTo>
                      <a:pt x="114" y="76"/>
                      <a:pt x="126" y="71"/>
                      <a:pt x="139" y="71"/>
                    </a:cubicBezTo>
                    <a:cubicBezTo>
                      <a:pt x="154" y="71"/>
                      <a:pt x="154" y="71"/>
                      <a:pt x="154" y="71"/>
                    </a:cubicBezTo>
                    <a:cubicBezTo>
                      <a:pt x="154" y="82"/>
                      <a:pt x="154" y="82"/>
                      <a:pt x="154" y="82"/>
                    </a:cubicBezTo>
                    <a:cubicBezTo>
                      <a:pt x="154" y="85"/>
                      <a:pt x="154" y="88"/>
                      <a:pt x="154" y="91"/>
                    </a:cubicBezTo>
                    <a:cubicBezTo>
                      <a:pt x="154" y="41"/>
                      <a:pt x="154" y="41"/>
                      <a:pt x="154" y="41"/>
                    </a:cubicBezTo>
                    <a:cubicBezTo>
                      <a:pt x="156" y="31"/>
                      <a:pt x="161" y="22"/>
                      <a:pt x="168" y="14"/>
                    </a:cubicBezTo>
                    <a:cubicBezTo>
                      <a:pt x="178" y="4"/>
                      <a:pt x="189" y="0"/>
                      <a:pt x="203" y="0"/>
                    </a:cubicBezTo>
                    <a:close/>
                    <a:moveTo>
                      <a:pt x="238" y="117"/>
                    </a:moveTo>
                    <a:cubicBezTo>
                      <a:pt x="239" y="116"/>
                      <a:pt x="240" y="115"/>
                      <a:pt x="241" y="113"/>
                    </a:cubicBezTo>
                    <a:cubicBezTo>
                      <a:pt x="165" y="113"/>
                      <a:pt x="165" y="113"/>
                      <a:pt x="165" y="113"/>
                    </a:cubicBezTo>
                    <a:cubicBezTo>
                      <a:pt x="166" y="115"/>
                      <a:pt x="167" y="116"/>
                      <a:pt x="168" y="117"/>
                    </a:cubicBezTo>
                    <a:cubicBezTo>
                      <a:pt x="178" y="127"/>
                      <a:pt x="189" y="132"/>
                      <a:pt x="203" y="132"/>
                    </a:cubicBezTo>
                    <a:cubicBezTo>
                      <a:pt x="217" y="132"/>
                      <a:pt x="228" y="127"/>
                      <a:pt x="238" y="117"/>
                    </a:cubicBezTo>
                    <a:close/>
                    <a:moveTo>
                      <a:pt x="307" y="272"/>
                    </a:moveTo>
                    <a:cubicBezTo>
                      <a:pt x="111" y="272"/>
                      <a:pt x="111" y="272"/>
                      <a:pt x="111" y="272"/>
                    </a:cubicBezTo>
                    <a:cubicBezTo>
                      <a:pt x="106" y="272"/>
                      <a:pt x="102" y="273"/>
                      <a:pt x="99" y="276"/>
                    </a:cubicBezTo>
                    <a:cubicBezTo>
                      <a:pt x="95" y="280"/>
                      <a:pt x="94" y="284"/>
                      <a:pt x="94" y="288"/>
                    </a:cubicBezTo>
                    <a:cubicBezTo>
                      <a:pt x="94" y="293"/>
                      <a:pt x="95" y="297"/>
                      <a:pt x="99" y="300"/>
                    </a:cubicBezTo>
                    <a:cubicBezTo>
                      <a:pt x="102" y="304"/>
                      <a:pt x="106" y="305"/>
                      <a:pt x="111" y="305"/>
                    </a:cubicBezTo>
                    <a:cubicBezTo>
                      <a:pt x="307" y="305"/>
                      <a:pt x="307" y="305"/>
                      <a:pt x="307" y="305"/>
                    </a:cubicBezTo>
                    <a:cubicBezTo>
                      <a:pt x="312" y="305"/>
                      <a:pt x="316" y="304"/>
                      <a:pt x="319" y="300"/>
                    </a:cubicBezTo>
                    <a:cubicBezTo>
                      <a:pt x="323" y="297"/>
                      <a:pt x="324" y="293"/>
                      <a:pt x="324" y="288"/>
                    </a:cubicBezTo>
                    <a:cubicBezTo>
                      <a:pt x="324" y="284"/>
                      <a:pt x="323" y="280"/>
                      <a:pt x="319" y="276"/>
                    </a:cubicBezTo>
                    <a:cubicBezTo>
                      <a:pt x="316" y="273"/>
                      <a:pt x="312" y="272"/>
                      <a:pt x="307" y="272"/>
                    </a:cubicBezTo>
                    <a:close/>
                    <a:moveTo>
                      <a:pt x="227" y="349"/>
                    </a:moveTo>
                    <a:cubicBezTo>
                      <a:pt x="111" y="349"/>
                      <a:pt x="111" y="349"/>
                      <a:pt x="111" y="349"/>
                    </a:cubicBezTo>
                    <a:cubicBezTo>
                      <a:pt x="106" y="349"/>
                      <a:pt x="102" y="351"/>
                      <a:pt x="99" y="354"/>
                    </a:cubicBezTo>
                    <a:cubicBezTo>
                      <a:pt x="95" y="357"/>
                      <a:pt x="94" y="361"/>
                      <a:pt x="94" y="366"/>
                    </a:cubicBezTo>
                    <a:cubicBezTo>
                      <a:pt x="94" y="371"/>
                      <a:pt x="95" y="375"/>
                      <a:pt x="99" y="378"/>
                    </a:cubicBezTo>
                    <a:cubicBezTo>
                      <a:pt x="102" y="381"/>
                      <a:pt x="106" y="383"/>
                      <a:pt x="111" y="383"/>
                    </a:cubicBezTo>
                    <a:cubicBezTo>
                      <a:pt x="227" y="383"/>
                      <a:pt x="227" y="383"/>
                      <a:pt x="227" y="383"/>
                    </a:cubicBezTo>
                    <a:cubicBezTo>
                      <a:pt x="232" y="383"/>
                      <a:pt x="236" y="381"/>
                      <a:pt x="239" y="378"/>
                    </a:cubicBezTo>
                    <a:cubicBezTo>
                      <a:pt x="243" y="375"/>
                      <a:pt x="244" y="371"/>
                      <a:pt x="244" y="366"/>
                    </a:cubicBezTo>
                    <a:cubicBezTo>
                      <a:pt x="244" y="361"/>
                      <a:pt x="243" y="357"/>
                      <a:pt x="239" y="354"/>
                    </a:cubicBezTo>
                    <a:cubicBezTo>
                      <a:pt x="236" y="351"/>
                      <a:pt x="232" y="349"/>
                      <a:pt x="227" y="349"/>
                    </a:cubicBezTo>
                    <a:close/>
                    <a:moveTo>
                      <a:pt x="225" y="606"/>
                    </a:moveTo>
                    <a:cubicBezTo>
                      <a:pt x="229" y="606"/>
                      <a:pt x="232" y="607"/>
                      <a:pt x="236" y="609"/>
                    </a:cubicBezTo>
                    <a:cubicBezTo>
                      <a:pt x="238" y="611"/>
                      <a:pt x="241" y="613"/>
                      <a:pt x="243" y="615"/>
                    </a:cubicBezTo>
                    <a:cubicBezTo>
                      <a:pt x="269" y="641"/>
                      <a:pt x="269" y="641"/>
                      <a:pt x="269" y="641"/>
                    </a:cubicBezTo>
                    <a:cubicBezTo>
                      <a:pt x="271" y="642"/>
                      <a:pt x="272" y="644"/>
                      <a:pt x="273" y="645"/>
                    </a:cubicBezTo>
                    <a:cubicBezTo>
                      <a:pt x="276" y="649"/>
                      <a:pt x="278" y="654"/>
                      <a:pt x="278" y="660"/>
                    </a:cubicBezTo>
                    <a:cubicBezTo>
                      <a:pt x="278" y="661"/>
                      <a:pt x="278" y="662"/>
                      <a:pt x="277" y="664"/>
                    </a:cubicBezTo>
                    <a:cubicBezTo>
                      <a:pt x="277" y="668"/>
                      <a:pt x="277" y="668"/>
                      <a:pt x="277" y="668"/>
                    </a:cubicBezTo>
                    <a:cubicBezTo>
                      <a:pt x="276" y="670"/>
                      <a:pt x="275" y="672"/>
                      <a:pt x="274" y="674"/>
                    </a:cubicBezTo>
                    <a:cubicBezTo>
                      <a:pt x="272" y="678"/>
                      <a:pt x="268" y="682"/>
                      <a:pt x="264" y="684"/>
                    </a:cubicBezTo>
                    <a:cubicBezTo>
                      <a:pt x="261" y="686"/>
                      <a:pt x="258" y="687"/>
                      <a:pt x="255" y="687"/>
                    </a:cubicBezTo>
                    <a:cubicBezTo>
                      <a:pt x="222" y="697"/>
                      <a:pt x="222" y="697"/>
                      <a:pt x="222" y="697"/>
                    </a:cubicBezTo>
                    <a:cubicBezTo>
                      <a:pt x="220" y="697"/>
                      <a:pt x="217" y="698"/>
                      <a:pt x="214" y="698"/>
                    </a:cubicBezTo>
                    <a:cubicBezTo>
                      <a:pt x="209" y="698"/>
                      <a:pt x="204" y="697"/>
                      <a:pt x="199" y="695"/>
                    </a:cubicBezTo>
                    <a:cubicBezTo>
                      <a:pt x="194" y="692"/>
                      <a:pt x="190" y="687"/>
                      <a:pt x="188" y="682"/>
                    </a:cubicBezTo>
                    <a:cubicBezTo>
                      <a:pt x="186" y="678"/>
                      <a:pt x="186" y="675"/>
                      <a:pt x="185" y="672"/>
                    </a:cubicBezTo>
                    <a:cubicBezTo>
                      <a:pt x="185" y="669"/>
                      <a:pt x="186" y="665"/>
                      <a:pt x="187" y="662"/>
                    </a:cubicBezTo>
                    <a:cubicBezTo>
                      <a:pt x="195" y="628"/>
                      <a:pt x="195" y="628"/>
                      <a:pt x="195" y="628"/>
                    </a:cubicBezTo>
                    <a:cubicBezTo>
                      <a:pt x="196" y="625"/>
                      <a:pt x="197" y="622"/>
                      <a:pt x="199" y="619"/>
                    </a:cubicBezTo>
                    <a:cubicBezTo>
                      <a:pt x="200" y="616"/>
                      <a:pt x="203" y="614"/>
                      <a:pt x="206" y="611"/>
                    </a:cubicBezTo>
                    <a:cubicBezTo>
                      <a:pt x="209" y="609"/>
                      <a:pt x="213" y="607"/>
                      <a:pt x="217" y="606"/>
                    </a:cubicBezTo>
                    <a:cubicBezTo>
                      <a:pt x="220" y="606"/>
                      <a:pt x="222" y="605"/>
                      <a:pt x="225" y="606"/>
                    </a:cubicBezTo>
                    <a:close/>
                    <a:moveTo>
                      <a:pt x="375" y="443"/>
                    </a:moveTo>
                    <a:cubicBezTo>
                      <a:pt x="384" y="434"/>
                      <a:pt x="394" y="434"/>
                      <a:pt x="403" y="443"/>
                    </a:cubicBezTo>
                    <a:cubicBezTo>
                      <a:pt x="438" y="478"/>
                      <a:pt x="438" y="478"/>
                      <a:pt x="438" y="478"/>
                    </a:cubicBezTo>
                    <a:cubicBezTo>
                      <a:pt x="448" y="487"/>
                      <a:pt x="448" y="496"/>
                      <a:pt x="439" y="506"/>
                    </a:cubicBezTo>
                    <a:cubicBezTo>
                      <a:pt x="324" y="622"/>
                      <a:pt x="324" y="622"/>
                      <a:pt x="324" y="622"/>
                    </a:cubicBezTo>
                    <a:cubicBezTo>
                      <a:pt x="315" y="632"/>
                      <a:pt x="306" y="632"/>
                      <a:pt x="296" y="623"/>
                    </a:cubicBezTo>
                    <a:cubicBezTo>
                      <a:pt x="261" y="588"/>
                      <a:pt x="261" y="588"/>
                      <a:pt x="261" y="588"/>
                    </a:cubicBezTo>
                    <a:cubicBezTo>
                      <a:pt x="252" y="579"/>
                      <a:pt x="252" y="570"/>
                      <a:pt x="261" y="560"/>
                    </a:cubicBezTo>
                    <a:lnTo>
                      <a:pt x="375" y="443"/>
                    </a:lnTo>
                    <a:close/>
                    <a:moveTo>
                      <a:pt x="423" y="395"/>
                    </a:moveTo>
                    <a:cubicBezTo>
                      <a:pt x="438" y="379"/>
                      <a:pt x="438" y="379"/>
                      <a:pt x="438" y="379"/>
                    </a:cubicBezTo>
                    <a:cubicBezTo>
                      <a:pt x="448" y="370"/>
                      <a:pt x="457" y="369"/>
                      <a:pt x="467" y="379"/>
                    </a:cubicBezTo>
                    <a:cubicBezTo>
                      <a:pt x="501" y="413"/>
                      <a:pt x="501" y="413"/>
                      <a:pt x="501" y="413"/>
                    </a:cubicBezTo>
                    <a:cubicBezTo>
                      <a:pt x="511" y="422"/>
                      <a:pt x="511" y="432"/>
                      <a:pt x="502" y="441"/>
                    </a:cubicBezTo>
                    <a:cubicBezTo>
                      <a:pt x="487" y="457"/>
                      <a:pt x="487" y="457"/>
                      <a:pt x="487" y="457"/>
                    </a:cubicBezTo>
                    <a:cubicBezTo>
                      <a:pt x="477" y="466"/>
                      <a:pt x="468" y="466"/>
                      <a:pt x="458" y="457"/>
                    </a:cubicBezTo>
                    <a:cubicBezTo>
                      <a:pt x="424" y="423"/>
                      <a:pt x="424" y="423"/>
                      <a:pt x="424" y="423"/>
                    </a:cubicBezTo>
                    <a:cubicBezTo>
                      <a:pt x="414" y="413"/>
                      <a:pt x="414" y="404"/>
                      <a:pt x="423" y="39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sp>
        <p:nvSpPr>
          <p:cNvPr id="9" name="矩形 8"/>
          <p:cNvSpPr/>
          <p:nvPr/>
        </p:nvSpPr>
        <p:spPr>
          <a:xfrm>
            <a:off x="900000" y="900000"/>
            <a:ext cx="11292000" cy="655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　　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1.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指出下面各数中的正数、负数：</a:t>
            </a:r>
            <a:endParaRPr lang="zh-CN" altLang="en-US" sz="26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</p:txBody>
      </p:sp>
      <p:graphicFrame>
        <p:nvGraphicFramePr>
          <p:cNvPr id="10" name="对象 9"/>
          <p:cNvGraphicFramePr>
            <a:graphicFrameLocks noChangeAspect="1"/>
          </p:cNvGraphicFramePr>
          <p:nvPr/>
        </p:nvGraphicFramePr>
        <p:xfrm>
          <a:off x="2663379" y="1844675"/>
          <a:ext cx="327025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0" name="Equation" r:id="rId1" imgW="3657600" imgH="9448800" progId="Equation.DSMT4">
                  <p:embed/>
                </p:oleObj>
              </mc:Choice>
              <mc:Fallback>
                <p:oleObj name="Equation" r:id="rId1" imgW="3657600" imgH="944880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3379" y="1844675"/>
                        <a:ext cx="327025" cy="86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矩形 11"/>
          <p:cNvSpPr/>
          <p:nvPr/>
        </p:nvSpPr>
        <p:spPr>
          <a:xfrm>
            <a:off x="2903649" y="1880828"/>
            <a:ext cx="6540723" cy="655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，－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1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，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2.5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，       ，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0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，－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3.14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，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120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，     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.</a:t>
            </a:r>
            <a:endParaRPr lang="zh-CN" altLang="en-US" sz="26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</p:txBody>
      </p:sp>
      <p:graphicFrame>
        <p:nvGraphicFramePr>
          <p:cNvPr id="13" name="对象 12"/>
          <p:cNvGraphicFramePr>
            <a:graphicFrameLocks noChangeAspect="1"/>
          </p:cNvGraphicFramePr>
          <p:nvPr/>
        </p:nvGraphicFramePr>
        <p:xfrm>
          <a:off x="4919873" y="1845060"/>
          <a:ext cx="544512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0" name="Equation" r:id="rId3" imgW="6096000" imgH="9448800" progId="Equation.DSMT4">
                  <p:embed/>
                </p:oleObj>
              </mc:Choice>
              <mc:Fallback>
                <p:oleObj name="Equation" r:id="rId3" imgW="6096000" imgH="9448800" progId="Equation.DSMT4">
                  <p:embed/>
                  <p:pic>
                    <p:nvPicPr>
                      <p:cNvPr id="0" name="对象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19873" y="1845060"/>
                        <a:ext cx="544512" cy="86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对象 13"/>
          <p:cNvGraphicFramePr>
            <a:graphicFrameLocks noChangeAspect="1"/>
          </p:cNvGraphicFramePr>
          <p:nvPr/>
        </p:nvGraphicFramePr>
        <p:xfrm>
          <a:off x="8273355" y="1845060"/>
          <a:ext cx="544513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0" name="Equation" r:id="rId5" imgW="6096000" imgH="9448800" progId="Equation.DSMT4">
                  <p:embed/>
                </p:oleObj>
              </mc:Choice>
              <mc:Fallback>
                <p:oleObj name="Equation" r:id="rId5" imgW="6096000" imgH="9448800" progId="Equation.DSMT4">
                  <p:embed/>
                  <p:pic>
                    <p:nvPicPr>
                      <p:cNvPr id="0" name="对象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73355" y="1845060"/>
                        <a:ext cx="544513" cy="86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矩形 15"/>
          <p:cNvSpPr/>
          <p:nvPr/>
        </p:nvSpPr>
        <p:spPr>
          <a:xfrm>
            <a:off x="1883532" y="3325700"/>
            <a:ext cx="2003649" cy="655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　　正数：</a:t>
            </a:r>
            <a:endParaRPr lang="zh-CN" altLang="en-US" sz="26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</p:txBody>
      </p:sp>
      <p:graphicFrame>
        <p:nvGraphicFramePr>
          <p:cNvPr id="19" name="对象 18"/>
          <p:cNvGraphicFramePr>
            <a:graphicFrameLocks noChangeAspect="1"/>
          </p:cNvGraphicFramePr>
          <p:nvPr/>
        </p:nvGraphicFramePr>
        <p:xfrm>
          <a:off x="3646911" y="3305175"/>
          <a:ext cx="327025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0" name="Equation" r:id="rId7" imgW="3657600" imgH="9448800" progId="Equation.DSMT4">
                  <p:embed/>
                </p:oleObj>
              </mc:Choice>
              <mc:Fallback>
                <p:oleObj name="Equation" r:id="rId7" imgW="3657600" imgH="9448800" progId="Equation.DSMT4">
                  <p:embed/>
                  <p:pic>
                    <p:nvPicPr>
                      <p:cNvPr id="0" name="对象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46911" y="3305175"/>
                        <a:ext cx="327025" cy="86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对象 20"/>
          <p:cNvGraphicFramePr>
            <a:graphicFrameLocks noChangeAspect="1"/>
          </p:cNvGraphicFramePr>
          <p:nvPr/>
        </p:nvGraphicFramePr>
        <p:xfrm>
          <a:off x="5063308" y="3305560"/>
          <a:ext cx="544512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0" name="Equation" r:id="rId8" imgW="6096000" imgH="9448800" progId="Equation.DSMT4">
                  <p:embed/>
                </p:oleObj>
              </mc:Choice>
              <mc:Fallback>
                <p:oleObj name="Equation" r:id="rId8" imgW="6096000" imgH="9448800" progId="Equation.DSMT4">
                  <p:embed/>
                  <p:pic>
                    <p:nvPicPr>
                      <p:cNvPr id="0" name="对象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63308" y="3305560"/>
                        <a:ext cx="544512" cy="86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矩形 22"/>
          <p:cNvSpPr/>
          <p:nvPr/>
        </p:nvSpPr>
        <p:spPr>
          <a:xfrm>
            <a:off x="3875176" y="3341328"/>
            <a:ext cx="650751" cy="655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，</a:t>
            </a:r>
            <a:endParaRPr lang="zh-CN" altLang="en-US" sz="26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4205363" y="3341328"/>
            <a:ext cx="1145977" cy="655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2.5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，</a:t>
            </a:r>
            <a:endParaRPr lang="zh-CN" altLang="en-US" sz="26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5855396" y="3341328"/>
            <a:ext cx="972319" cy="655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120.</a:t>
            </a:r>
            <a:endParaRPr lang="zh-CN" altLang="en-US" sz="26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5495356" y="3341328"/>
            <a:ext cx="650751" cy="655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，</a:t>
            </a:r>
            <a:endParaRPr lang="zh-CN" altLang="en-US" sz="26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1883532" y="4385740"/>
            <a:ext cx="2003649" cy="655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　　负数：</a:t>
            </a:r>
            <a:endParaRPr lang="zh-CN" altLang="en-US" sz="26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</p:txBody>
      </p:sp>
      <p:graphicFrame>
        <p:nvGraphicFramePr>
          <p:cNvPr id="35" name="对象 34"/>
          <p:cNvGraphicFramePr>
            <a:graphicFrameLocks noChangeAspect="1"/>
          </p:cNvGraphicFramePr>
          <p:nvPr/>
        </p:nvGraphicFramePr>
        <p:xfrm>
          <a:off x="5675165" y="4365600"/>
          <a:ext cx="544512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0" name="Equation" r:id="rId10" imgW="6096000" imgH="9448800" progId="Equation.DSMT4">
                  <p:embed/>
                </p:oleObj>
              </mc:Choice>
              <mc:Fallback>
                <p:oleObj name="Equation" r:id="rId10" imgW="6096000" imgH="9448800" progId="Equation.DSMT4">
                  <p:embed/>
                  <p:pic>
                    <p:nvPicPr>
                      <p:cNvPr id="0" name="对象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75165" y="4365600"/>
                        <a:ext cx="544512" cy="86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6" name="矩形 35"/>
          <p:cNvSpPr/>
          <p:nvPr/>
        </p:nvSpPr>
        <p:spPr>
          <a:xfrm>
            <a:off x="3515136" y="4401368"/>
            <a:ext cx="1145977" cy="655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－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1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，</a:t>
            </a:r>
            <a:endParaRPr lang="zh-CN" altLang="en-US" sz="26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4361954" y="4401368"/>
            <a:ext cx="1313422" cy="655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－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3.14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，</a:t>
            </a:r>
            <a:endParaRPr lang="zh-CN" altLang="en-US" sz="26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6107213" y="4401368"/>
            <a:ext cx="650751" cy="655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.</a:t>
            </a:r>
            <a:endParaRPr lang="zh-CN" altLang="en-US" sz="26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6823832" y="3369708"/>
            <a:ext cx="2003649" cy="655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大于 </a:t>
            </a:r>
            <a:r>
              <a:rPr lang="en-US" altLang="zh-CN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0 </a:t>
            </a:r>
            <a:r>
              <a:rPr lang="zh-CN" altLang="en-US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的数</a:t>
            </a:r>
            <a:endParaRPr lang="zh-CN" altLang="en-US" sz="2600" dirty="0">
              <a:solidFill>
                <a:srgbClr val="CC3300"/>
              </a:solidFill>
              <a:latin typeface="DongTian" panose="02020603050405020304" pitchFamily="18" charset="0"/>
              <a:ea typeface="方正楷体简体" panose="02000000000000000000" pitchFamily="65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6823832" y="4429748"/>
            <a:ext cx="3064012" cy="655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正数前加上“－”</a:t>
            </a:r>
            <a:endParaRPr lang="zh-CN" altLang="en-US" sz="2600" dirty="0">
              <a:solidFill>
                <a:srgbClr val="CC3300"/>
              </a:solidFill>
              <a:latin typeface="DongTian" panose="02020603050405020304" pitchFamily="18" charset="0"/>
              <a:ea typeface="方正楷体简体" panose="02000000000000000000" pitchFamily="65" charset="-122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3" grpId="0"/>
      <p:bldP spid="24" grpId="0"/>
      <p:bldP spid="25" grpId="0"/>
      <p:bldP spid="26" grpId="0"/>
      <p:bldP spid="33" grpId="0"/>
      <p:bldP spid="36" grpId="0"/>
      <p:bldP spid="37" grpId="0"/>
      <p:bldP spid="39" grpId="0"/>
      <p:bldP spid="40" grpId="0"/>
      <p:bldP spid="4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80000" y="108000"/>
            <a:ext cx="1727000" cy="400110"/>
            <a:chOff x="5287328" y="4352723"/>
            <a:chExt cx="1727000" cy="400110"/>
          </a:xfrm>
        </p:grpSpPr>
        <p:grpSp>
          <p:nvGrpSpPr>
            <p:cNvPr id="3" name="组合 123"/>
            <p:cNvGrpSpPr/>
            <p:nvPr/>
          </p:nvGrpSpPr>
          <p:grpSpPr>
            <a:xfrm>
              <a:off x="5799565" y="4352723"/>
              <a:ext cx="1214763" cy="400110"/>
              <a:chOff x="715825" y="143984"/>
              <a:chExt cx="1214763" cy="400110"/>
            </a:xfrm>
          </p:grpSpPr>
          <p:sp>
            <p:nvSpPr>
              <p:cNvPr id="7" name="矩形 6"/>
              <p:cNvSpPr/>
              <p:nvPr/>
            </p:nvSpPr>
            <p:spPr>
              <a:xfrm>
                <a:off x="720000" y="143984"/>
                <a:ext cx="121058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2000" dirty="0">
                    <a:solidFill>
                      <a:schemeClr val="tx1"/>
                    </a:solidFill>
                    <a:latin typeface="方正黑体_GBK" panose="03000509000000000000" pitchFamily="65" charset="-122"/>
                    <a:ea typeface="方正黑体_GBK" panose="03000509000000000000" pitchFamily="65" charset="-122"/>
                  </a:rPr>
                  <a:t>课堂练习</a:t>
                </a:r>
                <a:endParaRPr lang="zh-CN" altLang="en-US" sz="2000" dirty="0">
                  <a:solidFill>
                    <a:schemeClr val="tx1"/>
                  </a:solidFill>
                  <a:latin typeface="方正黑体_GBK" panose="03000509000000000000" pitchFamily="65" charset="-122"/>
                  <a:ea typeface="方正黑体_GBK" panose="03000509000000000000" pitchFamily="65" charset="-122"/>
                </a:endParaRPr>
              </a:p>
            </p:txBody>
          </p:sp>
          <p:sp>
            <p:nvSpPr>
              <p:cNvPr id="8" name="矩形 7"/>
              <p:cNvSpPr/>
              <p:nvPr/>
            </p:nvSpPr>
            <p:spPr>
              <a:xfrm>
                <a:off x="715825" y="218039"/>
                <a:ext cx="18000" cy="252000"/>
              </a:xfrm>
              <a:prstGeom prst="rect">
                <a:avLst/>
              </a:prstGeom>
              <a:solidFill>
                <a:srgbClr val="72727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" name="组合 124"/>
            <p:cNvGrpSpPr/>
            <p:nvPr/>
          </p:nvGrpSpPr>
          <p:grpSpPr>
            <a:xfrm>
              <a:off x="5287328" y="4372758"/>
              <a:ext cx="360040" cy="360040"/>
              <a:chOff x="5265105" y="3966840"/>
              <a:chExt cx="360040" cy="360040"/>
            </a:xfrm>
          </p:grpSpPr>
          <p:sp>
            <p:nvSpPr>
              <p:cNvPr id="5" name="矩形: 圆角 125"/>
              <p:cNvSpPr/>
              <p:nvPr/>
            </p:nvSpPr>
            <p:spPr>
              <a:xfrm>
                <a:off x="5265105" y="3966840"/>
                <a:ext cx="360040" cy="360040"/>
              </a:xfrm>
              <a:prstGeom prst="roundRect">
                <a:avLst/>
              </a:prstGeom>
              <a:solidFill>
                <a:schemeClr val="tx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Freeform 5"/>
              <p:cNvSpPr>
                <a:spLocks noChangeAspect="1" noEditPoints="1"/>
              </p:cNvSpPr>
              <p:nvPr/>
            </p:nvSpPr>
            <p:spPr bwMode="auto">
              <a:xfrm>
                <a:off x="5335533" y="3997460"/>
                <a:ext cx="219184" cy="298800"/>
              </a:xfrm>
              <a:custGeom>
                <a:avLst/>
                <a:gdLst>
                  <a:gd name="T0" fmla="*/ 363 w 511"/>
                  <a:gd name="T1" fmla="*/ 113 h 698"/>
                  <a:gd name="T2" fmla="*/ 403 w 511"/>
                  <a:gd name="T3" fmla="*/ 361 h 698"/>
                  <a:gd name="T4" fmla="*/ 40 w 511"/>
                  <a:gd name="T5" fmla="*/ 607 h 698"/>
                  <a:gd name="T6" fmla="*/ 0 w 511"/>
                  <a:gd name="T7" fmla="*/ 153 h 698"/>
                  <a:gd name="T8" fmla="*/ 50 w 511"/>
                  <a:gd name="T9" fmla="*/ 113 h 698"/>
                  <a:gd name="T10" fmla="*/ 65 w 511"/>
                  <a:gd name="T11" fmla="*/ 173 h 698"/>
                  <a:gd name="T12" fmla="*/ 324 w 511"/>
                  <a:gd name="T13" fmla="*/ 191 h 698"/>
                  <a:gd name="T14" fmla="*/ 342 w 511"/>
                  <a:gd name="T15" fmla="*/ 131 h 698"/>
                  <a:gd name="T16" fmla="*/ 203 w 511"/>
                  <a:gd name="T17" fmla="*/ 0 h 698"/>
                  <a:gd name="T18" fmla="*/ 252 w 511"/>
                  <a:gd name="T19" fmla="*/ 49 h 698"/>
                  <a:gd name="T20" fmla="*/ 253 w 511"/>
                  <a:gd name="T21" fmla="*/ 82 h 698"/>
                  <a:gd name="T22" fmla="*/ 265 w 511"/>
                  <a:gd name="T23" fmla="*/ 71 h 698"/>
                  <a:gd name="T24" fmla="*/ 313 w 511"/>
                  <a:gd name="T25" fmla="*/ 113 h 698"/>
                  <a:gd name="T26" fmla="*/ 303 w 511"/>
                  <a:gd name="T27" fmla="*/ 150 h 698"/>
                  <a:gd name="T28" fmla="*/ 90 w 511"/>
                  <a:gd name="T29" fmla="*/ 120 h 698"/>
                  <a:gd name="T30" fmla="*/ 105 w 511"/>
                  <a:gd name="T31" fmla="*/ 85 h 698"/>
                  <a:gd name="T32" fmla="*/ 154 w 511"/>
                  <a:gd name="T33" fmla="*/ 71 h 698"/>
                  <a:gd name="T34" fmla="*/ 154 w 511"/>
                  <a:gd name="T35" fmla="*/ 91 h 698"/>
                  <a:gd name="T36" fmla="*/ 168 w 511"/>
                  <a:gd name="T37" fmla="*/ 14 h 698"/>
                  <a:gd name="T38" fmla="*/ 238 w 511"/>
                  <a:gd name="T39" fmla="*/ 117 h 698"/>
                  <a:gd name="T40" fmla="*/ 165 w 511"/>
                  <a:gd name="T41" fmla="*/ 113 h 698"/>
                  <a:gd name="T42" fmla="*/ 203 w 511"/>
                  <a:gd name="T43" fmla="*/ 132 h 698"/>
                  <a:gd name="T44" fmla="*/ 307 w 511"/>
                  <a:gd name="T45" fmla="*/ 272 h 698"/>
                  <a:gd name="T46" fmla="*/ 99 w 511"/>
                  <a:gd name="T47" fmla="*/ 276 h 698"/>
                  <a:gd name="T48" fmla="*/ 99 w 511"/>
                  <a:gd name="T49" fmla="*/ 300 h 698"/>
                  <a:gd name="T50" fmla="*/ 307 w 511"/>
                  <a:gd name="T51" fmla="*/ 305 h 698"/>
                  <a:gd name="T52" fmla="*/ 324 w 511"/>
                  <a:gd name="T53" fmla="*/ 288 h 698"/>
                  <a:gd name="T54" fmla="*/ 307 w 511"/>
                  <a:gd name="T55" fmla="*/ 272 h 698"/>
                  <a:gd name="T56" fmla="*/ 111 w 511"/>
                  <a:gd name="T57" fmla="*/ 349 h 698"/>
                  <a:gd name="T58" fmla="*/ 94 w 511"/>
                  <a:gd name="T59" fmla="*/ 366 h 698"/>
                  <a:gd name="T60" fmla="*/ 111 w 511"/>
                  <a:gd name="T61" fmla="*/ 383 h 698"/>
                  <a:gd name="T62" fmla="*/ 239 w 511"/>
                  <a:gd name="T63" fmla="*/ 378 h 698"/>
                  <a:gd name="T64" fmla="*/ 239 w 511"/>
                  <a:gd name="T65" fmla="*/ 354 h 698"/>
                  <a:gd name="T66" fmla="*/ 225 w 511"/>
                  <a:gd name="T67" fmla="*/ 606 h 698"/>
                  <a:gd name="T68" fmla="*/ 243 w 511"/>
                  <a:gd name="T69" fmla="*/ 615 h 698"/>
                  <a:gd name="T70" fmla="*/ 273 w 511"/>
                  <a:gd name="T71" fmla="*/ 645 h 698"/>
                  <a:gd name="T72" fmla="*/ 277 w 511"/>
                  <a:gd name="T73" fmla="*/ 664 h 698"/>
                  <a:gd name="T74" fmla="*/ 274 w 511"/>
                  <a:gd name="T75" fmla="*/ 674 h 698"/>
                  <a:gd name="T76" fmla="*/ 255 w 511"/>
                  <a:gd name="T77" fmla="*/ 687 h 698"/>
                  <a:gd name="T78" fmla="*/ 214 w 511"/>
                  <a:gd name="T79" fmla="*/ 698 h 698"/>
                  <a:gd name="T80" fmla="*/ 188 w 511"/>
                  <a:gd name="T81" fmla="*/ 682 h 698"/>
                  <a:gd name="T82" fmla="*/ 187 w 511"/>
                  <a:gd name="T83" fmla="*/ 662 h 698"/>
                  <a:gd name="T84" fmla="*/ 199 w 511"/>
                  <a:gd name="T85" fmla="*/ 619 h 698"/>
                  <a:gd name="T86" fmla="*/ 217 w 511"/>
                  <a:gd name="T87" fmla="*/ 606 h 698"/>
                  <a:gd name="T88" fmla="*/ 375 w 511"/>
                  <a:gd name="T89" fmla="*/ 443 h 698"/>
                  <a:gd name="T90" fmla="*/ 438 w 511"/>
                  <a:gd name="T91" fmla="*/ 478 h 698"/>
                  <a:gd name="T92" fmla="*/ 324 w 511"/>
                  <a:gd name="T93" fmla="*/ 622 h 698"/>
                  <a:gd name="T94" fmla="*/ 261 w 511"/>
                  <a:gd name="T95" fmla="*/ 588 h 698"/>
                  <a:gd name="T96" fmla="*/ 375 w 511"/>
                  <a:gd name="T97" fmla="*/ 443 h 698"/>
                  <a:gd name="T98" fmla="*/ 438 w 511"/>
                  <a:gd name="T99" fmla="*/ 379 h 698"/>
                  <a:gd name="T100" fmla="*/ 501 w 511"/>
                  <a:gd name="T101" fmla="*/ 413 h 698"/>
                  <a:gd name="T102" fmla="*/ 487 w 511"/>
                  <a:gd name="T103" fmla="*/ 457 h 698"/>
                  <a:gd name="T104" fmla="*/ 424 w 511"/>
                  <a:gd name="T105" fmla="*/ 423 h 6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511" h="698">
                    <a:moveTo>
                      <a:pt x="357" y="113"/>
                    </a:moveTo>
                    <a:cubicBezTo>
                      <a:pt x="363" y="113"/>
                      <a:pt x="363" y="113"/>
                      <a:pt x="363" y="113"/>
                    </a:cubicBezTo>
                    <a:cubicBezTo>
                      <a:pt x="389" y="113"/>
                      <a:pt x="403" y="127"/>
                      <a:pt x="403" y="153"/>
                    </a:cubicBezTo>
                    <a:cubicBezTo>
                      <a:pt x="403" y="361"/>
                      <a:pt x="403" y="361"/>
                      <a:pt x="403" y="361"/>
                    </a:cubicBezTo>
                    <a:cubicBezTo>
                      <a:pt x="159" y="607"/>
                      <a:pt x="159" y="607"/>
                      <a:pt x="159" y="607"/>
                    </a:cubicBezTo>
                    <a:cubicBezTo>
                      <a:pt x="40" y="607"/>
                      <a:pt x="40" y="607"/>
                      <a:pt x="40" y="607"/>
                    </a:cubicBezTo>
                    <a:cubicBezTo>
                      <a:pt x="14" y="607"/>
                      <a:pt x="0" y="593"/>
                      <a:pt x="0" y="567"/>
                    </a:cubicBezTo>
                    <a:cubicBezTo>
                      <a:pt x="0" y="153"/>
                      <a:pt x="0" y="153"/>
                      <a:pt x="0" y="153"/>
                    </a:cubicBezTo>
                    <a:cubicBezTo>
                      <a:pt x="0" y="127"/>
                      <a:pt x="14" y="113"/>
                      <a:pt x="40" y="113"/>
                    </a:cubicBezTo>
                    <a:cubicBezTo>
                      <a:pt x="50" y="113"/>
                      <a:pt x="50" y="113"/>
                      <a:pt x="50" y="113"/>
                    </a:cubicBezTo>
                    <a:cubicBezTo>
                      <a:pt x="59" y="114"/>
                      <a:pt x="64" y="120"/>
                      <a:pt x="65" y="131"/>
                    </a:cubicBezTo>
                    <a:cubicBezTo>
                      <a:pt x="65" y="173"/>
                      <a:pt x="65" y="173"/>
                      <a:pt x="65" y="173"/>
                    </a:cubicBezTo>
                    <a:cubicBezTo>
                      <a:pt x="65" y="185"/>
                      <a:pt x="71" y="191"/>
                      <a:pt x="83" y="191"/>
                    </a:cubicBezTo>
                    <a:cubicBezTo>
                      <a:pt x="324" y="191"/>
                      <a:pt x="324" y="191"/>
                      <a:pt x="324" y="191"/>
                    </a:cubicBezTo>
                    <a:cubicBezTo>
                      <a:pt x="336" y="191"/>
                      <a:pt x="342" y="185"/>
                      <a:pt x="342" y="173"/>
                    </a:cubicBezTo>
                    <a:cubicBezTo>
                      <a:pt x="342" y="131"/>
                      <a:pt x="342" y="131"/>
                      <a:pt x="342" y="131"/>
                    </a:cubicBezTo>
                    <a:cubicBezTo>
                      <a:pt x="343" y="120"/>
                      <a:pt x="348" y="114"/>
                      <a:pt x="357" y="113"/>
                    </a:cubicBezTo>
                    <a:close/>
                    <a:moveTo>
                      <a:pt x="203" y="0"/>
                    </a:moveTo>
                    <a:cubicBezTo>
                      <a:pt x="217" y="0"/>
                      <a:pt x="228" y="4"/>
                      <a:pt x="238" y="14"/>
                    </a:cubicBezTo>
                    <a:cubicBezTo>
                      <a:pt x="247" y="24"/>
                      <a:pt x="252" y="35"/>
                      <a:pt x="252" y="49"/>
                    </a:cubicBezTo>
                    <a:cubicBezTo>
                      <a:pt x="252" y="82"/>
                      <a:pt x="252" y="82"/>
                      <a:pt x="252" y="82"/>
                    </a:cubicBezTo>
                    <a:cubicBezTo>
                      <a:pt x="253" y="82"/>
                      <a:pt x="253" y="82"/>
                      <a:pt x="253" y="82"/>
                    </a:cubicBezTo>
                    <a:cubicBezTo>
                      <a:pt x="253" y="71"/>
                      <a:pt x="253" y="71"/>
                      <a:pt x="253" y="71"/>
                    </a:cubicBezTo>
                    <a:cubicBezTo>
                      <a:pt x="265" y="71"/>
                      <a:pt x="265" y="71"/>
                      <a:pt x="265" y="71"/>
                    </a:cubicBezTo>
                    <a:cubicBezTo>
                      <a:pt x="278" y="71"/>
                      <a:pt x="290" y="76"/>
                      <a:pt x="299" y="85"/>
                    </a:cubicBezTo>
                    <a:cubicBezTo>
                      <a:pt x="307" y="93"/>
                      <a:pt x="312" y="103"/>
                      <a:pt x="313" y="113"/>
                    </a:cubicBezTo>
                    <a:cubicBezTo>
                      <a:pt x="313" y="115"/>
                      <a:pt x="314" y="118"/>
                      <a:pt x="314" y="120"/>
                    </a:cubicBezTo>
                    <a:cubicBezTo>
                      <a:pt x="314" y="131"/>
                      <a:pt x="310" y="141"/>
                      <a:pt x="303" y="150"/>
                    </a:cubicBezTo>
                    <a:cubicBezTo>
                      <a:pt x="101" y="150"/>
                      <a:pt x="101" y="150"/>
                      <a:pt x="101" y="150"/>
                    </a:cubicBezTo>
                    <a:cubicBezTo>
                      <a:pt x="94" y="141"/>
                      <a:pt x="90" y="131"/>
                      <a:pt x="90" y="120"/>
                    </a:cubicBezTo>
                    <a:cubicBezTo>
                      <a:pt x="90" y="118"/>
                      <a:pt x="91" y="115"/>
                      <a:pt x="91" y="113"/>
                    </a:cubicBezTo>
                    <a:cubicBezTo>
                      <a:pt x="92" y="103"/>
                      <a:pt x="97" y="93"/>
                      <a:pt x="105" y="85"/>
                    </a:cubicBezTo>
                    <a:cubicBezTo>
                      <a:pt x="114" y="76"/>
                      <a:pt x="126" y="71"/>
                      <a:pt x="139" y="71"/>
                    </a:cubicBezTo>
                    <a:cubicBezTo>
                      <a:pt x="154" y="71"/>
                      <a:pt x="154" y="71"/>
                      <a:pt x="154" y="71"/>
                    </a:cubicBezTo>
                    <a:cubicBezTo>
                      <a:pt x="154" y="82"/>
                      <a:pt x="154" y="82"/>
                      <a:pt x="154" y="82"/>
                    </a:cubicBezTo>
                    <a:cubicBezTo>
                      <a:pt x="154" y="85"/>
                      <a:pt x="154" y="88"/>
                      <a:pt x="154" y="91"/>
                    </a:cubicBezTo>
                    <a:cubicBezTo>
                      <a:pt x="154" y="41"/>
                      <a:pt x="154" y="41"/>
                      <a:pt x="154" y="41"/>
                    </a:cubicBezTo>
                    <a:cubicBezTo>
                      <a:pt x="156" y="31"/>
                      <a:pt x="161" y="22"/>
                      <a:pt x="168" y="14"/>
                    </a:cubicBezTo>
                    <a:cubicBezTo>
                      <a:pt x="178" y="4"/>
                      <a:pt x="189" y="0"/>
                      <a:pt x="203" y="0"/>
                    </a:cubicBezTo>
                    <a:close/>
                    <a:moveTo>
                      <a:pt x="238" y="117"/>
                    </a:moveTo>
                    <a:cubicBezTo>
                      <a:pt x="239" y="116"/>
                      <a:pt x="240" y="115"/>
                      <a:pt x="241" y="113"/>
                    </a:cubicBezTo>
                    <a:cubicBezTo>
                      <a:pt x="165" y="113"/>
                      <a:pt x="165" y="113"/>
                      <a:pt x="165" y="113"/>
                    </a:cubicBezTo>
                    <a:cubicBezTo>
                      <a:pt x="166" y="115"/>
                      <a:pt x="167" y="116"/>
                      <a:pt x="168" y="117"/>
                    </a:cubicBezTo>
                    <a:cubicBezTo>
                      <a:pt x="178" y="127"/>
                      <a:pt x="189" y="132"/>
                      <a:pt x="203" y="132"/>
                    </a:cubicBezTo>
                    <a:cubicBezTo>
                      <a:pt x="217" y="132"/>
                      <a:pt x="228" y="127"/>
                      <a:pt x="238" y="117"/>
                    </a:cubicBezTo>
                    <a:close/>
                    <a:moveTo>
                      <a:pt x="307" y="272"/>
                    </a:moveTo>
                    <a:cubicBezTo>
                      <a:pt x="111" y="272"/>
                      <a:pt x="111" y="272"/>
                      <a:pt x="111" y="272"/>
                    </a:cubicBezTo>
                    <a:cubicBezTo>
                      <a:pt x="106" y="272"/>
                      <a:pt x="102" y="273"/>
                      <a:pt x="99" y="276"/>
                    </a:cubicBezTo>
                    <a:cubicBezTo>
                      <a:pt x="95" y="280"/>
                      <a:pt x="94" y="284"/>
                      <a:pt x="94" y="288"/>
                    </a:cubicBezTo>
                    <a:cubicBezTo>
                      <a:pt x="94" y="293"/>
                      <a:pt x="95" y="297"/>
                      <a:pt x="99" y="300"/>
                    </a:cubicBezTo>
                    <a:cubicBezTo>
                      <a:pt x="102" y="304"/>
                      <a:pt x="106" y="305"/>
                      <a:pt x="111" y="305"/>
                    </a:cubicBezTo>
                    <a:cubicBezTo>
                      <a:pt x="307" y="305"/>
                      <a:pt x="307" y="305"/>
                      <a:pt x="307" y="305"/>
                    </a:cubicBezTo>
                    <a:cubicBezTo>
                      <a:pt x="312" y="305"/>
                      <a:pt x="316" y="304"/>
                      <a:pt x="319" y="300"/>
                    </a:cubicBezTo>
                    <a:cubicBezTo>
                      <a:pt x="323" y="297"/>
                      <a:pt x="324" y="293"/>
                      <a:pt x="324" y="288"/>
                    </a:cubicBezTo>
                    <a:cubicBezTo>
                      <a:pt x="324" y="284"/>
                      <a:pt x="323" y="280"/>
                      <a:pt x="319" y="276"/>
                    </a:cubicBezTo>
                    <a:cubicBezTo>
                      <a:pt x="316" y="273"/>
                      <a:pt x="312" y="272"/>
                      <a:pt x="307" y="272"/>
                    </a:cubicBezTo>
                    <a:close/>
                    <a:moveTo>
                      <a:pt x="227" y="349"/>
                    </a:moveTo>
                    <a:cubicBezTo>
                      <a:pt x="111" y="349"/>
                      <a:pt x="111" y="349"/>
                      <a:pt x="111" y="349"/>
                    </a:cubicBezTo>
                    <a:cubicBezTo>
                      <a:pt x="106" y="349"/>
                      <a:pt x="102" y="351"/>
                      <a:pt x="99" y="354"/>
                    </a:cubicBezTo>
                    <a:cubicBezTo>
                      <a:pt x="95" y="357"/>
                      <a:pt x="94" y="361"/>
                      <a:pt x="94" y="366"/>
                    </a:cubicBezTo>
                    <a:cubicBezTo>
                      <a:pt x="94" y="371"/>
                      <a:pt x="95" y="375"/>
                      <a:pt x="99" y="378"/>
                    </a:cubicBezTo>
                    <a:cubicBezTo>
                      <a:pt x="102" y="381"/>
                      <a:pt x="106" y="383"/>
                      <a:pt x="111" y="383"/>
                    </a:cubicBezTo>
                    <a:cubicBezTo>
                      <a:pt x="227" y="383"/>
                      <a:pt x="227" y="383"/>
                      <a:pt x="227" y="383"/>
                    </a:cubicBezTo>
                    <a:cubicBezTo>
                      <a:pt x="232" y="383"/>
                      <a:pt x="236" y="381"/>
                      <a:pt x="239" y="378"/>
                    </a:cubicBezTo>
                    <a:cubicBezTo>
                      <a:pt x="243" y="375"/>
                      <a:pt x="244" y="371"/>
                      <a:pt x="244" y="366"/>
                    </a:cubicBezTo>
                    <a:cubicBezTo>
                      <a:pt x="244" y="361"/>
                      <a:pt x="243" y="357"/>
                      <a:pt x="239" y="354"/>
                    </a:cubicBezTo>
                    <a:cubicBezTo>
                      <a:pt x="236" y="351"/>
                      <a:pt x="232" y="349"/>
                      <a:pt x="227" y="349"/>
                    </a:cubicBezTo>
                    <a:close/>
                    <a:moveTo>
                      <a:pt x="225" y="606"/>
                    </a:moveTo>
                    <a:cubicBezTo>
                      <a:pt x="229" y="606"/>
                      <a:pt x="232" y="607"/>
                      <a:pt x="236" y="609"/>
                    </a:cubicBezTo>
                    <a:cubicBezTo>
                      <a:pt x="238" y="611"/>
                      <a:pt x="241" y="613"/>
                      <a:pt x="243" y="615"/>
                    </a:cubicBezTo>
                    <a:cubicBezTo>
                      <a:pt x="269" y="641"/>
                      <a:pt x="269" y="641"/>
                      <a:pt x="269" y="641"/>
                    </a:cubicBezTo>
                    <a:cubicBezTo>
                      <a:pt x="271" y="642"/>
                      <a:pt x="272" y="644"/>
                      <a:pt x="273" y="645"/>
                    </a:cubicBezTo>
                    <a:cubicBezTo>
                      <a:pt x="276" y="649"/>
                      <a:pt x="278" y="654"/>
                      <a:pt x="278" y="660"/>
                    </a:cubicBezTo>
                    <a:cubicBezTo>
                      <a:pt x="278" y="661"/>
                      <a:pt x="278" y="662"/>
                      <a:pt x="277" y="664"/>
                    </a:cubicBezTo>
                    <a:cubicBezTo>
                      <a:pt x="277" y="668"/>
                      <a:pt x="277" y="668"/>
                      <a:pt x="277" y="668"/>
                    </a:cubicBezTo>
                    <a:cubicBezTo>
                      <a:pt x="276" y="670"/>
                      <a:pt x="275" y="672"/>
                      <a:pt x="274" y="674"/>
                    </a:cubicBezTo>
                    <a:cubicBezTo>
                      <a:pt x="272" y="678"/>
                      <a:pt x="268" y="682"/>
                      <a:pt x="264" y="684"/>
                    </a:cubicBezTo>
                    <a:cubicBezTo>
                      <a:pt x="261" y="686"/>
                      <a:pt x="258" y="687"/>
                      <a:pt x="255" y="687"/>
                    </a:cubicBezTo>
                    <a:cubicBezTo>
                      <a:pt x="222" y="697"/>
                      <a:pt x="222" y="697"/>
                      <a:pt x="222" y="697"/>
                    </a:cubicBezTo>
                    <a:cubicBezTo>
                      <a:pt x="220" y="697"/>
                      <a:pt x="217" y="698"/>
                      <a:pt x="214" y="698"/>
                    </a:cubicBezTo>
                    <a:cubicBezTo>
                      <a:pt x="209" y="698"/>
                      <a:pt x="204" y="697"/>
                      <a:pt x="199" y="695"/>
                    </a:cubicBezTo>
                    <a:cubicBezTo>
                      <a:pt x="194" y="692"/>
                      <a:pt x="190" y="687"/>
                      <a:pt x="188" y="682"/>
                    </a:cubicBezTo>
                    <a:cubicBezTo>
                      <a:pt x="186" y="678"/>
                      <a:pt x="186" y="675"/>
                      <a:pt x="185" y="672"/>
                    </a:cubicBezTo>
                    <a:cubicBezTo>
                      <a:pt x="185" y="669"/>
                      <a:pt x="186" y="665"/>
                      <a:pt x="187" y="662"/>
                    </a:cubicBezTo>
                    <a:cubicBezTo>
                      <a:pt x="195" y="628"/>
                      <a:pt x="195" y="628"/>
                      <a:pt x="195" y="628"/>
                    </a:cubicBezTo>
                    <a:cubicBezTo>
                      <a:pt x="196" y="625"/>
                      <a:pt x="197" y="622"/>
                      <a:pt x="199" y="619"/>
                    </a:cubicBezTo>
                    <a:cubicBezTo>
                      <a:pt x="200" y="616"/>
                      <a:pt x="203" y="614"/>
                      <a:pt x="206" y="611"/>
                    </a:cubicBezTo>
                    <a:cubicBezTo>
                      <a:pt x="209" y="609"/>
                      <a:pt x="213" y="607"/>
                      <a:pt x="217" y="606"/>
                    </a:cubicBezTo>
                    <a:cubicBezTo>
                      <a:pt x="220" y="606"/>
                      <a:pt x="222" y="605"/>
                      <a:pt x="225" y="606"/>
                    </a:cubicBezTo>
                    <a:close/>
                    <a:moveTo>
                      <a:pt x="375" y="443"/>
                    </a:moveTo>
                    <a:cubicBezTo>
                      <a:pt x="384" y="434"/>
                      <a:pt x="394" y="434"/>
                      <a:pt x="403" y="443"/>
                    </a:cubicBezTo>
                    <a:cubicBezTo>
                      <a:pt x="438" y="478"/>
                      <a:pt x="438" y="478"/>
                      <a:pt x="438" y="478"/>
                    </a:cubicBezTo>
                    <a:cubicBezTo>
                      <a:pt x="448" y="487"/>
                      <a:pt x="448" y="496"/>
                      <a:pt x="439" y="506"/>
                    </a:cubicBezTo>
                    <a:cubicBezTo>
                      <a:pt x="324" y="622"/>
                      <a:pt x="324" y="622"/>
                      <a:pt x="324" y="622"/>
                    </a:cubicBezTo>
                    <a:cubicBezTo>
                      <a:pt x="315" y="632"/>
                      <a:pt x="306" y="632"/>
                      <a:pt x="296" y="623"/>
                    </a:cubicBezTo>
                    <a:cubicBezTo>
                      <a:pt x="261" y="588"/>
                      <a:pt x="261" y="588"/>
                      <a:pt x="261" y="588"/>
                    </a:cubicBezTo>
                    <a:cubicBezTo>
                      <a:pt x="252" y="579"/>
                      <a:pt x="252" y="570"/>
                      <a:pt x="261" y="560"/>
                    </a:cubicBezTo>
                    <a:lnTo>
                      <a:pt x="375" y="443"/>
                    </a:lnTo>
                    <a:close/>
                    <a:moveTo>
                      <a:pt x="423" y="395"/>
                    </a:moveTo>
                    <a:cubicBezTo>
                      <a:pt x="438" y="379"/>
                      <a:pt x="438" y="379"/>
                      <a:pt x="438" y="379"/>
                    </a:cubicBezTo>
                    <a:cubicBezTo>
                      <a:pt x="448" y="370"/>
                      <a:pt x="457" y="369"/>
                      <a:pt x="467" y="379"/>
                    </a:cubicBezTo>
                    <a:cubicBezTo>
                      <a:pt x="501" y="413"/>
                      <a:pt x="501" y="413"/>
                      <a:pt x="501" y="413"/>
                    </a:cubicBezTo>
                    <a:cubicBezTo>
                      <a:pt x="511" y="422"/>
                      <a:pt x="511" y="432"/>
                      <a:pt x="502" y="441"/>
                    </a:cubicBezTo>
                    <a:cubicBezTo>
                      <a:pt x="487" y="457"/>
                      <a:pt x="487" y="457"/>
                      <a:pt x="487" y="457"/>
                    </a:cubicBezTo>
                    <a:cubicBezTo>
                      <a:pt x="477" y="466"/>
                      <a:pt x="468" y="466"/>
                      <a:pt x="458" y="457"/>
                    </a:cubicBezTo>
                    <a:cubicBezTo>
                      <a:pt x="424" y="423"/>
                      <a:pt x="424" y="423"/>
                      <a:pt x="424" y="423"/>
                    </a:cubicBezTo>
                    <a:cubicBezTo>
                      <a:pt x="414" y="413"/>
                      <a:pt x="414" y="404"/>
                      <a:pt x="423" y="39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sp>
        <p:nvSpPr>
          <p:cNvPr id="9" name="矩形 8"/>
          <p:cNvSpPr/>
          <p:nvPr/>
        </p:nvSpPr>
        <p:spPr>
          <a:xfrm>
            <a:off x="900000" y="900000"/>
            <a:ext cx="11292000" cy="19357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　　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2.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如果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80 m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表示向右走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80 m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，那么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_________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表示向左走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60 m. </a:t>
            </a:r>
            <a:endParaRPr lang="en-US" altLang="zh-CN" sz="26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　　解析：由于向右走和向左走</a:t>
            </a:r>
            <a:r>
              <a:rPr lang="zh-CN" altLang="en-US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具有相反意义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，如果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80 m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表示向右走 </a:t>
            </a:r>
            <a:endParaRPr lang="en-US" altLang="zh-CN" sz="26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80 m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，那么向左走用负数表示，即用－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60 m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表示向左走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60 m.</a:t>
            </a:r>
            <a:endParaRPr lang="zh-CN" altLang="en-US" sz="26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960096" y="1016732"/>
            <a:ext cx="1274708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－</a:t>
            </a:r>
            <a:r>
              <a:rPr lang="en-US" altLang="zh-CN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60 m </a:t>
            </a:r>
            <a:endParaRPr lang="zh-CN" altLang="en-US" sz="2600" dirty="0">
              <a:solidFill>
                <a:srgbClr val="CC3300"/>
              </a:solidFill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80000" y="108000"/>
            <a:ext cx="1727000" cy="400110"/>
            <a:chOff x="5287328" y="2980155"/>
            <a:chExt cx="1727000" cy="400110"/>
          </a:xfrm>
        </p:grpSpPr>
        <p:grpSp>
          <p:nvGrpSpPr>
            <p:cNvPr id="3" name="组合 109"/>
            <p:cNvGrpSpPr/>
            <p:nvPr/>
          </p:nvGrpSpPr>
          <p:grpSpPr>
            <a:xfrm>
              <a:off x="5799565" y="2980155"/>
              <a:ext cx="1214763" cy="400110"/>
              <a:chOff x="715825" y="140511"/>
              <a:chExt cx="1214763" cy="400110"/>
            </a:xfrm>
          </p:grpSpPr>
          <p:sp>
            <p:nvSpPr>
              <p:cNvPr id="7" name="矩形 6"/>
              <p:cNvSpPr/>
              <p:nvPr/>
            </p:nvSpPr>
            <p:spPr>
              <a:xfrm>
                <a:off x="720000" y="140511"/>
                <a:ext cx="121058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2000" dirty="0">
                    <a:solidFill>
                      <a:schemeClr val="tx1"/>
                    </a:solidFill>
                    <a:latin typeface="方正黑体_GBK" panose="03000509000000000000" pitchFamily="65" charset="-122"/>
                    <a:ea typeface="方正黑体_GBK" panose="03000509000000000000" pitchFamily="65" charset="-122"/>
                  </a:rPr>
                  <a:t>课堂小结</a:t>
                </a:r>
                <a:endParaRPr lang="zh-CN" altLang="en-US" sz="2000" dirty="0">
                  <a:solidFill>
                    <a:schemeClr val="tx1"/>
                  </a:solidFill>
                  <a:latin typeface="方正黑体_GBK" panose="03000509000000000000" pitchFamily="65" charset="-122"/>
                  <a:ea typeface="方正黑体_GBK" panose="03000509000000000000" pitchFamily="65" charset="-122"/>
                </a:endParaRPr>
              </a:p>
            </p:txBody>
          </p:sp>
          <p:sp>
            <p:nvSpPr>
              <p:cNvPr id="8" name="矩形 7"/>
              <p:cNvSpPr/>
              <p:nvPr/>
            </p:nvSpPr>
            <p:spPr>
              <a:xfrm>
                <a:off x="715825" y="214566"/>
                <a:ext cx="18000" cy="252000"/>
              </a:xfrm>
              <a:prstGeom prst="rect">
                <a:avLst/>
              </a:prstGeom>
              <a:solidFill>
                <a:srgbClr val="72727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" name="组合 110"/>
            <p:cNvGrpSpPr/>
            <p:nvPr/>
          </p:nvGrpSpPr>
          <p:grpSpPr>
            <a:xfrm>
              <a:off x="5287328" y="3000190"/>
              <a:ext cx="360040" cy="360040"/>
              <a:chOff x="5699956" y="2780928"/>
              <a:chExt cx="360040" cy="360040"/>
            </a:xfrm>
          </p:grpSpPr>
          <p:sp>
            <p:nvSpPr>
              <p:cNvPr id="5" name="矩形: 圆角 111"/>
              <p:cNvSpPr/>
              <p:nvPr/>
            </p:nvSpPr>
            <p:spPr>
              <a:xfrm>
                <a:off x="5699956" y="2780928"/>
                <a:ext cx="360040" cy="360040"/>
              </a:xfrm>
              <a:prstGeom prst="roundRect">
                <a:avLst/>
              </a:prstGeom>
              <a:solidFill>
                <a:schemeClr val="tx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Freeform 15"/>
              <p:cNvSpPr>
                <a:spLocks noChangeAspect="1" noEditPoints="1"/>
              </p:cNvSpPr>
              <p:nvPr/>
            </p:nvSpPr>
            <p:spPr bwMode="auto">
              <a:xfrm>
                <a:off x="5779219" y="2834948"/>
                <a:ext cx="201515" cy="252000"/>
              </a:xfrm>
              <a:custGeom>
                <a:avLst/>
                <a:gdLst>
                  <a:gd name="T0" fmla="*/ 286 w 568"/>
                  <a:gd name="T1" fmla="*/ 0 h 709"/>
                  <a:gd name="T2" fmla="*/ 369 w 568"/>
                  <a:gd name="T3" fmla="*/ 12 h 709"/>
                  <a:gd name="T4" fmla="*/ 421 w 568"/>
                  <a:gd name="T5" fmla="*/ 66 h 709"/>
                  <a:gd name="T6" fmla="*/ 495 w 568"/>
                  <a:gd name="T7" fmla="*/ 115 h 709"/>
                  <a:gd name="T8" fmla="*/ 537 w 568"/>
                  <a:gd name="T9" fmla="*/ 193 h 709"/>
                  <a:gd name="T10" fmla="*/ 527 w 568"/>
                  <a:gd name="T11" fmla="*/ 243 h 709"/>
                  <a:gd name="T12" fmla="*/ 506 w 568"/>
                  <a:gd name="T13" fmla="*/ 331 h 709"/>
                  <a:gd name="T14" fmla="*/ 473 w 568"/>
                  <a:gd name="T15" fmla="*/ 418 h 709"/>
                  <a:gd name="T16" fmla="*/ 545 w 568"/>
                  <a:gd name="T17" fmla="*/ 634 h 709"/>
                  <a:gd name="T18" fmla="*/ 432 w 568"/>
                  <a:gd name="T19" fmla="*/ 687 h 709"/>
                  <a:gd name="T20" fmla="*/ 287 w 568"/>
                  <a:gd name="T21" fmla="*/ 492 h 709"/>
                  <a:gd name="T22" fmla="*/ 265 w 568"/>
                  <a:gd name="T23" fmla="*/ 505 h 709"/>
                  <a:gd name="T24" fmla="*/ 112 w 568"/>
                  <a:gd name="T25" fmla="*/ 628 h 709"/>
                  <a:gd name="T26" fmla="*/ 8 w 568"/>
                  <a:gd name="T27" fmla="*/ 605 h 709"/>
                  <a:gd name="T28" fmla="*/ 97 w 568"/>
                  <a:gd name="T29" fmla="*/ 419 h 709"/>
                  <a:gd name="T30" fmla="*/ 52 w 568"/>
                  <a:gd name="T31" fmla="*/ 365 h 709"/>
                  <a:gd name="T32" fmla="*/ 25 w 568"/>
                  <a:gd name="T33" fmla="*/ 280 h 709"/>
                  <a:gd name="T34" fmla="*/ 49 w 568"/>
                  <a:gd name="T35" fmla="*/ 230 h 709"/>
                  <a:gd name="T36" fmla="*/ 82 w 568"/>
                  <a:gd name="T37" fmla="*/ 141 h 709"/>
                  <a:gd name="T38" fmla="*/ 129 w 568"/>
                  <a:gd name="T39" fmla="*/ 62 h 709"/>
                  <a:gd name="T40" fmla="*/ 164 w 568"/>
                  <a:gd name="T41" fmla="*/ 27 h 709"/>
                  <a:gd name="T42" fmla="*/ 239 w 568"/>
                  <a:gd name="T43" fmla="*/ 28 h 709"/>
                  <a:gd name="T44" fmla="*/ 451 w 568"/>
                  <a:gd name="T45" fmla="*/ 467 h 709"/>
                  <a:gd name="T46" fmla="*/ 368 w 568"/>
                  <a:gd name="T47" fmla="*/ 492 h 709"/>
                  <a:gd name="T48" fmla="*/ 427 w 568"/>
                  <a:gd name="T49" fmla="*/ 628 h 709"/>
                  <a:gd name="T50" fmla="*/ 471 w 568"/>
                  <a:gd name="T51" fmla="*/ 581 h 709"/>
                  <a:gd name="T52" fmla="*/ 407 w 568"/>
                  <a:gd name="T53" fmla="*/ 213 h 709"/>
                  <a:gd name="T54" fmla="*/ 342 w 568"/>
                  <a:gd name="T55" fmla="*/ 197 h 709"/>
                  <a:gd name="T56" fmla="*/ 306 w 568"/>
                  <a:gd name="T57" fmla="*/ 140 h 709"/>
                  <a:gd name="T58" fmla="*/ 258 w 568"/>
                  <a:gd name="T59" fmla="*/ 154 h 709"/>
                  <a:gd name="T60" fmla="*/ 228 w 568"/>
                  <a:gd name="T61" fmla="*/ 200 h 709"/>
                  <a:gd name="T62" fmla="*/ 159 w 568"/>
                  <a:gd name="T63" fmla="*/ 229 h 709"/>
                  <a:gd name="T64" fmla="*/ 198 w 568"/>
                  <a:gd name="T65" fmla="*/ 293 h 709"/>
                  <a:gd name="T66" fmla="*/ 195 w 568"/>
                  <a:gd name="T67" fmla="*/ 348 h 709"/>
                  <a:gd name="T68" fmla="*/ 214 w 568"/>
                  <a:gd name="T69" fmla="*/ 384 h 709"/>
                  <a:gd name="T70" fmla="*/ 282 w 568"/>
                  <a:gd name="T71" fmla="*/ 364 h 709"/>
                  <a:gd name="T72" fmla="*/ 333 w 568"/>
                  <a:gd name="T73" fmla="*/ 383 h 709"/>
                  <a:gd name="T74" fmla="*/ 374 w 568"/>
                  <a:gd name="T75" fmla="*/ 375 h 709"/>
                  <a:gd name="T76" fmla="*/ 375 w 568"/>
                  <a:gd name="T77" fmla="*/ 306 h 709"/>
                  <a:gd name="T78" fmla="*/ 409 w 568"/>
                  <a:gd name="T79" fmla="*/ 264 h 709"/>
                  <a:gd name="T80" fmla="*/ 407 w 568"/>
                  <a:gd name="T81" fmla="*/ 213 h 709"/>
                  <a:gd name="T82" fmla="*/ 69 w 568"/>
                  <a:gd name="T83" fmla="*/ 595 h 709"/>
                  <a:gd name="T84" fmla="*/ 126 w 568"/>
                  <a:gd name="T85" fmla="*/ 592 h 709"/>
                  <a:gd name="T86" fmla="*/ 161 w 568"/>
                  <a:gd name="T87" fmla="*/ 629 h 709"/>
                  <a:gd name="T88" fmla="*/ 186 w 568"/>
                  <a:gd name="T89" fmla="*/ 470 h 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568" h="709">
                    <a:moveTo>
                      <a:pt x="239" y="28"/>
                    </a:moveTo>
                    <a:cubicBezTo>
                      <a:pt x="242" y="23"/>
                      <a:pt x="245" y="19"/>
                      <a:pt x="249" y="15"/>
                    </a:cubicBezTo>
                    <a:cubicBezTo>
                      <a:pt x="259" y="5"/>
                      <a:pt x="272" y="0"/>
                      <a:pt x="286" y="0"/>
                    </a:cubicBezTo>
                    <a:cubicBezTo>
                      <a:pt x="301" y="0"/>
                      <a:pt x="313" y="5"/>
                      <a:pt x="323" y="15"/>
                    </a:cubicBezTo>
                    <a:cubicBezTo>
                      <a:pt x="327" y="19"/>
                      <a:pt x="330" y="22"/>
                      <a:pt x="332" y="27"/>
                    </a:cubicBezTo>
                    <a:cubicBezTo>
                      <a:pt x="342" y="17"/>
                      <a:pt x="354" y="12"/>
                      <a:pt x="369" y="12"/>
                    </a:cubicBezTo>
                    <a:cubicBezTo>
                      <a:pt x="383" y="12"/>
                      <a:pt x="396" y="17"/>
                      <a:pt x="406" y="27"/>
                    </a:cubicBezTo>
                    <a:cubicBezTo>
                      <a:pt x="416" y="38"/>
                      <a:pt x="421" y="50"/>
                      <a:pt x="421" y="65"/>
                    </a:cubicBezTo>
                    <a:cubicBezTo>
                      <a:pt x="421" y="65"/>
                      <a:pt x="421" y="66"/>
                      <a:pt x="421" y="66"/>
                    </a:cubicBezTo>
                    <a:cubicBezTo>
                      <a:pt x="428" y="63"/>
                      <a:pt x="435" y="62"/>
                      <a:pt x="442" y="62"/>
                    </a:cubicBezTo>
                    <a:cubicBezTo>
                      <a:pt x="457" y="62"/>
                      <a:pt x="469" y="67"/>
                      <a:pt x="480" y="77"/>
                    </a:cubicBezTo>
                    <a:cubicBezTo>
                      <a:pt x="490" y="88"/>
                      <a:pt x="495" y="100"/>
                      <a:pt x="495" y="115"/>
                    </a:cubicBezTo>
                    <a:cubicBezTo>
                      <a:pt x="495" y="124"/>
                      <a:pt x="493" y="133"/>
                      <a:pt x="488" y="141"/>
                    </a:cubicBezTo>
                    <a:cubicBezTo>
                      <a:pt x="501" y="141"/>
                      <a:pt x="513" y="146"/>
                      <a:pt x="522" y="156"/>
                    </a:cubicBezTo>
                    <a:cubicBezTo>
                      <a:pt x="532" y="166"/>
                      <a:pt x="537" y="179"/>
                      <a:pt x="537" y="193"/>
                    </a:cubicBezTo>
                    <a:cubicBezTo>
                      <a:pt x="537" y="208"/>
                      <a:pt x="532" y="220"/>
                      <a:pt x="522" y="230"/>
                    </a:cubicBezTo>
                    <a:cubicBezTo>
                      <a:pt x="520" y="232"/>
                      <a:pt x="519" y="234"/>
                      <a:pt x="517" y="235"/>
                    </a:cubicBezTo>
                    <a:cubicBezTo>
                      <a:pt x="520" y="237"/>
                      <a:pt x="524" y="240"/>
                      <a:pt x="527" y="243"/>
                    </a:cubicBezTo>
                    <a:cubicBezTo>
                      <a:pt x="537" y="253"/>
                      <a:pt x="542" y="266"/>
                      <a:pt x="542" y="280"/>
                    </a:cubicBezTo>
                    <a:cubicBezTo>
                      <a:pt x="542" y="295"/>
                      <a:pt x="537" y="307"/>
                      <a:pt x="527" y="318"/>
                    </a:cubicBezTo>
                    <a:cubicBezTo>
                      <a:pt x="521" y="324"/>
                      <a:pt x="514" y="328"/>
                      <a:pt x="506" y="331"/>
                    </a:cubicBezTo>
                    <a:cubicBezTo>
                      <a:pt x="515" y="340"/>
                      <a:pt x="519" y="352"/>
                      <a:pt x="519" y="365"/>
                    </a:cubicBezTo>
                    <a:cubicBezTo>
                      <a:pt x="519" y="380"/>
                      <a:pt x="514" y="392"/>
                      <a:pt x="504" y="402"/>
                    </a:cubicBezTo>
                    <a:cubicBezTo>
                      <a:pt x="495" y="411"/>
                      <a:pt x="485" y="416"/>
                      <a:pt x="473" y="418"/>
                    </a:cubicBezTo>
                    <a:cubicBezTo>
                      <a:pt x="472" y="418"/>
                      <a:pt x="471" y="418"/>
                      <a:pt x="471" y="418"/>
                    </a:cubicBezTo>
                    <a:cubicBezTo>
                      <a:pt x="560" y="605"/>
                      <a:pt x="560" y="605"/>
                      <a:pt x="560" y="605"/>
                    </a:cubicBezTo>
                    <a:cubicBezTo>
                      <a:pt x="568" y="626"/>
                      <a:pt x="563" y="635"/>
                      <a:pt x="545" y="634"/>
                    </a:cubicBezTo>
                    <a:cubicBezTo>
                      <a:pt x="482" y="619"/>
                      <a:pt x="482" y="619"/>
                      <a:pt x="482" y="619"/>
                    </a:cubicBezTo>
                    <a:cubicBezTo>
                      <a:pt x="467" y="613"/>
                      <a:pt x="459" y="616"/>
                      <a:pt x="456" y="628"/>
                    </a:cubicBezTo>
                    <a:cubicBezTo>
                      <a:pt x="432" y="687"/>
                      <a:pt x="432" y="687"/>
                      <a:pt x="432" y="687"/>
                    </a:cubicBezTo>
                    <a:cubicBezTo>
                      <a:pt x="424" y="708"/>
                      <a:pt x="412" y="709"/>
                      <a:pt x="397" y="691"/>
                    </a:cubicBezTo>
                    <a:cubicBezTo>
                      <a:pt x="301" y="503"/>
                      <a:pt x="301" y="503"/>
                      <a:pt x="301" y="503"/>
                    </a:cubicBezTo>
                    <a:cubicBezTo>
                      <a:pt x="296" y="500"/>
                      <a:pt x="291" y="497"/>
                      <a:pt x="287" y="492"/>
                    </a:cubicBezTo>
                    <a:cubicBezTo>
                      <a:pt x="286" y="491"/>
                      <a:pt x="286" y="491"/>
                      <a:pt x="285" y="490"/>
                    </a:cubicBezTo>
                    <a:cubicBezTo>
                      <a:pt x="284" y="491"/>
                      <a:pt x="283" y="492"/>
                      <a:pt x="282" y="494"/>
                    </a:cubicBezTo>
                    <a:cubicBezTo>
                      <a:pt x="277" y="499"/>
                      <a:pt x="271" y="503"/>
                      <a:pt x="265" y="505"/>
                    </a:cubicBezTo>
                    <a:cubicBezTo>
                      <a:pt x="171" y="691"/>
                      <a:pt x="171" y="691"/>
                      <a:pt x="171" y="691"/>
                    </a:cubicBezTo>
                    <a:cubicBezTo>
                      <a:pt x="156" y="709"/>
                      <a:pt x="144" y="708"/>
                      <a:pt x="136" y="687"/>
                    </a:cubicBezTo>
                    <a:cubicBezTo>
                      <a:pt x="112" y="628"/>
                      <a:pt x="112" y="628"/>
                      <a:pt x="112" y="628"/>
                    </a:cubicBezTo>
                    <a:cubicBezTo>
                      <a:pt x="109" y="616"/>
                      <a:pt x="101" y="613"/>
                      <a:pt x="86" y="619"/>
                    </a:cubicBezTo>
                    <a:cubicBezTo>
                      <a:pt x="23" y="634"/>
                      <a:pt x="23" y="634"/>
                      <a:pt x="23" y="634"/>
                    </a:cubicBezTo>
                    <a:cubicBezTo>
                      <a:pt x="5" y="635"/>
                      <a:pt x="0" y="626"/>
                      <a:pt x="8" y="605"/>
                    </a:cubicBezTo>
                    <a:cubicBezTo>
                      <a:pt x="96" y="421"/>
                      <a:pt x="96" y="421"/>
                      <a:pt x="96" y="421"/>
                    </a:cubicBezTo>
                    <a:cubicBezTo>
                      <a:pt x="97" y="422"/>
                      <a:pt x="97" y="422"/>
                      <a:pt x="97" y="422"/>
                    </a:cubicBezTo>
                    <a:cubicBezTo>
                      <a:pt x="97" y="421"/>
                      <a:pt x="97" y="420"/>
                      <a:pt x="97" y="419"/>
                    </a:cubicBezTo>
                    <a:cubicBezTo>
                      <a:pt x="97" y="419"/>
                      <a:pt x="97" y="418"/>
                      <a:pt x="97" y="418"/>
                    </a:cubicBezTo>
                    <a:cubicBezTo>
                      <a:pt x="86" y="416"/>
                      <a:pt x="76" y="411"/>
                      <a:pt x="67" y="402"/>
                    </a:cubicBezTo>
                    <a:cubicBezTo>
                      <a:pt x="57" y="392"/>
                      <a:pt x="52" y="380"/>
                      <a:pt x="52" y="365"/>
                    </a:cubicBezTo>
                    <a:cubicBezTo>
                      <a:pt x="52" y="352"/>
                      <a:pt x="56" y="341"/>
                      <a:pt x="64" y="331"/>
                    </a:cubicBezTo>
                    <a:cubicBezTo>
                      <a:pt x="55" y="329"/>
                      <a:pt x="48" y="324"/>
                      <a:pt x="41" y="318"/>
                    </a:cubicBezTo>
                    <a:cubicBezTo>
                      <a:pt x="31" y="307"/>
                      <a:pt x="25" y="295"/>
                      <a:pt x="25" y="280"/>
                    </a:cubicBezTo>
                    <a:cubicBezTo>
                      <a:pt x="25" y="266"/>
                      <a:pt x="31" y="253"/>
                      <a:pt x="41" y="243"/>
                    </a:cubicBezTo>
                    <a:cubicBezTo>
                      <a:pt x="45" y="239"/>
                      <a:pt x="49" y="236"/>
                      <a:pt x="53" y="234"/>
                    </a:cubicBezTo>
                    <a:cubicBezTo>
                      <a:pt x="51" y="233"/>
                      <a:pt x="50" y="232"/>
                      <a:pt x="49" y="230"/>
                    </a:cubicBezTo>
                    <a:cubicBezTo>
                      <a:pt x="39" y="220"/>
                      <a:pt x="33" y="208"/>
                      <a:pt x="33" y="193"/>
                    </a:cubicBezTo>
                    <a:cubicBezTo>
                      <a:pt x="33" y="179"/>
                      <a:pt x="39" y="166"/>
                      <a:pt x="49" y="156"/>
                    </a:cubicBezTo>
                    <a:cubicBezTo>
                      <a:pt x="58" y="146"/>
                      <a:pt x="69" y="141"/>
                      <a:pt x="82" y="141"/>
                    </a:cubicBezTo>
                    <a:cubicBezTo>
                      <a:pt x="78" y="133"/>
                      <a:pt x="76" y="124"/>
                      <a:pt x="76" y="115"/>
                    </a:cubicBezTo>
                    <a:cubicBezTo>
                      <a:pt x="76" y="100"/>
                      <a:pt x="81" y="88"/>
                      <a:pt x="91" y="77"/>
                    </a:cubicBezTo>
                    <a:cubicBezTo>
                      <a:pt x="102" y="67"/>
                      <a:pt x="114" y="62"/>
                      <a:pt x="129" y="62"/>
                    </a:cubicBezTo>
                    <a:cubicBezTo>
                      <a:pt x="136" y="62"/>
                      <a:pt x="142" y="63"/>
                      <a:pt x="149" y="66"/>
                    </a:cubicBezTo>
                    <a:cubicBezTo>
                      <a:pt x="149" y="65"/>
                      <a:pt x="149" y="65"/>
                      <a:pt x="149" y="65"/>
                    </a:cubicBezTo>
                    <a:cubicBezTo>
                      <a:pt x="149" y="50"/>
                      <a:pt x="154" y="38"/>
                      <a:pt x="164" y="27"/>
                    </a:cubicBezTo>
                    <a:cubicBezTo>
                      <a:pt x="174" y="17"/>
                      <a:pt x="187" y="12"/>
                      <a:pt x="201" y="12"/>
                    </a:cubicBezTo>
                    <a:cubicBezTo>
                      <a:pt x="216" y="12"/>
                      <a:pt x="228" y="17"/>
                      <a:pt x="239" y="27"/>
                    </a:cubicBezTo>
                    <a:cubicBezTo>
                      <a:pt x="239" y="28"/>
                      <a:pt x="239" y="28"/>
                      <a:pt x="239" y="28"/>
                    </a:cubicBezTo>
                    <a:close/>
                    <a:moveTo>
                      <a:pt x="499" y="595"/>
                    </a:moveTo>
                    <a:cubicBezTo>
                      <a:pt x="515" y="599"/>
                      <a:pt x="521" y="594"/>
                      <a:pt x="516" y="579"/>
                    </a:cubicBezTo>
                    <a:cubicBezTo>
                      <a:pt x="451" y="467"/>
                      <a:pt x="451" y="467"/>
                      <a:pt x="451" y="467"/>
                    </a:cubicBezTo>
                    <a:cubicBezTo>
                      <a:pt x="441" y="475"/>
                      <a:pt x="429" y="479"/>
                      <a:pt x="416" y="479"/>
                    </a:cubicBezTo>
                    <a:cubicBezTo>
                      <a:pt x="403" y="479"/>
                      <a:pt x="392" y="476"/>
                      <a:pt x="382" y="469"/>
                    </a:cubicBezTo>
                    <a:cubicBezTo>
                      <a:pt x="380" y="478"/>
                      <a:pt x="375" y="485"/>
                      <a:pt x="368" y="492"/>
                    </a:cubicBezTo>
                    <a:cubicBezTo>
                      <a:pt x="361" y="499"/>
                      <a:pt x="354" y="504"/>
                      <a:pt x="346" y="506"/>
                    </a:cubicBezTo>
                    <a:cubicBezTo>
                      <a:pt x="407" y="629"/>
                      <a:pt x="407" y="629"/>
                      <a:pt x="407" y="629"/>
                    </a:cubicBezTo>
                    <a:cubicBezTo>
                      <a:pt x="416" y="643"/>
                      <a:pt x="422" y="643"/>
                      <a:pt x="427" y="628"/>
                    </a:cubicBezTo>
                    <a:cubicBezTo>
                      <a:pt x="428" y="628"/>
                      <a:pt x="428" y="628"/>
                      <a:pt x="428" y="627"/>
                    </a:cubicBezTo>
                    <a:cubicBezTo>
                      <a:pt x="442" y="592"/>
                      <a:pt x="442" y="592"/>
                      <a:pt x="442" y="592"/>
                    </a:cubicBezTo>
                    <a:cubicBezTo>
                      <a:pt x="447" y="578"/>
                      <a:pt x="457" y="575"/>
                      <a:pt x="471" y="581"/>
                    </a:cubicBezTo>
                    <a:cubicBezTo>
                      <a:pt x="497" y="595"/>
                      <a:pt x="497" y="595"/>
                      <a:pt x="497" y="595"/>
                    </a:cubicBezTo>
                    <a:cubicBezTo>
                      <a:pt x="498" y="595"/>
                      <a:pt x="498" y="595"/>
                      <a:pt x="499" y="595"/>
                    </a:cubicBezTo>
                    <a:close/>
                    <a:moveTo>
                      <a:pt x="407" y="213"/>
                    </a:moveTo>
                    <a:cubicBezTo>
                      <a:pt x="402" y="209"/>
                      <a:pt x="397" y="207"/>
                      <a:pt x="390" y="206"/>
                    </a:cubicBezTo>
                    <a:cubicBezTo>
                      <a:pt x="349" y="200"/>
                      <a:pt x="349" y="200"/>
                      <a:pt x="349" y="200"/>
                    </a:cubicBezTo>
                    <a:cubicBezTo>
                      <a:pt x="346" y="200"/>
                      <a:pt x="344" y="199"/>
                      <a:pt x="342" y="197"/>
                    </a:cubicBezTo>
                    <a:cubicBezTo>
                      <a:pt x="340" y="196"/>
                      <a:pt x="339" y="194"/>
                      <a:pt x="338" y="192"/>
                    </a:cubicBezTo>
                    <a:cubicBezTo>
                      <a:pt x="319" y="154"/>
                      <a:pt x="319" y="154"/>
                      <a:pt x="319" y="154"/>
                    </a:cubicBezTo>
                    <a:cubicBezTo>
                      <a:pt x="316" y="148"/>
                      <a:pt x="312" y="144"/>
                      <a:pt x="306" y="140"/>
                    </a:cubicBezTo>
                    <a:cubicBezTo>
                      <a:pt x="301" y="137"/>
                      <a:pt x="295" y="135"/>
                      <a:pt x="289" y="135"/>
                    </a:cubicBezTo>
                    <a:cubicBezTo>
                      <a:pt x="282" y="135"/>
                      <a:pt x="276" y="137"/>
                      <a:pt x="271" y="140"/>
                    </a:cubicBezTo>
                    <a:cubicBezTo>
                      <a:pt x="265" y="144"/>
                      <a:pt x="261" y="148"/>
                      <a:pt x="258" y="154"/>
                    </a:cubicBezTo>
                    <a:cubicBezTo>
                      <a:pt x="240" y="192"/>
                      <a:pt x="240" y="192"/>
                      <a:pt x="240" y="192"/>
                    </a:cubicBezTo>
                    <a:cubicBezTo>
                      <a:pt x="239" y="194"/>
                      <a:pt x="237" y="196"/>
                      <a:pt x="235" y="197"/>
                    </a:cubicBezTo>
                    <a:cubicBezTo>
                      <a:pt x="233" y="199"/>
                      <a:pt x="231" y="200"/>
                      <a:pt x="228" y="200"/>
                    </a:cubicBezTo>
                    <a:cubicBezTo>
                      <a:pt x="187" y="206"/>
                      <a:pt x="187" y="206"/>
                      <a:pt x="187" y="206"/>
                    </a:cubicBezTo>
                    <a:cubicBezTo>
                      <a:pt x="180" y="207"/>
                      <a:pt x="175" y="209"/>
                      <a:pt x="170" y="213"/>
                    </a:cubicBezTo>
                    <a:cubicBezTo>
                      <a:pt x="165" y="218"/>
                      <a:pt x="161" y="223"/>
                      <a:pt x="159" y="229"/>
                    </a:cubicBezTo>
                    <a:cubicBezTo>
                      <a:pt x="157" y="235"/>
                      <a:pt x="157" y="241"/>
                      <a:pt x="159" y="248"/>
                    </a:cubicBezTo>
                    <a:cubicBezTo>
                      <a:pt x="160" y="254"/>
                      <a:pt x="163" y="259"/>
                      <a:pt x="168" y="264"/>
                    </a:cubicBezTo>
                    <a:cubicBezTo>
                      <a:pt x="198" y="293"/>
                      <a:pt x="198" y="293"/>
                      <a:pt x="198" y="293"/>
                    </a:cubicBezTo>
                    <a:cubicBezTo>
                      <a:pt x="200" y="295"/>
                      <a:pt x="201" y="297"/>
                      <a:pt x="202" y="299"/>
                    </a:cubicBezTo>
                    <a:cubicBezTo>
                      <a:pt x="203" y="301"/>
                      <a:pt x="203" y="304"/>
                      <a:pt x="202" y="306"/>
                    </a:cubicBezTo>
                    <a:cubicBezTo>
                      <a:pt x="195" y="348"/>
                      <a:pt x="195" y="348"/>
                      <a:pt x="195" y="348"/>
                    </a:cubicBezTo>
                    <a:cubicBezTo>
                      <a:pt x="194" y="353"/>
                      <a:pt x="195" y="357"/>
                      <a:pt x="196" y="362"/>
                    </a:cubicBezTo>
                    <a:cubicBezTo>
                      <a:pt x="197" y="367"/>
                      <a:pt x="199" y="371"/>
                      <a:pt x="203" y="375"/>
                    </a:cubicBezTo>
                    <a:cubicBezTo>
                      <a:pt x="206" y="379"/>
                      <a:pt x="210" y="382"/>
                      <a:pt x="214" y="384"/>
                    </a:cubicBezTo>
                    <a:cubicBezTo>
                      <a:pt x="219" y="386"/>
                      <a:pt x="224" y="387"/>
                      <a:pt x="229" y="387"/>
                    </a:cubicBezTo>
                    <a:cubicBezTo>
                      <a:pt x="234" y="387"/>
                      <a:pt x="239" y="386"/>
                      <a:pt x="244" y="383"/>
                    </a:cubicBezTo>
                    <a:cubicBezTo>
                      <a:pt x="282" y="364"/>
                      <a:pt x="282" y="364"/>
                      <a:pt x="282" y="364"/>
                    </a:cubicBezTo>
                    <a:cubicBezTo>
                      <a:pt x="284" y="363"/>
                      <a:pt x="286" y="362"/>
                      <a:pt x="289" y="362"/>
                    </a:cubicBezTo>
                    <a:cubicBezTo>
                      <a:pt x="291" y="362"/>
                      <a:pt x="293" y="363"/>
                      <a:pt x="296" y="364"/>
                    </a:cubicBezTo>
                    <a:cubicBezTo>
                      <a:pt x="333" y="383"/>
                      <a:pt x="333" y="383"/>
                      <a:pt x="333" y="383"/>
                    </a:cubicBezTo>
                    <a:cubicBezTo>
                      <a:pt x="338" y="386"/>
                      <a:pt x="343" y="387"/>
                      <a:pt x="349" y="387"/>
                    </a:cubicBezTo>
                    <a:cubicBezTo>
                      <a:pt x="354" y="387"/>
                      <a:pt x="358" y="386"/>
                      <a:pt x="363" y="384"/>
                    </a:cubicBezTo>
                    <a:cubicBezTo>
                      <a:pt x="367" y="382"/>
                      <a:pt x="371" y="379"/>
                      <a:pt x="374" y="375"/>
                    </a:cubicBezTo>
                    <a:cubicBezTo>
                      <a:pt x="378" y="371"/>
                      <a:pt x="380" y="367"/>
                      <a:pt x="381" y="362"/>
                    </a:cubicBezTo>
                    <a:cubicBezTo>
                      <a:pt x="383" y="357"/>
                      <a:pt x="383" y="353"/>
                      <a:pt x="382" y="348"/>
                    </a:cubicBezTo>
                    <a:cubicBezTo>
                      <a:pt x="375" y="306"/>
                      <a:pt x="375" y="306"/>
                      <a:pt x="375" y="306"/>
                    </a:cubicBezTo>
                    <a:cubicBezTo>
                      <a:pt x="374" y="304"/>
                      <a:pt x="375" y="301"/>
                      <a:pt x="375" y="299"/>
                    </a:cubicBezTo>
                    <a:cubicBezTo>
                      <a:pt x="376" y="297"/>
                      <a:pt x="377" y="295"/>
                      <a:pt x="379" y="293"/>
                    </a:cubicBezTo>
                    <a:cubicBezTo>
                      <a:pt x="409" y="264"/>
                      <a:pt x="409" y="264"/>
                      <a:pt x="409" y="264"/>
                    </a:cubicBezTo>
                    <a:cubicBezTo>
                      <a:pt x="414" y="259"/>
                      <a:pt x="417" y="254"/>
                      <a:pt x="418" y="248"/>
                    </a:cubicBezTo>
                    <a:cubicBezTo>
                      <a:pt x="420" y="241"/>
                      <a:pt x="420" y="235"/>
                      <a:pt x="418" y="229"/>
                    </a:cubicBezTo>
                    <a:cubicBezTo>
                      <a:pt x="416" y="223"/>
                      <a:pt x="412" y="218"/>
                      <a:pt x="407" y="213"/>
                    </a:cubicBezTo>
                    <a:close/>
                    <a:moveTo>
                      <a:pt x="118" y="466"/>
                    </a:moveTo>
                    <a:cubicBezTo>
                      <a:pt x="52" y="579"/>
                      <a:pt x="52" y="579"/>
                      <a:pt x="52" y="579"/>
                    </a:cubicBezTo>
                    <a:cubicBezTo>
                      <a:pt x="47" y="594"/>
                      <a:pt x="53" y="600"/>
                      <a:pt x="69" y="595"/>
                    </a:cubicBezTo>
                    <a:cubicBezTo>
                      <a:pt x="70" y="595"/>
                      <a:pt x="70" y="595"/>
                      <a:pt x="71" y="595"/>
                    </a:cubicBezTo>
                    <a:cubicBezTo>
                      <a:pt x="97" y="581"/>
                      <a:pt x="97" y="581"/>
                      <a:pt x="97" y="581"/>
                    </a:cubicBezTo>
                    <a:cubicBezTo>
                      <a:pt x="111" y="575"/>
                      <a:pt x="121" y="578"/>
                      <a:pt x="126" y="592"/>
                    </a:cubicBezTo>
                    <a:cubicBezTo>
                      <a:pt x="140" y="627"/>
                      <a:pt x="140" y="627"/>
                      <a:pt x="140" y="627"/>
                    </a:cubicBezTo>
                    <a:cubicBezTo>
                      <a:pt x="140" y="628"/>
                      <a:pt x="140" y="628"/>
                      <a:pt x="141" y="628"/>
                    </a:cubicBezTo>
                    <a:cubicBezTo>
                      <a:pt x="146" y="643"/>
                      <a:pt x="152" y="643"/>
                      <a:pt x="161" y="629"/>
                    </a:cubicBezTo>
                    <a:cubicBezTo>
                      <a:pt x="222" y="507"/>
                      <a:pt x="222" y="507"/>
                      <a:pt x="222" y="507"/>
                    </a:cubicBezTo>
                    <a:cubicBezTo>
                      <a:pt x="214" y="505"/>
                      <a:pt x="207" y="500"/>
                      <a:pt x="200" y="494"/>
                    </a:cubicBezTo>
                    <a:cubicBezTo>
                      <a:pt x="193" y="487"/>
                      <a:pt x="189" y="479"/>
                      <a:pt x="186" y="470"/>
                    </a:cubicBezTo>
                    <a:cubicBezTo>
                      <a:pt x="177" y="476"/>
                      <a:pt x="166" y="479"/>
                      <a:pt x="155" y="479"/>
                    </a:cubicBezTo>
                    <a:cubicBezTo>
                      <a:pt x="141" y="479"/>
                      <a:pt x="129" y="475"/>
                      <a:pt x="118" y="466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/>
              </a:p>
            </p:txBody>
          </p:sp>
        </p:grpSp>
      </p:grpSp>
      <p:sp>
        <p:nvSpPr>
          <p:cNvPr id="9" name="矩形 8"/>
          <p:cNvSpPr/>
          <p:nvPr/>
        </p:nvSpPr>
        <p:spPr>
          <a:xfrm>
            <a:off x="900000" y="900000"/>
            <a:ext cx="10938680" cy="1825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Times New Roman" panose="02020603050405020304" pitchFamily="18" charset="0"/>
              </a:rPr>
              <a:t>　　回顾本节课所学内容，请回答以下问题：</a:t>
            </a:r>
            <a:b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  <a:cs typeface="Times New Roman" panose="02020603050405020304" pitchFamily="18" charset="0"/>
              </a:rPr>
            </a:b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Times New Roman" panose="02020603050405020304" pitchFamily="18" charset="0"/>
              </a:rPr>
              <a:t>　　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  <a:cs typeface="Times New Roman" panose="02020603050405020304" pitchFamily="18" charset="0"/>
              </a:rPr>
              <a:t>(1)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Times New Roman" panose="02020603050405020304" pitchFamily="18" charset="0"/>
              </a:rPr>
              <a:t>本节课你有哪些收获？</a:t>
            </a:r>
            <a:endParaRPr lang="zh-CN" altLang="en-US" sz="2600" dirty="0">
              <a:latin typeface="DongTian" panose="02020603050405020304" pitchFamily="18" charset="0"/>
              <a:ea typeface="方正楷体简体" panose="02000000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Times New Roman" panose="02020603050405020304" pitchFamily="18" charset="0"/>
              </a:rPr>
              <a:t>　　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  <a:cs typeface="Times New Roman" panose="02020603050405020304" pitchFamily="18" charset="0"/>
              </a:rPr>
              <a:t>(2)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  <a:cs typeface="Times New Roman" panose="02020603050405020304" pitchFamily="18" charset="0"/>
              </a:rPr>
              <a:t>你能谈一谈引入负数的好处吗？ </a:t>
            </a:r>
            <a:endParaRPr lang="en-US" altLang="zh-CN" sz="2600" dirty="0">
              <a:latin typeface="DongTian" panose="02020603050405020304" pitchFamily="18" charset="0"/>
              <a:ea typeface="方正楷体简体" panose="02000000000000000000" pitchFamily="65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80000" y="108000"/>
            <a:ext cx="1727000" cy="400110"/>
            <a:chOff x="5287328" y="2980155"/>
            <a:chExt cx="1727000" cy="400110"/>
          </a:xfrm>
        </p:grpSpPr>
        <p:grpSp>
          <p:nvGrpSpPr>
            <p:cNvPr id="3" name="组合 109"/>
            <p:cNvGrpSpPr/>
            <p:nvPr/>
          </p:nvGrpSpPr>
          <p:grpSpPr>
            <a:xfrm>
              <a:off x="5799565" y="2980155"/>
              <a:ext cx="1214763" cy="400110"/>
              <a:chOff x="715825" y="140511"/>
              <a:chExt cx="1214763" cy="400110"/>
            </a:xfrm>
          </p:grpSpPr>
          <p:sp>
            <p:nvSpPr>
              <p:cNvPr id="7" name="矩形 6"/>
              <p:cNvSpPr/>
              <p:nvPr/>
            </p:nvSpPr>
            <p:spPr>
              <a:xfrm>
                <a:off x="720000" y="140511"/>
                <a:ext cx="121058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2000" dirty="0">
                    <a:solidFill>
                      <a:schemeClr val="tx1"/>
                    </a:solidFill>
                    <a:latin typeface="方正黑体_GBK" panose="03000509000000000000" pitchFamily="65" charset="-122"/>
                    <a:ea typeface="方正黑体_GBK" panose="03000509000000000000" pitchFamily="65" charset="-122"/>
                  </a:rPr>
                  <a:t>课堂小结</a:t>
                </a:r>
                <a:endParaRPr lang="zh-CN" altLang="en-US" sz="2000" dirty="0">
                  <a:solidFill>
                    <a:schemeClr val="tx1"/>
                  </a:solidFill>
                  <a:latin typeface="方正黑体_GBK" panose="03000509000000000000" pitchFamily="65" charset="-122"/>
                  <a:ea typeface="方正黑体_GBK" panose="03000509000000000000" pitchFamily="65" charset="-122"/>
                </a:endParaRPr>
              </a:p>
            </p:txBody>
          </p:sp>
          <p:sp>
            <p:nvSpPr>
              <p:cNvPr id="8" name="矩形 7"/>
              <p:cNvSpPr/>
              <p:nvPr/>
            </p:nvSpPr>
            <p:spPr>
              <a:xfrm>
                <a:off x="715825" y="214566"/>
                <a:ext cx="18000" cy="252000"/>
              </a:xfrm>
              <a:prstGeom prst="rect">
                <a:avLst/>
              </a:prstGeom>
              <a:solidFill>
                <a:srgbClr val="72727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" name="组合 110"/>
            <p:cNvGrpSpPr/>
            <p:nvPr/>
          </p:nvGrpSpPr>
          <p:grpSpPr>
            <a:xfrm>
              <a:off x="5287328" y="3000190"/>
              <a:ext cx="360040" cy="360040"/>
              <a:chOff x="5699956" y="2780928"/>
              <a:chExt cx="360040" cy="360040"/>
            </a:xfrm>
          </p:grpSpPr>
          <p:sp>
            <p:nvSpPr>
              <p:cNvPr id="5" name="矩形: 圆角 111"/>
              <p:cNvSpPr/>
              <p:nvPr/>
            </p:nvSpPr>
            <p:spPr>
              <a:xfrm>
                <a:off x="5699956" y="2780928"/>
                <a:ext cx="360040" cy="360040"/>
              </a:xfrm>
              <a:prstGeom prst="roundRect">
                <a:avLst/>
              </a:prstGeom>
              <a:solidFill>
                <a:schemeClr val="tx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Freeform 15"/>
              <p:cNvSpPr>
                <a:spLocks noChangeAspect="1" noEditPoints="1"/>
              </p:cNvSpPr>
              <p:nvPr/>
            </p:nvSpPr>
            <p:spPr bwMode="auto">
              <a:xfrm>
                <a:off x="5779219" y="2834948"/>
                <a:ext cx="201515" cy="252000"/>
              </a:xfrm>
              <a:custGeom>
                <a:avLst/>
                <a:gdLst>
                  <a:gd name="T0" fmla="*/ 286 w 568"/>
                  <a:gd name="T1" fmla="*/ 0 h 709"/>
                  <a:gd name="T2" fmla="*/ 369 w 568"/>
                  <a:gd name="T3" fmla="*/ 12 h 709"/>
                  <a:gd name="T4" fmla="*/ 421 w 568"/>
                  <a:gd name="T5" fmla="*/ 66 h 709"/>
                  <a:gd name="T6" fmla="*/ 495 w 568"/>
                  <a:gd name="T7" fmla="*/ 115 h 709"/>
                  <a:gd name="T8" fmla="*/ 537 w 568"/>
                  <a:gd name="T9" fmla="*/ 193 h 709"/>
                  <a:gd name="T10" fmla="*/ 527 w 568"/>
                  <a:gd name="T11" fmla="*/ 243 h 709"/>
                  <a:gd name="T12" fmla="*/ 506 w 568"/>
                  <a:gd name="T13" fmla="*/ 331 h 709"/>
                  <a:gd name="T14" fmla="*/ 473 w 568"/>
                  <a:gd name="T15" fmla="*/ 418 h 709"/>
                  <a:gd name="T16" fmla="*/ 545 w 568"/>
                  <a:gd name="T17" fmla="*/ 634 h 709"/>
                  <a:gd name="T18" fmla="*/ 432 w 568"/>
                  <a:gd name="T19" fmla="*/ 687 h 709"/>
                  <a:gd name="T20" fmla="*/ 287 w 568"/>
                  <a:gd name="T21" fmla="*/ 492 h 709"/>
                  <a:gd name="T22" fmla="*/ 265 w 568"/>
                  <a:gd name="T23" fmla="*/ 505 h 709"/>
                  <a:gd name="T24" fmla="*/ 112 w 568"/>
                  <a:gd name="T25" fmla="*/ 628 h 709"/>
                  <a:gd name="T26" fmla="*/ 8 w 568"/>
                  <a:gd name="T27" fmla="*/ 605 h 709"/>
                  <a:gd name="T28" fmla="*/ 97 w 568"/>
                  <a:gd name="T29" fmla="*/ 419 h 709"/>
                  <a:gd name="T30" fmla="*/ 52 w 568"/>
                  <a:gd name="T31" fmla="*/ 365 h 709"/>
                  <a:gd name="T32" fmla="*/ 25 w 568"/>
                  <a:gd name="T33" fmla="*/ 280 h 709"/>
                  <a:gd name="T34" fmla="*/ 49 w 568"/>
                  <a:gd name="T35" fmla="*/ 230 h 709"/>
                  <a:gd name="T36" fmla="*/ 82 w 568"/>
                  <a:gd name="T37" fmla="*/ 141 h 709"/>
                  <a:gd name="T38" fmla="*/ 129 w 568"/>
                  <a:gd name="T39" fmla="*/ 62 h 709"/>
                  <a:gd name="T40" fmla="*/ 164 w 568"/>
                  <a:gd name="T41" fmla="*/ 27 h 709"/>
                  <a:gd name="T42" fmla="*/ 239 w 568"/>
                  <a:gd name="T43" fmla="*/ 28 h 709"/>
                  <a:gd name="T44" fmla="*/ 451 w 568"/>
                  <a:gd name="T45" fmla="*/ 467 h 709"/>
                  <a:gd name="T46" fmla="*/ 368 w 568"/>
                  <a:gd name="T47" fmla="*/ 492 h 709"/>
                  <a:gd name="T48" fmla="*/ 427 w 568"/>
                  <a:gd name="T49" fmla="*/ 628 h 709"/>
                  <a:gd name="T50" fmla="*/ 471 w 568"/>
                  <a:gd name="T51" fmla="*/ 581 h 709"/>
                  <a:gd name="T52" fmla="*/ 407 w 568"/>
                  <a:gd name="T53" fmla="*/ 213 h 709"/>
                  <a:gd name="T54" fmla="*/ 342 w 568"/>
                  <a:gd name="T55" fmla="*/ 197 h 709"/>
                  <a:gd name="T56" fmla="*/ 306 w 568"/>
                  <a:gd name="T57" fmla="*/ 140 h 709"/>
                  <a:gd name="T58" fmla="*/ 258 w 568"/>
                  <a:gd name="T59" fmla="*/ 154 h 709"/>
                  <a:gd name="T60" fmla="*/ 228 w 568"/>
                  <a:gd name="T61" fmla="*/ 200 h 709"/>
                  <a:gd name="T62" fmla="*/ 159 w 568"/>
                  <a:gd name="T63" fmla="*/ 229 h 709"/>
                  <a:gd name="T64" fmla="*/ 198 w 568"/>
                  <a:gd name="T65" fmla="*/ 293 h 709"/>
                  <a:gd name="T66" fmla="*/ 195 w 568"/>
                  <a:gd name="T67" fmla="*/ 348 h 709"/>
                  <a:gd name="T68" fmla="*/ 214 w 568"/>
                  <a:gd name="T69" fmla="*/ 384 h 709"/>
                  <a:gd name="T70" fmla="*/ 282 w 568"/>
                  <a:gd name="T71" fmla="*/ 364 h 709"/>
                  <a:gd name="T72" fmla="*/ 333 w 568"/>
                  <a:gd name="T73" fmla="*/ 383 h 709"/>
                  <a:gd name="T74" fmla="*/ 374 w 568"/>
                  <a:gd name="T75" fmla="*/ 375 h 709"/>
                  <a:gd name="T76" fmla="*/ 375 w 568"/>
                  <a:gd name="T77" fmla="*/ 306 h 709"/>
                  <a:gd name="T78" fmla="*/ 409 w 568"/>
                  <a:gd name="T79" fmla="*/ 264 h 709"/>
                  <a:gd name="T80" fmla="*/ 407 w 568"/>
                  <a:gd name="T81" fmla="*/ 213 h 709"/>
                  <a:gd name="T82" fmla="*/ 69 w 568"/>
                  <a:gd name="T83" fmla="*/ 595 h 709"/>
                  <a:gd name="T84" fmla="*/ 126 w 568"/>
                  <a:gd name="T85" fmla="*/ 592 h 709"/>
                  <a:gd name="T86" fmla="*/ 161 w 568"/>
                  <a:gd name="T87" fmla="*/ 629 h 709"/>
                  <a:gd name="T88" fmla="*/ 186 w 568"/>
                  <a:gd name="T89" fmla="*/ 470 h 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568" h="709">
                    <a:moveTo>
                      <a:pt x="239" y="28"/>
                    </a:moveTo>
                    <a:cubicBezTo>
                      <a:pt x="242" y="23"/>
                      <a:pt x="245" y="19"/>
                      <a:pt x="249" y="15"/>
                    </a:cubicBezTo>
                    <a:cubicBezTo>
                      <a:pt x="259" y="5"/>
                      <a:pt x="272" y="0"/>
                      <a:pt x="286" y="0"/>
                    </a:cubicBezTo>
                    <a:cubicBezTo>
                      <a:pt x="301" y="0"/>
                      <a:pt x="313" y="5"/>
                      <a:pt x="323" y="15"/>
                    </a:cubicBezTo>
                    <a:cubicBezTo>
                      <a:pt x="327" y="19"/>
                      <a:pt x="330" y="22"/>
                      <a:pt x="332" y="27"/>
                    </a:cubicBezTo>
                    <a:cubicBezTo>
                      <a:pt x="342" y="17"/>
                      <a:pt x="354" y="12"/>
                      <a:pt x="369" y="12"/>
                    </a:cubicBezTo>
                    <a:cubicBezTo>
                      <a:pt x="383" y="12"/>
                      <a:pt x="396" y="17"/>
                      <a:pt x="406" y="27"/>
                    </a:cubicBezTo>
                    <a:cubicBezTo>
                      <a:pt x="416" y="38"/>
                      <a:pt x="421" y="50"/>
                      <a:pt x="421" y="65"/>
                    </a:cubicBezTo>
                    <a:cubicBezTo>
                      <a:pt x="421" y="65"/>
                      <a:pt x="421" y="66"/>
                      <a:pt x="421" y="66"/>
                    </a:cubicBezTo>
                    <a:cubicBezTo>
                      <a:pt x="428" y="63"/>
                      <a:pt x="435" y="62"/>
                      <a:pt x="442" y="62"/>
                    </a:cubicBezTo>
                    <a:cubicBezTo>
                      <a:pt x="457" y="62"/>
                      <a:pt x="469" y="67"/>
                      <a:pt x="480" y="77"/>
                    </a:cubicBezTo>
                    <a:cubicBezTo>
                      <a:pt x="490" y="88"/>
                      <a:pt x="495" y="100"/>
                      <a:pt x="495" y="115"/>
                    </a:cubicBezTo>
                    <a:cubicBezTo>
                      <a:pt x="495" y="124"/>
                      <a:pt x="493" y="133"/>
                      <a:pt x="488" y="141"/>
                    </a:cubicBezTo>
                    <a:cubicBezTo>
                      <a:pt x="501" y="141"/>
                      <a:pt x="513" y="146"/>
                      <a:pt x="522" y="156"/>
                    </a:cubicBezTo>
                    <a:cubicBezTo>
                      <a:pt x="532" y="166"/>
                      <a:pt x="537" y="179"/>
                      <a:pt x="537" y="193"/>
                    </a:cubicBezTo>
                    <a:cubicBezTo>
                      <a:pt x="537" y="208"/>
                      <a:pt x="532" y="220"/>
                      <a:pt x="522" y="230"/>
                    </a:cubicBezTo>
                    <a:cubicBezTo>
                      <a:pt x="520" y="232"/>
                      <a:pt x="519" y="234"/>
                      <a:pt x="517" y="235"/>
                    </a:cubicBezTo>
                    <a:cubicBezTo>
                      <a:pt x="520" y="237"/>
                      <a:pt x="524" y="240"/>
                      <a:pt x="527" y="243"/>
                    </a:cubicBezTo>
                    <a:cubicBezTo>
                      <a:pt x="537" y="253"/>
                      <a:pt x="542" y="266"/>
                      <a:pt x="542" y="280"/>
                    </a:cubicBezTo>
                    <a:cubicBezTo>
                      <a:pt x="542" y="295"/>
                      <a:pt x="537" y="307"/>
                      <a:pt x="527" y="318"/>
                    </a:cubicBezTo>
                    <a:cubicBezTo>
                      <a:pt x="521" y="324"/>
                      <a:pt x="514" y="328"/>
                      <a:pt x="506" y="331"/>
                    </a:cubicBezTo>
                    <a:cubicBezTo>
                      <a:pt x="515" y="340"/>
                      <a:pt x="519" y="352"/>
                      <a:pt x="519" y="365"/>
                    </a:cubicBezTo>
                    <a:cubicBezTo>
                      <a:pt x="519" y="380"/>
                      <a:pt x="514" y="392"/>
                      <a:pt x="504" y="402"/>
                    </a:cubicBezTo>
                    <a:cubicBezTo>
                      <a:pt x="495" y="411"/>
                      <a:pt x="485" y="416"/>
                      <a:pt x="473" y="418"/>
                    </a:cubicBezTo>
                    <a:cubicBezTo>
                      <a:pt x="472" y="418"/>
                      <a:pt x="471" y="418"/>
                      <a:pt x="471" y="418"/>
                    </a:cubicBezTo>
                    <a:cubicBezTo>
                      <a:pt x="560" y="605"/>
                      <a:pt x="560" y="605"/>
                      <a:pt x="560" y="605"/>
                    </a:cubicBezTo>
                    <a:cubicBezTo>
                      <a:pt x="568" y="626"/>
                      <a:pt x="563" y="635"/>
                      <a:pt x="545" y="634"/>
                    </a:cubicBezTo>
                    <a:cubicBezTo>
                      <a:pt x="482" y="619"/>
                      <a:pt x="482" y="619"/>
                      <a:pt x="482" y="619"/>
                    </a:cubicBezTo>
                    <a:cubicBezTo>
                      <a:pt x="467" y="613"/>
                      <a:pt x="459" y="616"/>
                      <a:pt x="456" y="628"/>
                    </a:cubicBezTo>
                    <a:cubicBezTo>
                      <a:pt x="432" y="687"/>
                      <a:pt x="432" y="687"/>
                      <a:pt x="432" y="687"/>
                    </a:cubicBezTo>
                    <a:cubicBezTo>
                      <a:pt x="424" y="708"/>
                      <a:pt x="412" y="709"/>
                      <a:pt x="397" y="691"/>
                    </a:cubicBezTo>
                    <a:cubicBezTo>
                      <a:pt x="301" y="503"/>
                      <a:pt x="301" y="503"/>
                      <a:pt x="301" y="503"/>
                    </a:cubicBezTo>
                    <a:cubicBezTo>
                      <a:pt x="296" y="500"/>
                      <a:pt x="291" y="497"/>
                      <a:pt x="287" y="492"/>
                    </a:cubicBezTo>
                    <a:cubicBezTo>
                      <a:pt x="286" y="491"/>
                      <a:pt x="286" y="491"/>
                      <a:pt x="285" y="490"/>
                    </a:cubicBezTo>
                    <a:cubicBezTo>
                      <a:pt x="284" y="491"/>
                      <a:pt x="283" y="492"/>
                      <a:pt x="282" y="494"/>
                    </a:cubicBezTo>
                    <a:cubicBezTo>
                      <a:pt x="277" y="499"/>
                      <a:pt x="271" y="503"/>
                      <a:pt x="265" y="505"/>
                    </a:cubicBezTo>
                    <a:cubicBezTo>
                      <a:pt x="171" y="691"/>
                      <a:pt x="171" y="691"/>
                      <a:pt x="171" y="691"/>
                    </a:cubicBezTo>
                    <a:cubicBezTo>
                      <a:pt x="156" y="709"/>
                      <a:pt x="144" y="708"/>
                      <a:pt x="136" y="687"/>
                    </a:cubicBezTo>
                    <a:cubicBezTo>
                      <a:pt x="112" y="628"/>
                      <a:pt x="112" y="628"/>
                      <a:pt x="112" y="628"/>
                    </a:cubicBezTo>
                    <a:cubicBezTo>
                      <a:pt x="109" y="616"/>
                      <a:pt x="101" y="613"/>
                      <a:pt x="86" y="619"/>
                    </a:cubicBezTo>
                    <a:cubicBezTo>
                      <a:pt x="23" y="634"/>
                      <a:pt x="23" y="634"/>
                      <a:pt x="23" y="634"/>
                    </a:cubicBezTo>
                    <a:cubicBezTo>
                      <a:pt x="5" y="635"/>
                      <a:pt x="0" y="626"/>
                      <a:pt x="8" y="605"/>
                    </a:cubicBezTo>
                    <a:cubicBezTo>
                      <a:pt x="96" y="421"/>
                      <a:pt x="96" y="421"/>
                      <a:pt x="96" y="421"/>
                    </a:cubicBezTo>
                    <a:cubicBezTo>
                      <a:pt x="97" y="422"/>
                      <a:pt x="97" y="422"/>
                      <a:pt x="97" y="422"/>
                    </a:cubicBezTo>
                    <a:cubicBezTo>
                      <a:pt x="97" y="421"/>
                      <a:pt x="97" y="420"/>
                      <a:pt x="97" y="419"/>
                    </a:cubicBezTo>
                    <a:cubicBezTo>
                      <a:pt x="97" y="419"/>
                      <a:pt x="97" y="418"/>
                      <a:pt x="97" y="418"/>
                    </a:cubicBezTo>
                    <a:cubicBezTo>
                      <a:pt x="86" y="416"/>
                      <a:pt x="76" y="411"/>
                      <a:pt x="67" y="402"/>
                    </a:cubicBezTo>
                    <a:cubicBezTo>
                      <a:pt x="57" y="392"/>
                      <a:pt x="52" y="380"/>
                      <a:pt x="52" y="365"/>
                    </a:cubicBezTo>
                    <a:cubicBezTo>
                      <a:pt x="52" y="352"/>
                      <a:pt x="56" y="341"/>
                      <a:pt x="64" y="331"/>
                    </a:cubicBezTo>
                    <a:cubicBezTo>
                      <a:pt x="55" y="329"/>
                      <a:pt x="48" y="324"/>
                      <a:pt x="41" y="318"/>
                    </a:cubicBezTo>
                    <a:cubicBezTo>
                      <a:pt x="31" y="307"/>
                      <a:pt x="25" y="295"/>
                      <a:pt x="25" y="280"/>
                    </a:cubicBezTo>
                    <a:cubicBezTo>
                      <a:pt x="25" y="266"/>
                      <a:pt x="31" y="253"/>
                      <a:pt x="41" y="243"/>
                    </a:cubicBezTo>
                    <a:cubicBezTo>
                      <a:pt x="45" y="239"/>
                      <a:pt x="49" y="236"/>
                      <a:pt x="53" y="234"/>
                    </a:cubicBezTo>
                    <a:cubicBezTo>
                      <a:pt x="51" y="233"/>
                      <a:pt x="50" y="232"/>
                      <a:pt x="49" y="230"/>
                    </a:cubicBezTo>
                    <a:cubicBezTo>
                      <a:pt x="39" y="220"/>
                      <a:pt x="33" y="208"/>
                      <a:pt x="33" y="193"/>
                    </a:cubicBezTo>
                    <a:cubicBezTo>
                      <a:pt x="33" y="179"/>
                      <a:pt x="39" y="166"/>
                      <a:pt x="49" y="156"/>
                    </a:cubicBezTo>
                    <a:cubicBezTo>
                      <a:pt x="58" y="146"/>
                      <a:pt x="69" y="141"/>
                      <a:pt x="82" y="141"/>
                    </a:cubicBezTo>
                    <a:cubicBezTo>
                      <a:pt x="78" y="133"/>
                      <a:pt x="76" y="124"/>
                      <a:pt x="76" y="115"/>
                    </a:cubicBezTo>
                    <a:cubicBezTo>
                      <a:pt x="76" y="100"/>
                      <a:pt x="81" y="88"/>
                      <a:pt x="91" y="77"/>
                    </a:cubicBezTo>
                    <a:cubicBezTo>
                      <a:pt x="102" y="67"/>
                      <a:pt x="114" y="62"/>
                      <a:pt x="129" y="62"/>
                    </a:cubicBezTo>
                    <a:cubicBezTo>
                      <a:pt x="136" y="62"/>
                      <a:pt x="142" y="63"/>
                      <a:pt x="149" y="66"/>
                    </a:cubicBezTo>
                    <a:cubicBezTo>
                      <a:pt x="149" y="65"/>
                      <a:pt x="149" y="65"/>
                      <a:pt x="149" y="65"/>
                    </a:cubicBezTo>
                    <a:cubicBezTo>
                      <a:pt x="149" y="50"/>
                      <a:pt x="154" y="38"/>
                      <a:pt x="164" y="27"/>
                    </a:cubicBezTo>
                    <a:cubicBezTo>
                      <a:pt x="174" y="17"/>
                      <a:pt x="187" y="12"/>
                      <a:pt x="201" y="12"/>
                    </a:cubicBezTo>
                    <a:cubicBezTo>
                      <a:pt x="216" y="12"/>
                      <a:pt x="228" y="17"/>
                      <a:pt x="239" y="27"/>
                    </a:cubicBezTo>
                    <a:cubicBezTo>
                      <a:pt x="239" y="28"/>
                      <a:pt x="239" y="28"/>
                      <a:pt x="239" y="28"/>
                    </a:cubicBezTo>
                    <a:close/>
                    <a:moveTo>
                      <a:pt x="499" y="595"/>
                    </a:moveTo>
                    <a:cubicBezTo>
                      <a:pt x="515" y="599"/>
                      <a:pt x="521" y="594"/>
                      <a:pt x="516" y="579"/>
                    </a:cubicBezTo>
                    <a:cubicBezTo>
                      <a:pt x="451" y="467"/>
                      <a:pt x="451" y="467"/>
                      <a:pt x="451" y="467"/>
                    </a:cubicBezTo>
                    <a:cubicBezTo>
                      <a:pt x="441" y="475"/>
                      <a:pt x="429" y="479"/>
                      <a:pt x="416" y="479"/>
                    </a:cubicBezTo>
                    <a:cubicBezTo>
                      <a:pt x="403" y="479"/>
                      <a:pt x="392" y="476"/>
                      <a:pt x="382" y="469"/>
                    </a:cubicBezTo>
                    <a:cubicBezTo>
                      <a:pt x="380" y="478"/>
                      <a:pt x="375" y="485"/>
                      <a:pt x="368" y="492"/>
                    </a:cubicBezTo>
                    <a:cubicBezTo>
                      <a:pt x="361" y="499"/>
                      <a:pt x="354" y="504"/>
                      <a:pt x="346" y="506"/>
                    </a:cubicBezTo>
                    <a:cubicBezTo>
                      <a:pt x="407" y="629"/>
                      <a:pt x="407" y="629"/>
                      <a:pt x="407" y="629"/>
                    </a:cubicBezTo>
                    <a:cubicBezTo>
                      <a:pt x="416" y="643"/>
                      <a:pt x="422" y="643"/>
                      <a:pt x="427" y="628"/>
                    </a:cubicBezTo>
                    <a:cubicBezTo>
                      <a:pt x="428" y="628"/>
                      <a:pt x="428" y="628"/>
                      <a:pt x="428" y="627"/>
                    </a:cubicBezTo>
                    <a:cubicBezTo>
                      <a:pt x="442" y="592"/>
                      <a:pt x="442" y="592"/>
                      <a:pt x="442" y="592"/>
                    </a:cubicBezTo>
                    <a:cubicBezTo>
                      <a:pt x="447" y="578"/>
                      <a:pt x="457" y="575"/>
                      <a:pt x="471" y="581"/>
                    </a:cubicBezTo>
                    <a:cubicBezTo>
                      <a:pt x="497" y="595"/>
                      <a:pt x="497" y="595"/>
                      <a:pt x="497" y="595"/>
                    </a:cubicBezTo>
                    <a:cubicBezTo>
                      <a:pt x="498" y="595"/>
                      <a:pt x="498" y="595"/>
                      <a:pt x="499" y="595"/>
                    </a:cubicBezTo>
                    <a:close/>
                    <a:moveTo>
                      <a:pt x="407" y="213"/>
                    </a:moveTo>
                    <a:cubicBezTo>
                      <a:pt x="402" y="209"/>
                      <a:pt x="397" y="207"/>
                      <a:pt x="390" y="206"/>
                    </a:cubicBezTo>
                    <a:cubicBezTo>
                      <a:pt x="349" y="200"/>
                      <a:pt x="349" y="200"/>
                      <a:pt x="349" y="200"/>
                    </a:cubicBezTo>
                    <a:cubicBezTo>
                      <a:pt x="346" y="200"/>
                      <a:pt x="344" y="199"/>
                      <a:pt x="342" y="197"/>
                    </a:cubicBezTo>
                    <a:cubicBezTo>
                      <a:pt x="340" y="196"/>
                      <a:pt x="339" y="194"/>
                      <a:pt x="338" y="192"/>
                    </a:cubicBezTo>
                    <a:cubicBezTo>
                      <a:pt x="319" y="154"/>
                      <a:pt x="319" y="154"/>
                      <a:pt x="319" y="154"/>
                    </a:cubicBezTo>
                    <a:cubicBezTo>
                      <a:pt x="316" y="148"/>
                      <a:pt x="312" y="144"/>
                      <a:pt x="306" y="140"/>
                    </a:cubicBezTo>
                    <a:cubicBezTo>
                      <a:pt x="301" y="137"/>
                      <a:pt x="295" y="135"/>
                      <a:pt x="289" y="135"/>
                    </a:cubicBezTo>
                    <a:cubicBezTo>
                      <a:pt x="282" y="135"/>
                      <a:pt x="276" y="137"/>
                      <a:pt x="271" y="140"/>
                    </a:cubicBezTo>
                    <a:cubicBezTo>
                      <a:pt x="265" y="144"/>
                      <a:pt x="261" y="148"/>
                      <a:pt x="258" y="154"/>
                    </a:cubicBezTo>
                    <a:cubicBezTo>
                      <a:pt x="240" y="192"/>
                      <a:pt x="240" y="192"/>
                      <a:pt x="240" y="192"/>
                    </a:cubicBezTo>
                    <a:cubicBezTo>
                      <a:pt x="239" y="194"/>
                      <a:pt x="237" y="196"/>
                      <a:pt x="235" y="197"/>
                    </a:cubicBezTo>
                    <a:cubicBezTo>
                      <a:pt x="233" y="199"/>
                      <a:pt x="231" y="200"/>
                      <a:pt x="228" y="200"/>
                    </a:cubicBezTo>
                    <a:cubicBezTo>
                      <a:pt x="187" y="206"/>
                      <a:pt x="187" y="206"/>
                      <a:pt x="187" y="206"/>
                    </a:cubicBezTo>
                    <a:cubicBezTo>
                      <a:pt x="180" y="207"/>
                      <a:pt x="175" y="209"/>
                      <a:pt x="170" y="213"/>
                    </a:cubicBezTo>
                    <a:cubicBezTo>
                      <a:pt x="165" y="218"/>
                      <a:pt x="161" y="223"/>
                      <a:pt x="159" y="229"/>
                    </a:cubicBezTo>
                    <a:cubicBezTo>
                      <a:pt x="157" y="235"/>
                      <a:pt x="157" y="241"/>
                      <a:pt x="159" y="248"/>
                    </a:cubicBezTo>
                    <a:cubicBezTo>
                      <a:pt x="160" y="254"/>
                      <a:pt x="163" y="259"/>
                      <a:pt x="168" y="264"/>
                    </a:cubicBezTo>
                    <a:cubicBezTo>
                      <a:pt x="198" y="293"/>
                      <a:pt x="198" y="293"/>
                      <a:pt x="198" y="293"/>
                    </a:cubicBezTo>
                    <a:cubicBezTo>
                      <a:pt x="200" y="295"/>
                      <a:pt x="201" y="297"/>
                      <a:pt x="202" y="299"/>
                    </a:cubicBezTo>
                    <a:cubicBezTo>
                      <a:pt x="203" y="301"/>
                      <a:pt x="203" y="304"/>
                      <a:pt x="202" y="306"/>
                    </a:cubicBezTo>
                    <a:cubicBezTo>
                      <a:pt x="195" y="348"/>
                      <a:pt x="195" y="348"/>
                      <a:pt x="195" y="348"/>
                    </a:cubicBezTo>
                    <a:cubicBezTo>
                      <a:pt x="194" y="353"/>
                      <a:pt x="195" y="357"/>
                      <a:pt x="196" y="362"/>
                    </a:cubicBezTo>
                    <a:cubicBezTo>
                      <a:pt x="197" y="367"/>
                      <a:pt x="199" y="371"/>
                      <a:pt x="203" y="375"/>
                    </a:cubicBezTo>
                    <a:cubicBezTo>
                      <a:pt x="206" y="379"/>
                      <a:pt x="210" y="382"/>
                      <a:pt x="214" y="384"/>
                    </a:cubicBezTo>
                    <a:cubicBezTo>
                      <a:pt x="219" y="386"/>
                      <a:pt x="224" y="387"/>
                      <a:pt x="229" y="387"/>
                    </a:cubicBezTo>
                    <a:cubicBezTo>
                      <a:pt x="234" y="387"/>
                      <a:pt x="239" y="386"/>
                      <a:pt x="244" y="383"/>
                    </a:cubicBezTo>
                    <a:cubicBezTo>
                      <a:pt x="282" y="364"/>
                      <a:pt x="282" y="364"/>
                      <a:pt x="282" y="364"/>
                    </a:cubicBezTo>
                    <a:cubicBezTo>
                      <a:pt x="284" y="363"/>
                      <a:pt x="286" y="362"/>
                      <a:pt x="289" y="362"/>
                    </a:cubicBezTo>
                    <a:cubicBezTo>
                      <a:pt x="291" y="362"/>
                      <a:pt x="293" y="363"/>
                      <a:pt x="296" y="364"/>
                    </a:cubicBezTo>
                    <a:cubicBezTo>
                      <a:pt x="333" y="383"/>
                      <a:pt x="333" y="383"/>
                      <a:pt x="333" y="383"/>
                    </a:cubicBezTo>
                    <a:cubicBezTo>
                      <a:pt x="338" y="386"/>
                      <a:pt x="343" y="387"/>
                      <a:pt x="349" y="387"/>
                    </a:cubicBezTo>
                    <a:cubicBezTo>
                      <a:pt x="354" y="387"/>
                      <a:pt x="358" y="386"/>
                      <a:pt x="363" y="384"/>
                    </a:cubicBezTo>
                    <a:cubicBezTo>
                      <a:pt x="367" y="382"/>
                      <a:pt x="371" y="379"/>
                      <a:pt x="374" y="375"/>
                    </a:cubicBezTo>
                    <a:cubicBezTo>
                      <a:pt x="378" y="371"/>
                      <a:pt x="380" y="367"/>
                      <a:pt x="381" y="362"/>
                    </a:cubicBezTo>
                    <a:cubicBezTo>
                      <a:pt x="383" y="357"/>
                      <a:pt x="383" y="353"/>
                      <a:pt x="382" y="348"/>
                    </a:cubicBezTo>
                    <a:cubicBezTo>
                      <a:pt x="375" y="306"/>
                      <a:pt x="375" y="306"/>
                      <a:pt x="375" y="306"/>
                    </a:cubicBezTo>
                    <a:cubicBezTo>
                      <a:pt x="374" y="304"/>
                      <a:pt x="375" y="301"/>
                      <a:pt x="375" y="299"/>
                    </a:cubicBezTo>
                    <a:cubicBezTo>
                      <a:pt x="376" y="297"/>
                      <a:pt x="377" y="295"/>
                      <a:pt x="379" y="293"/>
                    </a:cubicBezTo>
                    <a:cubicBezTo>
                      <a:pt x="409" y="264"/>
                      <a:pt x="409" y="264"/>
                      <a:pt x="409" y="264"/>
                    </a:cubicBezTo>
                    <a:cubicBezTo>
                      <a:pt x="414" y="259"/>
                      <a:pt x="417" y="254"/>
                      <a:pt x="418" y="248"/>
                    </a:cubicBezTo>
                    <a:cubicBezTo>
                      <a:pt x="420" y="241"/>
                      <a:pt x="420" y="235"/>
                      <a:pt x="418" y="229"/>
                    </a:cubicBezTo>
                    <a:cubicBezTo>
                      <a:pt x="416" y="223"/>
                      <a:pt x="412" y="218"/>
                      <a:pt x="407" y="213"/>
                    </a:cubicBezTo>
                    <a:close/>
                    <a:moveTo>
                      <a:pt x="118" y="466"/>
                    </a:moveTo>
                    <a:cubicBezTo>
                      <a:pt x="52" y="579"/>
                      <a:pt x="52" y="579"/>
                      <a:pt x="52" y="579"/>
                    </a:cubicBezTo>
                    <a:cubicBezTo>
                      <a:pt x="47" y="594"/>
                      <a:pt x="53" y="600"/>
                      <a:pt x="69" y="595"/>
                    </a:cubicBezTo>
                    <a:cubicBezTo>
                      <a:pt x="70" y="595"/>
                      <a:pt x="70" y="595"/>
                      <a:pt x="71" y="595"/>
                    </a:cubicBezTo>
                    <a:cubicBezTo>
                      <a:pt x="97" y="581"/>
                      <a:pt x="97" y="581"/>
                      <a:pt x="97" y="581"/>
                    </a:cubicBezTo>
                    <a:cubicBezTo>
                      <a:pt x="111" y="575"/>
                      <a:pt x="121" y="578"/>
                      <a:pt x="126" y="592"/>
                    </a:cubicBezTo>
                    <a:cubicBezTo>
                      <a:pt x="140" y="627"/>
                      <a:pt x="140" y="627"/>
                      <a:pt x="140" y="627"/>
                    </a:cubicBezTo>
                    <a:cubicBezTo>
                      <a:pt x="140" y="628"/>
                      <a:pt x="140" y="628"/>
                      <a:pt x="141" y="628"/>
                    </a:cubicBezTo>
                    <a:cubicBezTo>
                      <a:pt x="146" y="643"/>
                      <a:pt x="152" y="643"/>
                      <a:pt x="161" y="629"/>
                    </a:cubicBezTo>
                    <a:cubicBezTo>
                      <a:pt x="222" y="507"/>
                      <a:pt x="222" y="507"/>
                      <a:pt x="222" y="507"/>
                    </a:cubicBezTo>
                    <a:cubicBezTo>
                      <a:pt x="214" y="505"/>
                      <a:pt x="207" y="500"/>
                      <a:pt x="200" y="494"/>
                    </a:cubicBezTo>
                    <a:cubicBezTo>
                      <a:pt x="193" y="487"/>
                      <a:pt x="189" y="479"/>
                      <a:pt x="186" y="470"/>
                    </a:cubicBezTo>
                    <a:cubicBezTo>
                      <a:pt x="177" y="476"/>
                      <a:pt x="166" y="479"/>
                      <a:pt x="155" y="479"/>
                    </a:cubicBezTo>
                    <a:cubicBezTo>
                      <a:pt x="141" y="479"/>
                      <a:pt x="129" y="475"/>
                      <a:pt x="118" y="466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/>
              </a:p>
            </p:txBody>
          </p:sp>
        </p:grpSp>
      </p:grpSp>
      <p:sp>
        <p:nvSpPr>
          <p:cNvPr id="9" name="矩形 8"/>
          <p:cNvSpPr/>
          <p:nvPr/>
        </p:nvSpPr>
        <p:spPr>
          <a:xfrm>
            <a:off x="900000" y="900000"/>
            <a:ext cx="11292000" cy="54906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　　</a:t>
            </a:r>
            <a:r>
              <a:rPr lang="en-US" altLang="zh-CN" sz="22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1. </a:t>
            </a:r>
            <a:r>
              <a:rPr lang="zh-CN" altLang="en-US" sz="22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负数的引入</a:t>
            </a:r>
            <a:endParaRPr lang="en-US" altLang="zh-CN" sz="2200" dirty="0">
              <a:solidFill>
                <a:schemeClr val="tx2"/>
              </a:solidFill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45000"/>
              </a:lnSpc>
            </a:pPr>
            <a:r>
              <a:rPr lang="zh-CN" altLang="en-US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　　由于在实际的生产和生活中经常需要表示含有“零上” 和“零下”，“盈利”和</a:t>
            </a:r>
            <a:endParaRPr lang="en-US" altLang="zh-CN" sz="22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45000"/>
              </a:lnSpc>
            </a:pPr>
            <a:r>
              <a:rPr lang="zh-CN" altLang="en-US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“亏损”，“增长”和“减少”等具有相反意义的量，所以引入了负数，使数的范围</a:t>
            </a:r>
            <a:endParaRPr lang="en-US" altLang="zh-CN" sz="2200"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45000"/>
              </a:lnSpc>
            </a:pPr>
            <a:r>
              <a:rPr lang="zh-CN" altLang="en-US" sz="2200">
                <a:latin typeface="DongTian" panose="02020603050405020304" pitchFamily="18" charset="0"/>
                <a:ea typeface="方正楷体简体" panose="02000000000000000000" pitchFamily="65" charset="-122"/>
              </a:rPr>
              <a:t>再</a:t>
            </a:r>
            <a:r>
              <a:rPr lang="zh-CN" altLang="en-US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一次扩大了</a:t>
            </a:r>
            <a:r>
              <a:rPr lang="en-US" altLang="zh-CN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.</a:t>
            </a:r>
            <a:endParaRPr lang="en-US" altLang="zh-CN" sz="22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45000"/>
              </a:lnSpc>
            </a:pPr>
            <a:r>
              <a:rPr lang="zh-CN" altLang="en-US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　</a:t>
            </a:r>
            <a:r>
              <a:rPr lang="zh-CN" altLang="en-US" sz="22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　</a:t>
            </a:r>
            <a:r>
              <a:rPr lang="en-US" altLang="zh-CN" sz="22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2. </a:t>
            </a:r>
            <a:r>
              <a:rPr lang="zh-CN" altLang="en-US" sz="22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正数和负数的概念</a:t>
            </a:r>
            <a:endParaRPr lang="en-US" altLang="zh-CN" sz="2200" dirty="0">
              <a:solidFill>
                <a:schemeClr val="tx2"/>
              </a:solidFill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45000"/>
              </a:lnSpc>
            </a:pPr>
            <a:r>
              <a:rPr lang="zh-CN" altLang="en-US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　　像 </a:t>
            </a:r>
            <a:r>
              <a:rPr lang="en-US" altLang="zh-CN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3</a:t>
            </a:r>
            <a:r>
              <a:rPr lang="zh-CN" altLang="en-US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，</a:t>
            </a:r>
            <a:r>
              <a:rPr lang="en-US" altLang="zh-CN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50</a:t>
            </a:r>
            <a:r>
              <a:rPr lang="zh-CN" altLang="en-US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，</a:t>
            </a:r>
            <a:r>
              <a:rPr lang="en-US" altLang="zh-CN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7.8% </a:t>
            </a:r>
            <a:r>
              <a:rPr lang="zh-CN" altLang="en-US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这样大于 </a:t>
            </a:r>
            <a:r>
              <a:rPr lang="en-US" altLang="zh-CN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0 </a:t>
            </a:r>
            <a:r>
              <a:rPr lang="zh-CN" altLang="en-US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的数叫作</a:t>
            </a:r>
            <a:r>
              <a:rPr lang="zh-CN" altLang="en-US" sz="22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正数</a:t>
            </a:r>
            <a:r>
              <a:rPr lang="en-US" altLang="zh-CN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.</a:t>
            </a:r>
            <a:endParaRPr lang="en-US" altLang="zh-CN" sz="22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45000"/>
              </a:lnSpc>
            </a:pPr>
            <a:r>
              <a:rPr lang="zh-CN" altLang="en-US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　　像－</a:t>
            </a:r>
            <a:r>
              <a:rPr lang="en-US" altLang="zh-CN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3</a:t>
            </a:r>
            <a:r>
              <a:rPr lang="zh-CN" altLang="en-US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，－</a:t>
            </a:r>
            <a:r>
              <a:rPr lang="en-US" altLang="zh-CN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10</a:t>
            </a:r>
            <a:r>
              <a:rPr lang="zh-CN" altLang="en-US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，－</a:t>
            </a:r>
            <a:r>
              <a:rPr lang="en-US" altLang="zh-CN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0.7% </a:t>
            </a:r>
            <a:r>
              <a:rPr lang="zh-CN" altLang="en-US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这样在正数前加上符号“－”</a:t>
            </a:r>
            <a:r>
              <a:rPr lang="en-US" altLang="zh-CN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(</a:t>
            </a:r>
            <a:r>
              <a:rPr lang="zh-CN" altLang="en-US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读作“负”</a:t>
            </a:r>
            <a:r>
              <a:rPr lang="en-US" altLang="zh-CN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)</a:t>
            </a:r>
            <a:r>
              <a:rPr lang="zh-CN" altLang="en-US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的数叫作</a:t>
            </a:r>
            <a:r>
              <a:rPr lang="zh-CN" altLang="en-US" sz="22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负数</a:t>
            </a:r>
            <a:r>
              <a:rPr lang="en-US" altLang="zh-CN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.</a:t>
            </a:r>
            <a:endParaRPr lang="en-US" altLang="zh-CN" sz="22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45000"/>
              </a:lnSpc>
            </a:pPr>
            <a:r>
              <a:rPr lang="zh-CN" altLang="en-US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　　符号：“</a:t>
            </a:r>
            <a:r>
              <a:rPr lang="en-US" altLang="zh-CN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+”</a:t>
            </a:r>
            <a:r>
              <a:rPr lang="zh-CN" altLang="en-US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，“－” </a:t>
            </a:r>
            <a:r>
              <a:rPr lang="en-US" altLang="zh-CN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.</a:t>
            </a:r>
            <a:endParaRPr lang="en-US" altLang="zh-CN" sz="22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45000"/>
              </a:lnSpc>
            </a:pPr>
            <a:r>
              <a:rPr lang="zh-CN" altLang="en-US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　　</a:t>
            </a:r>
            <a:r>
              <a:rPr lang="en-US" altLang="zh-CN" sz="22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3. </a:t>
            </a:r>
            <a:r>
              <a:rPr lang="zh-CN" altLang="en-US" sz="22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2000000000000000000" pitchFamily="65" charset="-122"/>
              </a:rPr>
              <a:t>负数的意义</a:t>
            </a:r>
            <a:endParaRPr lang="en-US" altLang="zh-CN" sz="2200" dirty="0">
              <a:solidFill>
                <a:schemeClr val="tx2"/>
              </a:solidFill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45000"/>
              </a:lnSpc>
            </a:pPr>
            <a:r>
              <a:rPr lang="zh-CN" altLang="en-US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　　用正数和负数表示具有相反意义的量</a:t>
            </a:r>
            <a:r>
              <a:rPr lang="en-US" altLang="zh-CN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.</a:t>
            </a:r>
            <a:endParaRPr lang="en-US" altLang="zh-CN" sz="22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  <a:p>
            <a:pPr>
              <a:lnSpc>
                <a:spcPct val="145000"/>
              </a:lnSpc>
            </a:pPr>
            <a:r>
              <a:rPr lang="zh-CN" altLang="en-US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　　学习负数扩展了对数的认识和理解</a:t>
            </a:r>
            <a:r>
              <a:rPr lang="en-US" altLang="zh-CN" sz="2200" dirty="0">
                <a:latin typeface="DongTian" panose="02020603050405020304" pitchFamily="18" charset="0"/>
                <a:ea typeface="方正楷体简体" panose="02000000000000000000" pitchFamily="65" charset="-122"/>
              </a:rPr>
              <a:t>.</a:t>
            </a:r>
            <a:endParaRPr lang="en-US" altLang="zh-CN" sz="22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80000" y="108000"/>
            <a:ext cx="1727000" cy="400110"/>
            <a:chOff x="5287328" y="5725288"/>
            <a:chExt cx="1727000" cy="400110"/>
          </a:xfrm>
        </p:grpSpPr>
        <p:grpSp>
          <p:nvGrpSpPr>
            <p:cNvPr id="3" name="组合 139"/>
            <p:cNvGrpSpPr/>
            <p:nvPr/>
          </p:nvGrpSpPr>
          <p:grpSpPr>
            <a:xfrm>
              <a:off x="5799565" y="5725288"/>
              <a:ext cx="1214763" cy="400110"/>
              <a:chOff x="715825" y="143984"/>
              <a:chExt cx="1214763" cy="400110"/>
            </a:xfrm>
          </p:grpSpPr>
          <p:sp>
            <p:nvSpPr>
              <p:cNvPr id="7" name="矩形 6"/>
              <p:cNvSpPr/>
              <p:nvPr/>
            </p:nvSpPr>
            <p:spPr>
              <a:xfrm>
                <a:off x="720000" y="143984"/>
                <a:ext cx="121058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2000" dirty="0">
                    <a:solidFill>
                      <a:schemeClr val="tx1"/>
                    </a:solidFill>
                    <a:latin typeface="方正黑体_GBK" panose="03000509000000000000" pitchFamily="65" charset="-122"/>
                    <a:ea typeface="方正黑体_GBK" panose="03000509000000000000" pitchFamily="65" charset="-122"/>
                  </a:rPr>
                  <a:t>课后任务</a:t>
                </a:r>
                <a:endParaRPr lang="zh-CN" altLang="en-US" sz="2000" dirty="0">
                  <a:solidFill>
                    <a:schemeClr val="tx1"/>
                  </a:solidFill>
                  <a:latin typeface="方正黑体_GBK" panose="03000509000000000000" pitchFamily="65" charset="-122"/>
                  <a:ea typeface="方正黑体_GBK" panose="03000509000000000000" pitchFamily="65" charset="-122"/>
                </a:endParaRPr>
              </a:p>
            </p:txBody>
          </p:sp>
          <p:sp>
            <p:nvSpPr>
              <p:cNvPr id="8" name="矩形 7"/>
              <p:cNvSpPr/>
              <p:nvPr/>
            </p:nvSpPr>
            <p:spPr>
              <a:xfrm>
                <a:off x="715825" y="218039"/>
                <a:ext cx="18000" cy="252000"/>
              </a:xfrm>
              <a:prstGeom prst="rect">
                <a:avLst/>
              </a:prstGeom>
              <a:solidFill>
                <a:srgbClr val="72727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" name="组合 140"/>
            <p:cNvGrpSpPr/>
            <p:nvPr/>
          </p:nvGrpSpPr>
          <p:grpSpPr>
            <a:xfrm>
              <a:off x="5287328" y="5745323"/>
              <a:ext cx="360040" cy="360040"/>
              <a:chOff x="5303912" y="4113076"/>
              <a:chExt cx="360040" cy="360040"/>
            </a:xfrm>
          </p:grpSpPr>
          <p:sp>
            <p:nvSpPr>
              <p:cNvPr id="5" name="矩形: 圆角 141"/>
              <p:cNvSpPr/>
              <p:nvPr/>
            </p:nvSpPr>
            <p:spPr>
              <a:xfrm>
                <a:off x="5303912" y="4113076"/>
                <a:ext cx="360040" cy="360040"/>
              </a:xfrm>
              <a:prstGeom prst="roundRect">
                <a:avLst/>
              </a:prstGeom>
              <a:solidFill>
                <a:schemeClr val="tx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6" name="Freeform 19"/>
              <p:cNvSpPr>
                <a:spLocks noChangeAspect="1" noEditPoints="1"/>
              </p:cNvSpPr>
              <p:nvPr/>
            </p:nvSpPr>
            <p:spPr bwMode="auto">
              <a:xfrm>
                <a:off x="5354598" y="4163496"/>
                <a:ext cx="258668" cy="259200"/>
              </a:xfrm>
              <a:custGeom>
                <a:avLst/>
                <a:gdLst>
                  <a:gd name="T0" fmla="*/ 484 w 579"/>
                  <a:gd name="T1" fmla="*/ 74 h 579"/>
                  <a:gd name="T2" fmla="*/ 255 w 579"/>
                  <a:gd name="T3" fmla="*/ 297 h 579"/>
                  <a:gd name="T4" fmla="*/ 347 w 579"/>
                  <a:gd name="T5" fmla="*/ 392 h 579"/>
                  <a:gd name="T6" fmla="*/ 558 w 579"/>
                  <a:gd name="T7" fmla="*/ 178 h 579"/>
                  <a:gd name="T8" fmla="*/ 579 w 579"/>
                  <a:gd name="T9" fmla="*/ 289 h 579"/>
                  <a:gd name="T10" fmla="*/ 494 w 579"/>
                  <a:gd name="T11" fmla="*/ 494 h 579"/>
                  <a:gd name="T12" fmla="*/ 290 w 579"/>
                  <a:gd name="T13" fmla="*/ 579 h 579"/>
                  <a:gd name="T14" fmla="*/ 85 w 579"/>
                  <a:gd name="T15" fmla="*/ 494 h 579"/>
                  <a:gd name="T16" fmla="*/ 0 w 579"/>
                  <a:gd name="T17" fmla="*/ 289 h 579"/>
                  <a:gd name="T18" fmla="*/ 85 w 579"/>
                  <a:gd name="T19" fmla="*/ 85 h 579"/>
                  <a:gd name="T20" fmla="*/ 290 w 579"/>
                  <a:gd name="T21" fmla="*/ 0 h 579"/>
                  <a:gd name="T22" fmla="*/ 484 w 579"/>
                  <a:gd name="T23" fmla="*/ 74 h 579"/>
                  <a:gd name="T24" fmla="*/ 245 w 579"/>
                  <a:gd name="T25" fmla="*/ 335 h 579"/>
                  <a:gd name="T26" fmla="*/ 244 w 579"/>
                  <a:gd name="T27" fmla="*/ 334 h 579"/>
                  <a:gd name="T28" fmla="*/ 227 w 579"/>
                  <a:gd name="T29" fmla="*/ 343 h 579"/>
                  <a:gd name="T30" fmla="*/ 202 w 579"/>
                  <a:gd name="T31" fmla="*/ 427 h 579"/>
                  <a:gd name="T32" fmla="*/ 218 w 579"/>
                  <a:gd name="T33" fmla="*/ 441 h 579"/>
                  <a:gd name="T34" fmla="*/ 304 w 579"/>
                  <a:gd name="T35" fmla="*/ 416 h 579"/>
                  <a:gd name="T36" fmla="*/ 310 w 579"/>
                  <a:gd name="T37" fmla="*/ 400 h 579"/>
                  <a:gd name="T38" fmla="*/ 245 w 579"/>
                  <a:gd name="T39" fmla="*/ 335 h 5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579" h="579">
                    <a:moveTo>
                      <a:pt x="484" y="74"/>
                    </a:moveTo>
                    <a:cubicBezTo>
                      <a:pt x="255" y="297"/>
                      <a:pt x="255" y="297"/>
                      <a:pt x="255" y="297"/>
                    </a:cubicBezTo>
                    <a:cubicBezTo>
                      <a:pt x="347" y="392"/>
                      <a:pt x="347" y="392"/>
                      <a:pt x="347" y="392"/>
                    </a:cubicBezTo>
                    <a:cubicBezTo>
                      <a:pt x="558" y="178"/>
                      <a:pt x="558" y="178"/>
                      <a:pt x="558" y="178"/>
                    </a:cubicBezTo>
                    <a:cubicBezTo>
                      <a:pt x="572" y="212"/>
                      <a:pt x="579" y="249"/>
                      <a:pt x="579" y="289"/>
                    </a:cubicBezTo>
                    <a:cubicBezTo>
                      <a:pt x="579" y="369"/>
                      <a:pt x="551" y="438"/>
                      <a:pt x="494" y="494"/>
                    </a:cubicBezTo>
                    <a:cubicBezTo>
                      <a:pt x="438" y="551"/>
                      <a:pt x="370" y="579"/>
                      <a:pt x="290" y="579"/>
                    </a:cubicBezTo>
                    <a:cubicBezTo>
                      <a:pt x="210" y="579"/>
                      <a:pt x="141" y="551"/>
                      <a:pt x="85" y="494"/>
                    </a:cubicBezTo>
                    <a:cubicBezTo>
                      <a:pt x="28" y="438"/>
                      <a:pt x="0" y="369"/>
                      <a:pt x="0" y="289"/>
                    </a:cubicBezTo>
                    <a:cubicBezTo>
                      <a:pt x="0" y="209"/>
                      <a:pt x="28" y="141"/>
                      <a:pt x="85" y="85"/>
                    </a:cubicBezTo>
                    <a:cubicBezTo>
                      <a:pt x="141" y="28"/>
                      <a:pt x="210" y="0"/>
                      <a:pt x="290" y="0"/>
                    </a:cubicBezTo>
                    <a:cubicBezTo>
                      <a:pt x="365" y="0"/>
                      <a:pt x="429" y="25"/>
                      <a:pt x="484" y="74"/>
                    </a:cubicBezTo>
                    <a:close/>
                    <a:moveTo>
                      <a:pt x="245" y="335"/>
                    </a:moveTo>
                    <a:cubicBezTo>
                      <a:pt x="245" y="335"/>
                      <a:pt x="245" y="334"/>
                      <a:pt x="244" y="334"/>
                    </a:cubicBezTo>
                    <a:cubicBezTo>
                      <a:pt x="237" y="328"/>
                      <a:pt x="231" y="331"/>
                      <a:pt x="227" y="343"/>
                    </a:cubicBezTo>
                    <a:cubicBezTo>
                      <a:pt x="202" y="427"/>
                      <a:pt x="202" y="427"/>
                      <a:pt x="202" y="427"/>
                    </a:cubicBezTo>
                    <a:cubicBezTo>
                      <a:pt x="199" y="439"/>
                      <a:pt x="204" y="444"/>
                      <a:pt x="218" y="441"/>
                    </a:cubicBezTo>
                    <a:cubicBezTo>
                      <a:pt x="304" y="416"/>
                      <a:pt x="304" y="416"/>
                      <a:pt x="304" y="416"/>
                    </a:cubicBezTo>
                    <a:cubicBezTo>
                      <a:pt x="315" y="414"/>
                      <a:pt x="317" y="408"/>
                      <a:pt x="310" y="400"/>
                    </a:cubicBezTo>
                    <a:lnTo>
                      <a:pt x="245" y="33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sp>
        <p:nvSpPr>
          <p:cNvPr id="9" name="矩形 8"/>
          <p:cNvSpPr/>
          <p:nvPr/>
        </p:nvSpPr>
        <p:spPr>
          <a:xfrm>
            <a:off x="900000" y="900000"/>
            <a:ext cx="11292000" cy="655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　　教科书第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5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页，习题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1.1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第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1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，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2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，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3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，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4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2000000000000000000" pitchFamily="65" charset="-122"/>
              </a:rPr>
              <a:t>题．</a:t>
            </a:r>
            <a:endParaRPr lang="zh-CN" altLang="en-US" sz="2600" dirty="0">
              <a:latin typeface="DongTian" panose="02020603050405020304" pitchFamily="18" charset="0"/>
              <a:ea typeface="方正楷体简体" panose="02000000000000000000" pitchFamily="65" charset="-122"/>
            </a:endParaRPr>
          </a:p>
        </p:txBody>
      </p:sp>
    </p:spTree>
  </p:cSld>
  <p:clrMapOvr>
    <a:masterClrMapping/>
  </p:clrMapOvr>
  <p:transition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文本框 3" descr="7b0a2020202022776f7264617274223a2022220a7d0a"/>
          <p:cNvSpPr txBox="1"/>
          <p:nvPr>
            <p:custDataLst>
              <p:tags r:id="rId2"/>
            </p:custDataLst>
          </p:nvPr>
        </p:nvSpPr>
        <p:spPr>
          <a:xfrm>
            <a:off x="1451294" y="2849699"/>
            <a:ext cx="9163685" cy="279971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 defTabSz="685800" eaLnBrk="1" hangingPunct="1">
              <a:defRPr/>
            </a:pPr>
            <a:r>
              <a:rPr lang="zh-CN" altLang="en-US" sz="8800" b="1" noProof="1">
                <a:ln w="13305" cmpd="sng">
                  <a:solidFill>
                    <a:srgbClr val="EFF4FB"/>
                  </a:solidFill>
                  <a:prstDash val="solid"/>
                </a:ln>
                <a:gradFill>
                  <a:gsLst>
                    <a:gs pos="51300">
                      <a:srgbClr val="C00000"/>
                    </a:gs>
                    <a:gs pos="0">
                      <a:srgbClr val="DF0303"/>
                    </a:gs>
                    <a:gs pos="100000">
                      <a:srgbClr val="FEA06E"/>
                    </a:gs>
                  </a:gsLst>
                  <a:lin ang="5400000" scaled="1"/>
                </a:gradFill>
                <a:effectLst>
                  <a:innerShdw blurRad="33262" dist="50800" dir="18900000">
                    <a:srgbClr val="89210D">
                      <a:alpha val="29000"/>
                    </a:srgbClr>
                  </a:innerShdw>
                  <a:reflection blurRad="46567" stA="38000" endA="900" endPos="60000" dist="38100" dir="5400000" sy="-100000" algn="bl" rotWithShape="0"/>
                </a:effectLst>
                <a:latin typeface="汉仪颜楷简" panose="00020600040101010101" charset="-122"/>
                <a:ea typeface="汉仪颜楷简" panose="00020600040101010101" charset="-122"/>
                <a:cs typeface="汉仪颜楷简" panose="00020600040101010101" charset="-122"/>
                <a:sym typeface="字魂江汉手书" panose="00000500000000000000" charset="-122"/>
              </a:rPr>
              <a:t>路虽远</a:t>
            </a:r>
            <a:r>
              <a:rPr lang="en-US" altLang="zh-CN" sz="8800" b="1" noProof="1">
                <a:ln w="13305" cmpd="sng">
                  <a:solidFill>
                    <a:srgbClr val="EFF4FB"/>
                  </a:solidFill>
                  <a:prstDash val="solid"/>
                </a:ln>
                <a:gradFill>
                  <a:gsLst>
                    <a:gs pos="51300">
                      <a:srgbClr val="C00000"/>
                    </a:gs>
                    <a:gs pos="0">
                      <a:srgbClr val="DF0303"/>
                    </a:gs>
                    <a:gs pos="100000">
                      <a:srgbClr val="FEA06E"/>
                    </a:gs>
                  </a:gsLst>
                  <a:lin ang="5400000" scaled="1"/>
                </a:gradFill>
                <a:effectLst>
                  <a:innerShdw blurRad="33262" dist="50800" dir="18900000">
                    <a:srgbClr val="89210D">
                      <a:alpha val="29000"/>
                    </a:srgbClr>
                  </a:innerShdw>
                  <a:reflection blurRad="46567" stA="38000" endA="900" endPos="60000" dist="38100" dir="5400000" sy="-100000" algn="bl" rotWithShape="0"/>
                </a:effectLst>
                <a:latin typeface="汉仪颜楷简" panose="00020600040101010101" charset="-122"/>
                <a:ea typeface="汉仪颜楷简" panose="00020600040101010101" charset="-122"/>
                <a:cs typeface="汉仪颜楷简" panose="00020600040101010101" charset="-122"/>
                <a:sym typeface="字魂江汉手书" panose="00000500000000000000" charset="-122"/>
              </a:rPr>
              <a:t>  </a:t>
            </a:r>
            <a:r>
              <a:rPr lang="zh-CN" altLang="en-US" sz="8800" b="1" noProof="1">
                <a:ln w="13305" cmpd="sng">
                  <a:solidFill>
                    <a:srgbClr val="EFF4FB"/>
                  </a:solidFill>
                  <a:prstDash val="solid"/>
                </a:ln>
                <a:gradFill>
                  <a:gsLst>
                    <a:gs pos="51300">
                      <a:srgbClr val="C00000"/>
                    </a:gs>
                    <a:gs pos="0">
                      <a:srgbClr val="DF0303"/>
                    </a:gs>
                    <a:gs pos="100000">
                      <a:srgbClr val="FEA06E"/>
                    </a:gs>
                  </a:gsLst>
                  <a:lin ang="5400000" scaled="1"/>
                </a:gradFill>
                <a:effectLst>
                  <a:innerShdw blurRad="33262" dist="50800" dir="18900000">
                    <a:srgbClr val="89210D">
                      <a:alpha val="29000"/>
                    </a:srgbClr>
                  </a:innerShdw>
                  <a:reflection blurRad="46567" stA="38000" endA="900" endPos="60000" dist="38100" dir="5400000" sy="-100000" algn="bl" rotWithShape="0"/>
                </a:effectLst>
                <a:latin typeface="汉仪颜楷简" panose="00020600040101010101" charset="-122"/>
                <a:ea typeface="汉仪颜楷简" panose="00020600040101010101" charset="-122"/>
                <a:cs typeface="汉仪颜楷简" panose="00020600040101010101" charset="-122"/>
                <a:sym typeface="字魂江汉手书" panose="00000500000000000000" charset="-122"/>
              </a:rPr>
              <a:t>行者将至</a:t>
            </a:r>
            <a:endParaRPr lang="zh-CN" altLang="en-US" sz="8800" b="1" noProof="1">
              <a:ln w="13305" cmpd="sng">
                <a:solidFill>
                  <a:srgbClr val="EFF4FB"/>
                </a:solidFill>
                <a:prstDash val="solid"/>
              </a:ln>
              <a:gradFill>
                <a:gsLst>
                  <a:gs pos="51300">
                    <a:srgbClr val="C00000"/>
                  </a:gs>
                  <a:gs pos="0">
                    <a:srgbClr val="DF0303"/>
                  </a:gs>
                  <a:gs pos="100000">
                    <a:srgbClr val="FEA06E"/>
                  </a:gs>
                </a:gsLst>
                <a:lin ang="5400000" scaled="1"/>
              </a:gradFill>
              <a:effectLst>
                <a:innerShdw blurRad="33262" dist="50800" dir="18900000">
                  <a:srgbClr val="89210D">
                    <a:alpha val="29000"/>
                  </a:srgbClr>
                </a:innerShdw>
                <a:reflection blurRad="46567" stA="38000" endA="900" endPos="60000" dist="38100" dir="5400000" sy="-100000" algn="bl" rotWithShape="0"/>
              </a:effectLst>
              <a:latin typeface="汉仪颜楷简" panose="00020600040101010101" charset="-122"/>
              <a:ea typeface="汉仪颜楷简" panose="00020600040101010101" charset="-122"/>
              <a:cs typeface="汉仪颜楷简" panose="00020600040101010101" charset="-122"/>
              <a:sym typeface="字魂江汉手书" panose="00000500000000000000" charset="-122"/>
            </a:endParaRPr>
          </a:p>
          <a:p>
            <a:pPr algn="ctr" defTabSz="685800" eaLnBrk="1" hangingPunct="1">
              <a:defRPr/>
            </a:pPr>
            <a:r>
              <a:rPr lang="zh-CN" altLang="en-US" sz="8800" b="1" noProof="1">
                <a:ln w="13305" cmpd="sng">
                  <a:solidFill>
                    <a:srgbClr val="EFF4FB"/>
                  </a:solidFill>
                  <a:prstDash val="solid"/>
                </a:ln>
                <a:gradFill>
                  <a:gsLst>
                    <a:gs pos="51300">
                      <a:srgbClr val="C00000"/>
                    </a:gs>
                    <a:gs pos="0">
                      <a:srgbClr val="DF0303"/>
                    </a:gs>
                    <a:gs pos="100000">
                      <a:srgbClr val="FEA06E"/>
                    </a:gs>
                  </a:gsLst>
                  <a:lin ang="5400000" scaled="1"/>
                </a:gradFill>
                <a:effectLst>
                  <a:innerShdw blurRad="33262" dist="50800" dir="18900000">
                    <a:srgbClr val="89210D">
                      <a:alpha val="29000"/>
                    </a:srgbClr>
                  </a:innerShdw>
                  <a:reflection blurRad="46567" stA="38000" endA="900" endPos="60000" dist="38100" dir="5400000" sy="-100000" algn="bl" rotWithShape="0"/>
                </a:effectLst>
                <a:latin typeface="汉仪颜楷简" panose="00020600040101010101" charset="-122"/>
                <a:ea typeface="汉仪颜楷简" panose="00020600040101010101" charset="-122"/>
                <a:cs typeface="汉仪颜楷简" panose="00020600040101010101" charset="-122"/>
                <a:sym typeface="字魂江汉手书" panose="00000500000000000000" charset="-122"/>
              </a:rPr>
              <a:t>事虽难</a:t>
            </a:r>
            <a:r>
              <a:rPr lang="en-US" altLang="zh-CN" sz="8800" b="1" noProof="1">
                <a:ln w="13305" cmpd="sng">
                  <a:solidFill>
                    <a:srgbClr val="EFF4FB"/>
                  </a:solidFill>
                  <a:prstDash val="solid"/>
                </a:ln>
                <a:gradFill>
                  <a:gsLst>
                    <a:gs pos="51300">
                      <a:srgbClr val="C00000"/>
                    </a:gs>
                    <a:gs pos="0">
                      <a:srgbClr val="DF0303"/>
                    </a:gs>
                    <a:gs pos="100000">
                      <a:srgbClr val="FEA06E"/>
                    </a:gs>
                  </a:gsLst>
                  <a:lin ang="5400000" scaled="1"/>
                </a:gradFill>
                <a:effectLst>
                  <a:innerShdw blurRad="33262" dist="50800" dir="18900000">
                    <a:srgbClr val="89210D">
                      <a:alpha val="29000"/>
                    </a:srgbClr>
                  </a:innerShdw>
                  <a:reflection blurRad="46567" stA="38000" endA="900" endPos="60000" dist="38100" dir="5400000" sy="-100000" algn="bl" rotWithShape="0"/>
                </a:effectLst>
                <a:latin typeface="汉仪颜楷简" panose="00020600040101010101" charset="-122"/>
                <a:ea typeface="汉仪颜楷简" panose="00020600040101010101" charset="-122"/>
                <a:cs typeface="汉仪颜楷简" panose="00020600040101010101" charset="-122"/>
                <a:sym typeface="字魂江汉手书" panose="00000500000000000000" charset="-122"/>
              </a:rPr>
              <a:t>  </a:t>
            </a:r>
            <a:r>
              <a:rPr lang="zh-CN" altLang="en-US" sz="8800" b="1" noProof="1">
                <a:ln w="13305" cmpd="sng">
                  <a:solidFill>
                    <a:srgbClr val="EFF4FB"/>
                  </a:solidFill>
                  <a:prstDash val="solid"/>
                </a:ln>
                <a:gradFill>
                  <a:gsLst>
                    <a:gs pos="51300">
                      <a:srgbClr val="C00000"/>
                    </a:gs>
                    <a:gs pos="0">
                      <a:srgbClr val="DF0303"/>
                    </a:gs>
                    <a:gs pos="100000">
                      <a:srgbClr val="FEA06E"/>
                    </a:gs>
                  </a:gsLst>
                  <a:lin ang="5400000" scaled="1"/>
                </a:gradFill>
                <a:effectLst>
                  <a:innerShdw blurRad="33262" dist="50800" dir="18900000">
                    <a:srgbClr val="89210D">
                      <a:alpha val="29000"/>
                    </a:srgbClr>
                  </a:innerShdw>
                  <a:reflection blurRad="46567" stA="38000" endA="900" endPos="60000" dist="38100" dir="5400000" sy="-100000" algn="bl" rotWithShape="0"/>
                </a:effectLst>
                <a:latin typeface="汉仪颜楷简" panose="00020600040101010101" charset="-122"/>
                <a:ea typeface="汉仪颜楷简" panose="00020600040101010101" charset="-122"/>
                <a:cs typeface="汉仪颜楷简" panose="00020600040101010101" charset="-122"/>
                <a:sym typeface="字魂江汉手书" panose="00000500000000000000" charset="-122"/>
              </a:rPr>
              <a:t>做者必成</a:t>
            </a:r>
            <a:endParaRPr lang="zh-CN" altLang="en-US" sz="8800" b="1" noProof="1">
              <a:ln w="13305" cmpd="sng">
                <a:solidFill>
                  <a:srgbClr val="EFF4FB"/>
                </a:solidFill>
                <a:prstDash val="solid"/>
              </a:ln>
              <a:gradFill>
                <a:gsLst>
                  <a:gs pos="51300">
                    <a:srgbClr val="C00000"/>
                  </a:gs>
                  <a:gs pos="0">
                    <a:srgbClr val="DF0303"/>
                  </a:gs>
                  <a:gs pos="100000">
                    <a:srgbClr val="FEA06E"/>
                  </a:gs>
                </a:gsLst>
                <a:lin ang="5400000" scaled="1"/>
              </a:gradFill>
              <a:effectLst>
                <a:innerShdw blurRad="33262" dist="50800" dir="18900000">
                  <a:srgbClr val="89210D">
                    <a:alpha val="29000"/>
                  </a:srgbClr>
                </a:innerShdw>
                <a:reflection blurRad="46567" stA="38000" endA="900" endPos="60000" dist="38100" dir="5400000" sy="-100000" algn="bl" rotWithShape="0"/>
              </a:effectLst>
              <a:latin typeface="汉仪颜楷简" panose="00020600040101010101" charset="-122"/>
              <a:ea typeface="汉仪颜楷简" panose="00020600040101010101" charset="-122"/>
              <a:cs typeface="汉仪颜楷简" panose="00020600040101010101" charset="-122"/>
              <a:sym typeface="字魂江汉手书" panose="00000500000000000000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0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0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0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1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0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0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0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1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KSO_DOCER_RESOURCE_TRACE_INFO" val="{&quot;id&quot;:&quot;25125218&quot;,&quot;origin&quot;:0,&quot;type&quot;:&quot;wordart&quot;,&quot;user&quot;:&quot;1406506130&quot;}"/>
</p:tagLst>
</file>

<file path=ppt/tags/tag2.xml><?xml version="1.0" encoding="utf-8"?>
<p:tagLst xmlns:p="http://schemas.openxmlformats.org/presentationml/2006/main">
  <p:tag name="KSO_WM_NO_TAGS_SHAPE_FLAG" val="1"/>
</p:tagLst>
</file>

<file path=ppt/tags/tag3.xml><?xml version="1.0" encoding="utf-8"?>
<p:tagLst xmlns:p="http://schemas.openxmlformats.org/presentationml/2006/main">
  <p:tag name="KSO_DOCER_RESOURCE_TRACE_INFO" val="{&quot;id&quot;:&quot;25003849&quot;,&quot;origin&quot;:0,&quot;type&quot;:&quot;wordart&quot;,&quot;user&quot;:&quot;1406506130&quot;}"/>
</p:tagLst>
</file>

<file path=ppt/tags/tag4.xml><?xml version="1.0" encoding="utf-8"?>
<p:tagLst xmlns:p="http://schemas.openxmlformats.org/presentationml/2006/main">
  <p:tag name="ISPRING_RESOURCE_PATHS_HASH_2" val="878df9dfe9e48318d3731a52d86db42e6997ad5"/>
</p:tagLst>
</file>

<file path=ppt/theme/theme1.xml><?xml version="1.0" encoding="utf-8"?>
<a:theme xmlns:a="http://schemas.openxmlformats.org/drawingml/2006/main" name="Office 主题​​">
  <a:themeElements>
    <a:clrScheme name="自定义 42">
      <a:dk1>
        <a:sysClr val="windowText" lastClr="000000"/>
      </a:dk1>
      <a:lt1>
        <a:srgbClr val="FFFFFF"/>
      </a:lt1>
      <a:dk2>
        <a:srgbClr val="00A3DF"/>
      </a:dk2>
      <a:lt2>
        <a:srgbClr val="FFFFFF"/>
      </a:lt2>
      <a:accent1>
        <a:srgbClr val="ECF8FE"/>
      </a:accent1>
      <a:accent2>
        <a:srgbClr val="E2F4FD"/>
      </a:accent2>
      <a:accent3>
        <a:srgbClr val="CDECFB"/>
      </a:accent3>
      <a:accent4>
        <a:srgbClr val="C2E6FA"/>
      </a:accent4>
      <a:accent5>
        <a:srgbClr val="B5E2F9"/>
      </a:accent5>
      <a:accent6>
        <a:srgbClr val="007AA7"/>
      </a:accent6>
      <a:hlink>
        <a:srgbClr val="00A3DF"/>
      </a:hlink>
      <a:folHlink>
        <a:srgbClr val="000000"/>
      </a:folHlink>
    </a:clrScheme>
    <a:fontScheme name="字体">
      <a:majorFont>
        <a:latin typeface="Arial"/>
        <a:ea typeface="方正黑体_GBK"/>
        <a:cs typeface=""/>
      </a:majorFont>
      <a:minorFont>
        <a:latin typeface="DongTian"/>
        <a:ea typeface="方正楷体简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3470</Words>
  <Application>WPS 演示</Application>
  <PresentationFormat>宽屏</PresentationFormat>
  <Paragraphs>320</Paragraphs>
  <Slides>27</Slides>
  <Notes>26</Notes>
  <HiddenSlides>0</HiddenSlides>
  <MMClips>0</MMClips>
  <ScaleCrop>false</ScaleCrop>
  <HeadingPairs>
    <vt:vector size="8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8</vt:i4>
      </vt:variant>
      <vt:variant>
        <vt:lpstr>幻灯片标题</vt:lpstr>
      </vt:variant>
      <vt:variant>
        <vt:i4>27</vt:i4>
      </vt:variant>
    </vt:vector>
  </HeadingPairs>
  <TitlesOfParts>
    <vt:vector size="52" baseType="lpstr">
      <vt:lpstr>Arial</vt:lpstr>
      <vt:lpstr>宋体</vt:lpstr>
      <vt:lpstr>Wingdings</vt:lpstr>
      <vt:lpstr>方正楷体简体</vt:lpstr>
      <vt:lpstr>黑体</vt:lpstr>
      <vt:lpstr>楷体</vt:lpstr>
      <vt:lpstr>汉仪力量黑简</vt:lpstr>
      <vt:lpstr>仓耳明楷 W04</vt:lpstr>
      <vt:lpstr>方正黑体_GBK</vt:lpstr>
      <vt:lpstr>DongTian</vt:lpstr>
      <vt:lpstr>微软雅黑</vt:lpstr>
      <vt:lpstr>Arial Unicode MS</vt:lpstr>
      <vt:lpstr>Times New Roman</vt:lpstr>
      <vt:lpstr>汉仪颜楷简</vt:lpstr>
      <vt:lpstr>字魂江汉手书</vt:lpstr>
      <vt:lpstr>Calibri</vt:lpstr>
      <vt:lpstr>Office 主题​​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过路云</cp:lastModifiedBy>
  <cp:revision>12</cp:revision>
  <dcterms:created xsi:type="dcterms:W3CDTF">2024-04-28T01:41:00Z</dcterms:created>
  <dcterms:modified xsi:type="dcterms:W3CDTF">2026-08-18T07:42:36Z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2052-12.1.0.28043</vt:lpwstr>
  </property>
  <property fmtid="{D5CDD505-2E9C-101B-9397-08002B2CF9AE}" pid="3" name="ICV">
    <vt:lpwstr>70DFB28B5F5440BB87EFA11BFC0569D0_12</vt:lpwstr>
  </property>
</Properties>
</file>