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5"/>
  </p:notesMasterIdLst>
  <p:handoutMasterIdLst>
    <p:handoutMasterId r:id="rId19"/>
  </p:handoutMasterIdLst>
  <p:sldIdLst>
    <p:sldId id="664" r:id="rId3"/>
    <p:sldId id="650" r:id="rId4"/>
    <p:sldId id="651" r:id="rId6"/>
    <p:sldId id="659" r:id="rId7"/>
    <p:sldId id="652" r:id="rId8"/>
    <p:sldId id="653" r:id="rId9"/>
    <p:sldId id="654" r:id="rId10"/>
    <p:sldId id="655" r:id="rId11"/>
    <p:sldId id="656" r:id="rId12"/>
    <p:sldId id="657" r:id="rId13"/>
    <p:sldId id="658" r:id="rId14"/>
    <p:sldId id="660" r:id="rId15"/>
    <p:sldId id="662" r:id="rId16"/>
    <p:sldId id="661" r:id="rId17"/>
    <p:sldId id="663" r:id="rId18"/>
  </p:sldIdLst>
  <p:sldSz cx="12192000" cy="6858000"/>
  <p:notesSz cx="6858000" cy="9144000"/>
  <p:embeddedFontLst>
    <p:embeddedFont>
      <p:font typeface="方正楷体简体" panose="03000509000000000000" pitchFamily="65" charset="-122"/>
      <p:regular r:id="rId23"/>
    </p:embeddedFont>
    <p:embeddedFont>
      <p:font typeface="楷体" panose="02010609060101010101" pitchFamily="49" charset="-122"/>
      <p:regular r:id="rId24"/>
    </p:embeddedFont>
    <p:embeddedFont>
      <p:font typeface="汉仪力量黑简" panose="00020600040101010101" charset="-122"/>
      <p:regular r:id="rId25"/>
    </p:embeddedFont>
    <p:embeddedFont>
      <p:font typeface="DongTian" panose="02020603050405020304" pitchFamily="18" charset="0"/>
      <p:regular r:id="rId26"/>
      <p:bold r:id="rId27"/>
      <p:italic r:id="rId28"/>
      <p:boldItalic r:id="rId29"/>
    </p:embeddedFont>
    <p:embeddedFont>
      <p:font typeface="方正黑体_GBK" panose="03000509000000000000" pitchFamily="65" charset="-122"/>
      <p:regular r:id="rId30"/>
    </p:embeddedFont>
    <p:embeddedFont>
      <p:font typeface="汉仪颜楷简" panose="00020600040101010101" charset="-122"/>
      <p:regular r:id="rId31"/>
    </p:embeddedFont>
    <p:embeddedFont>
      <p:font typeface="字魂江汉手书" panose="00000500000000000000" charset="-122"/>
      <p:regular r:id="rId32"/>
    </p:embeddedFont>
    <p:embeddedFont>
      <p:font typeface="Calibri" panose="020F0502020204030204" charset="0"/>
      <p:regular r:id="rId33"/>
      <p:bold r:id="rId34"/>
      <p:italic r:id="rId35"/>
      <p:boldItalic r:id="rId36"/>
    </p:embeddedFont>
    <p:embeddedFont>
      <p:font typeface="仓耳明楷 W04" panose="00000500000000000000" charset="-122"/>
      <p:regular r:id="rId37"/>
    </p:embeddedFont>
  </p:embeddedFontLst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953" userDrawn="1">
          <p15:clr>
            <a:srgbClr val="A4A3A4"/>
          </p15:clr>
        </p15:guide>
        <p15:guide id="4" pos="7151" userDrawn="1">
          <p15:clr>
            <a:srgbClr val="A4A3A4"/>
          </p15:clr>
        </p15:guide>
        <p15:guide id="5" orient="horz" pos="572" userDrawn="1">
          <p15:clr>
            <a:srgbClr val="A4A3A4"/>
          </p15:clr>
        </p15:guide>
        <p15:guide id="6" orient="horz" pos="3974" userDrawn="1">
          <p15:clr>
            <a:srgbClr val="A4A3A4"/>
          </p15:clr>
        </p15:guide>
        <p15:guide id="7" pos="55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FFFFFF"/>
    <a:srgbClr val="EFDBC9"/>
    <a:srgbClr val="F3E3D5"/>
    <a:srgbClr val="FAF3ED"/>
    <a:srgbClr val="F6E9DE"/>
    <a:srgbClr val="FAE7E1"/>
    <a:srgbClr val="B9D1ED"/>
    <a:srgbClr val="C7DAF1"/>
    <a:srgbClr val="CCDD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71241" autoAdjust="0"/>
  </p:normalViewPr>
  <p:slideViewPr>
    <p:cSldViewPr showGuides="1">
      <p:cViewPr varScale="1">
        <p:scale>
          <a:sx n="77" d="100"/>
          <a:sy n="77" d="100"/>
        </p:scale>
        <p:origin x="125" y="53"/>
      </p:cViewPr>
      <p:guideLst>
        <p:guide pos="3953"/>
        <p:guide pos="7151"/>
        <p:guide orient="horz" pos="572"/>
        <p:guide orient="horz" pos="3974"/>
        <p:guide pos="5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8" Type="http://schemas.openxmlformats.org/officeDocument/2006/relationships/tags" Target="tags/tag4.xml"/><Relationship Id="rId37" Type="http://schemas.openxmlformats.org/officeDocument/2006/relationships/font" Target="fonts/font15.fntdata"/><Relationship Id="rId36" Type="http://schemas.openxmlformats.org/officeDocument/2006/relationships/font" Target="fonts/font14.fntdata"/><Relationship Id="rId35" Type="http://schemas.openxmlformats.org/officeDocument/2006/relationships/font" Target="fonts/font13.fntdata"/><Relationship Id="rId34" Type="http://schemas.openxmlformats.org/officeDocument/2006/relationships/font" Target="fonts/font12.fntdata"/><Relationship Id="rId33" Type="http://schemas.openxmlformats.org/officeDocument/2006/relationships/font" Target="fonts/font11.fntdata"/><Relationship Id="rId32" Type="http://schemas.openxmlformats.org/officeDocument/2006/relationships/font" Target="fonts/font10.fntdata"/><Relationship Id="rId31" Type="http://schemas.openxmlformats.org/officeDocument/2006/relationships/font" Target="fonts/font9.fntdata"/><Relationship Id="rId30" Type="http://schemas.openxmlformats.org/officeDocument/2006/relationships/font" Target="fonts/font8.fntdata"/><Relationship Id="rId3" Type="http://schemas.openxmlformats.org/officeDocument/2006/relationships/slide" Target="slides/slide1.xml"/><Relationship Id="rId29" Type="http://schemas.openxmlformats.org/officeDocument/2006/relationships/font" Target="fonts/font7.fntdata"/><Relationship Id="rId28" Type="http://schemas.openxmlformats.org/officeDocument/2006/relationships/font" Target="fonts/font6.fntdata"/><Relationship Id="rId27" Type="http://schemas.openxmlformats.org/officeDocument/2006/relationships/font" Target="fonts/font5.fntdata"/><Relationship Id="rId26" Type="http://schemas.openxmlformats.org/officeDocument/2006/relationships/font" Target="fonts/font4.fntdata"/><Relationship Id="rId25" Type="http://schemas.openxmlformats.org/officeDocument/2006/relationships/font" Target="fonts/font3.fntdata"/><Relationship Id="rId24" Type="http://schemas.openxmlformats.org/officeDocument/2006/relationships/font" Target="fonts/font2.fntdata"/><Relationship Id="rId23" Type="http://schemas.openxmlformats.org/officeDocument/2006/relationships/font" Target="fonts/font1.fntdata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handoutMaster" Target="handoutMasters/handout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7" Type="http://schemas.openxmlformats.org/officeDocument/2006/relationships/image" Target="../media/image11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7" Type="http://schemas.openxmlformats.org/officeDocument/2006/relationships/image" Target="../media/image19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4" Type="http://schemas.openxmlformats.org/officeDocument/2006/relationships/image" Target="../media/image28.wmf"/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方正楷体简体" panose="03000509000000000000" pitchFamily="65" charset="-122"/>
                <a:ea typeface="方正楷体简体" panose="03000509000000000000" pitchFamily="65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方正楷体简体" panose="03000509000000000000" pitchFamily="65" charset="-122"/>
                <a:ea typeface="方正楷体简体" panose="03000509000000000000" pitchFamily="65" charset="-122"/>
              </a:defRPr>
            </a:lvl1pPr>
          </a:lstStyle>
          <a:p>
            <a:fld id="{67C9927A-CE19-4235-8D2A-6C66713068E1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方正楷体简体" panose="03000509000000000000" pitchFamily="65" charset="-122"/>
                <a:ea typeface="方正楷体简体" panose="03000509000000000000" pitchFamily="65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方正楷体简体" panose="03000509000000000000" pitchFamily="65" charset="-122"/>
                <a:ea typeface="方正楷体简体" panose="03000509000000000000" pitchFamily="65" charset="-122"/>
              </a:defRPr>
            </a:lvl1pPr>
          </a:lstStyle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102000" y="598403"/>
            <a:ext cx="11988000" cy="10800"/>
          </a:xfrm>
          <a:prstGeom prst="rect">
            <a:avLst/>
          </a:prstGeom>
          <a:solidFill>
            <a:srgbClr val="C6C6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374706" y="6587826"/>
            <a:ext cx="5817294" cy="46800"/>
            <a:chOff x="6374706" y="6766576"/>
            <a:chExt cx="5817294" cy="46800"/>
          </a:xfrm>
        </p:grpSpPr>
        <p:sp>
          <p:nvSpPr>
            <p:cNvPr id="13" name="矩形: 圆顶角 12"/>
            <p:cNvSpPr/>
            <p:nvPr userDrawn="1"/>
          </p:nvSpPr>
          <p:spPr>
            <a:xfrm rot="16200000">
              <a:off x="7251306" y="5889976"/>
              <a:ext cx="46800" cy="1800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B0DE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4" name="矩形: 圆顶角 13"/>
            <p:cNvSpPr/>
            <p:nvPr userDrawn="1"/>
          </p:nvSpPr>
          <p:spPr>
            <a:xfrm rot="16200000">
              <a:off x="8616900" y="5889976"/>
              <a:ext cx="46800" cy="1800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CBE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5" name="矩形: 圆顶角 14"/>
            <p:cNvSpPr/>
            <p:nvPr userDrawn="1"/>
          </p:nvSpPr>
          <p:spPr>
            <a:xfrm rot="16200000">
              <a:off x="10647600" y="5268976"/>
              <a:ext cx="46800" cy="3042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39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>
    <p:wipe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7" Type="http://schemas.openxmlformats.org/officeDocument/2006/relationships/audio" Target="../media/audio3.wav"/><Relationship Id="rId6" Type="http://schemas.openxmlformats.org/officeDocument/2006/relationships/audio" Target="../media/audio2.wav"/><Relationship Id="rId5" Type="http://schemas.openxmlformats.org/officeDocument/2006/relationships/audio" Target="../media/audio1.wav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image" Target="../media/image8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7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6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5.wmf"/><Relationship Id="rId17" Type="http://schemas.openxmlformats.org/officeDocument/2006/relationships/notesSlide" Target="../notesSlides/notesSlide2.xml"/><Relationship Id="rId16" Type="http://schemas.openxmlformats.org/officeDocument/2006/relationships/vmlDrawing" Target="../drawings/vmlDrawing2.v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11.wmf"/><Relationship Id="rId13" Type="http://schemas.openxmlformats.org/officeDocument/2006/relationships/oleObject" Target="../embeddings/oleObject9.bin"/><Relationship Id="rId12" Type="http://schemas.openxmlformats.org/officeDocument/2006/relationships/image" Target="../media/image10.wmf"/><Relationship Id="rId11" Type="http://schemas.openxmlformats.org/officeDocument/2006/relationships/oleObject" Target="../embeddings/oleObject8.bin"/><Relationship Id="rId10" Type="http://schemas.openxmlformats.org/officeDocument/2006/relationships/image" Target="../media/image9.wmf"/><Relationship Id="rId1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15.wmf"/><Relationship Id="rId7" Type="http://schemas.openxmlformats.org/officeDocument/2006/relationships/oleObject" Target="../embeddings/oleObject13.bin"/><Relationship Id="rId6" Type="http://schemas.openxmlformats.org/officeDocument/2006/relationships/image" Target="../media/image14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3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2.wmf"/><Relationship Id="rId11" Type="http://schemas.openxmlformats.org/officeDocument/2006/relationships/notesSlide" Target="../notesSlides/notesSlide3.xml"/><Relationship Id="rId10" Type="http://schemas.openxmlformats.org/officeDocument/2006/relationships/vmlDrawing" Target="../drawings/vmlDrawing3.vml"/><Relationship Id="rId1" Type="http://schemas.openxmlformats.org/officeDocument/2006/relationships/oleObject" Target="../embeddings/oleObject10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8.bin"/><Relationship Id="rId8" Type="http://schemas.openxmlformats.org/officeDocument/2006/relationships/image" Target="../media/image18.w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4.wmf"/><Relationship Id="rId17" Type="http://schemas.openxmlformats.org/officeDocument/2006/relationships/notesSlide" Target="../notesSlides/notesSlide4.xml"/><Relationship Id="rId16" Type="http://schemas.openxmlformats.org/officeDocument/2006/relationships/vmlDrawing" Target="../drawings/vmlDrawing4.vml"/><Relationship Id="rId15" Type="http://schemas.openxmlformats.org/officeDocument/2006/relationships/slideLayout" Target="../slideLayouts/slideLayout1.xml"/><Relationship Id="rId14" Type="http://schemas.openxmlformats.org/officeDocument/2006/relationships/image" Target="../media/image19.wmf"/><Relationship Id="rId13" Type="http://schemas.openxmlformats.org/officeDocument/2006/relationships/oleObject" Target="../embeddings/oleObject20.bin"/><Relationship Id="rId12" Type="http://schemas.openxmlformats.org/officeDocument/2006/relationships/image" Target="../media/image13.wmf"/><Relationship Id="rId11" Type="http://schemas.openxmlformats.org/officeDocument/2006/relationships/oleObject" Target="../embeddings/oleObject19.bin"/><Relationship Id="rId10" Type="http://schemas.openxmlformats.org/officeDocument/2006/relationships/image" Target="../media/image12.wmf"/><Relationship Id="rId1" Type="http://schemas.openxmlformats.org/officeDocument/2006/relationships/oleObject" Target="../embeddings/oleObject14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6.bin"/><Relationship Id="rId8" Type="http://schemas.openxmlformats.org/officeDocument/2006/relationships/oleObject" Target="../embeddings/oleObject25.bin"/><Relationship Id="rId7" Type="http://schemas.openxmlformats.org/officeDocument/2006/relationships/oleObject" Target="../embeddings/oleObject24.bin"/><Relationship Id="rId6" Type="http://schemas.openxmlformats.org/officeDocument/2006/relationships/image" Target="../media/image22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1.wmf"/><Relationship Id="rId3" Type="http://schemas.openxmlformats.org/officeDocument/2006/relationships/oleObject" Target="../embeddings/oleObject22.bin"/><Relationship Id="rId2" Type="http://schemas.openxmlformats.org/officeDocument/2006/relationships/image" Target="../media/image20.wmf"/><Relationship Id="rId12" Type="http://schemas.openxmlformats.org/officeDocument/2006/relationships/notesSlide" Target="../notesSlides/notesSlide6.xml"/><Relationship Id="rId11" Type="http://schemas.openxmlformats.org/officeDocument/2006/relationships/vmlDrawing" Target="../drawings/vmlDrawing5.vml"/><Relationship Id="rId10" Type="http://schemas.openxmlformats.org/officeDocument/2006/relationships/slideLayout" Target="../slideLayouts/slideLayout1.xml"/><Relationship Id="rId1" Type="http://schemas.openxmlformats.org/officeDocument/2006/relationships/oleObject" Target="../embeddings/oleObject21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7.xml"/><Relationship Id="rId8" Type="http://schemas.openxmlformats.org/officeDocument/2006/relationships/vmlDrawing" Target="../drawings/vmlDrawing6.vml"/><Relationship Id="rId7" Type="http://schemas.openxmlformats.org/officeDocument/2006/relationships/slideLayout" Target="../slideLayouts/slideLayout1.xml"/><Relationship Id="rId6" Type="http://schemas.openxmlformats.org/officeDocument/2006/relationships/oleObject" Target="../embeddings/oleObject30.bin"/><Relationship Id="rId5" Type="http://schemas.openxmlformats.org/officeDocument/2006/relationships/oleObject" Target="../embeddings/oleObject29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28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27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8.xml"/><Relationship Id="rId8" Type="http://schemas.openxmlformats.org/officeDocument/2006/relationships/vmlDrawing" Target="../drawings/vmlDrawing7.vml"/><Relationship Id="rId7" Type="http://schemas.openxmlformats.org/officeDocument/2006/relationships/slideLayout" Target="../slideLayouts/slideLayout1.xml"/><Relationship Id="rId6" Type="http://schemas.openxmlformats.org/officeDocument/2006/relationships/oleObject" Target="../embeddings/oleObject34.bin"/><Relationship Id="rId5" Type="http://schemas.openxmlformats.org/officeDocument/2006/relationships/oleObject" Target="../embeddings/oleObject33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32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31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9.xml"/><Relationship Id="rId8" Type="http://schemas.openxmlformats.org/officeDocument/2006/relationships/vmlDrawing" Target="../drawings/vmlDrawing8.vml"/><Relationship Id="rId7" Type="http://schemas.openxmlformats.org/officeDocument/2006/relationships/slideLayout" Target="../slideLayouts/slideLayout1.xml"/><Relationship Id="rId6" Type="http://schemas.openxmlformats.org/officeDocument/2006/relationships/oleObject" Target="../embeddings/oleObject38.bin"/><Relationship Id="rId5" Type="http://schemas.openxmlformats.org/officeDocument/2006/relationships/oleObject" Target="../embeddings/oleObject37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36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35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28.wmf"/><Relationship Id="rId7" Type="http://schemas.openxmlformats.org/officeDocument/2006/relationships/oleObject" Target="../embeddings/oleObject42.bin"/><Relationship Id="rId6" Type="http://schemas.openxmlformats.org/officeDocument/2006/relationships/image" Target="../media/image27.w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26.wmf"/><Relationship Id="rId3" Type="http://schemas.openxmlformats.org/officeDocument/2006/relationships/oleObject" Target="../embeddings/oleObject40.bin"/><Relationship Id="rId2" Type="http://schemas.openxmlformats.org/officeDocument/2006/relationships/image" Target="../media/image25.wmf"/><Relationship Id="rId11" Type="http://schemas.openxmlformats.org/officeDocument/2006/relationships/notesSlide" Target="../notesSlides/notesSlide12.xml"/><Relationship Id="rId10" Type="http://schemas.openxmlformats.org/officeDocument/2006/relationships/vmlDrawing" Target="../drawings/vmlDrawing9.vml"/><Relationship Id="rId1" Type="http://schemas.openxmlformats.org/officeDocument/2006/relationships/oleObject" Target="../embeddings/oleObject39.bin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audio" Target="../media/audio2.wav"/><Relationship Id="rId2" Type="http://schemas.openxmlformats.org/officeDocument/2006/relationships/tags" Target="../tags/tag3.xml"/><Relationship Id="rId1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-12065" y="1270"/>
            <a:ext cx="12204065" cy="6855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Box 48"/>
          <p:cNvSpPr txBox="1"/>
          <p:nvPr/>
        </p:nvSpPr>
        <p:spPr>
          <a:xfrm>
            <a:off x="299901" y="1340225"/>
            <a:ext cx="11097366" cy="250634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91408" tIns="45703" rIns="91408" bIns="45703">
            <a:spAutoFit/>
          </a:bodyPr>
          <a:lstStyle/>
          <a:p>
            <a:pPr algn="ctr" eaLnBrk="0" hangingPunct="0">
              <a:lnSpc>
                <a:spcPct val="150000"/>
              </a:lnSpc>
              <a:buFontTx/>
              <a:buNone/>
              <a:defRPr/>
            </a:pPr>
            <a:r>
              <a:rPr lang="zh-CN" altLang="en-US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第一章</a:t>
            </a:r>
            <a:r>
              <a:rPr lang="en-US" altLang="zh-CN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  </a:t>
            </a:r>
            <a:r>
              <a:rPr lang="zh-CN" altLang="en-US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有理数</a:t>
            </a:r>
            <a:endParaRPr lang="zh-CN" altLang="en-US" sz="5865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 eaLnBrk="0" hangingPunct="0">
              <a:lnSpc>
                <a:spcPct val="150000"/>
              </a:lnSpc>
              <a:buFontTx/>
              <a:buNone/>
              <a:defRPr/>
            </a:pPr>
            <a:r>
              <a:rPr lang="en-US" altLang="zh-CN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1.2.1  </a:t>
            </a:r>
            <a:r>
              <a:rPr lang="zh-CN" altLang="en-US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有理数的概念</a:t>
            </a:r>
            <a:endParaRPr lang="zh-CN" altLang="en-US" sz="46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pic>
        <p:nvPicPr>
          <p:cNvPr id="3" name="图片 2" descr="鹰头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6814" y="5599663"/>
            <a:ext cx="1180881" cy="1257067"/>
          </a:xfrm>
          <a:prstGeom prst="rect">
            <a:avLst/>
          </a:prstGeom>
        </p:spPr>
      </p:pic>
      <p:sp>
        <p:nvSpPr>
          <p:cNvPr id="4" name="文本框 3" descr="7b0a2020202022776f7264617274223a2022220a7d0a"/>
          <p:cNvSpPr txBox="1"/>
          <p:nvPr>
            <p:custDataLst>
              <p:tags r:id="rId3"/>
            </p:custDataLst>
          </p:nvPr>
        </p:nvSpPr>
        <p:spPr>
          <a:xfrm>
            <a:off x="2253461" y="4794745"/>
            <a:ext cx="7685887" cy="6915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七年级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xx</a:t>
            </a:r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班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  </a:t>
            </a:r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主讲：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xxx</a:t>
            </a:r>
            <a:endParaRPr lang="en-US" altLang="zh-CN" sz="39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汉仪力量黑简" panose="00020600040101010101" charset="-122"/>
            </a:endParaRPr>
          </a:p>
        </p:txBody>
      </p:sp>
      <p:sp>
        <p:nvSpPr>
          <p:cNvPr id="6" name="缺角矩形 5"/>
          <p:cNvSpPr/>
          <p:nvPr/>
        </p:nvSpPr>
        <p:spPr>
          <a:xfrm>
            <a:off x="2073477" y="1304485"/>
            <a:ext cx="8045877" cy="2899055"/>
          </a:xfrm>
          <a:prstGeom prst="plaque">
            <a:avLst>
              <a:gd name="adj" fmla="val 10189"/>
            </a:avLst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>
              <a:ln>
                <a:gradFill>
                  <a:gsLst>
                    <a:gs pos="50000">
                      <a:schemeClr val="accent2"/>
                    </a:gs>
                    <a:gs pos="0">
                      <a:schemeClr val="accent2">
                        <a:lumMod val="25000"/>
                        <a:lumOff val="75000"/>
                      </a:schemeClr>
                    </a:gs>
                    <a:gs pos="100000">
                      <a:schemeClr val="accent2">
                        <a:lumMod val="85000"/>
                      </a:schemeClr>
                    </a:gs>
                  </a:gsLst>
                  <a:lin ang="5400000" scaled="0"/>
                </a:gradFill>
              </a:ln>
              <a:noFill/>
            </a:endParaRPr>
          </a:p>
        </p:txBody>
      </p:sp>
      <p:sp>
        <p:nvSpPr>
          <p:cNvPr id="5" name="圆角矩形 4"/>
          <p:cNvSpPr/>
          <p:nvPr>
            <p:custDataLst>
              <p:tags r:id="rId4"/>
            </p:custDataLst>
          </p:nvPr>
        </p:nvSpPr>
        <p:spPr>
          <a:xfrm>
            <a:off x="128885" y="133865"/>
            <a:ext cx="4347801" cy="489509"/>
          </a:xfrm>
          <a:prstGeom prst="roundRect">
            <a:avLst/>
          </a:prstGeom>
          <a:gradFill>
            <a:gsLst>
              <a:gs pos="0">
                <a:schemeClr val="accent6">
                  <a:satMod val="103000"/>
                  <a:lumMod val="102000"/>
                  <a:tint val="94000"/>
                </a:schemeClr>
              </a:gs>
              <a:gs pos="50000">
                <a:schemeClr val="accent6">
                  <a:satMod val="110000"/>
                  <a:lumMod val="100000"/>
                  <a:shade val="100000"/>
                </a:schemeClr>
              </a:gs>
              <a:gs pos="100000">
                <a:schemeClr val="accent6">
                  <a:lumMod val="99000"/>
                  <a:satMod val="120000"/>
                  <a:shade val="78000"/>
                </a:schemeClr>
              </a:gs>
              <a:gs pos="50000">
                <a:schemeClr val="accent6"/>
              </a:gs>
              <a:gs pos="0">
                <a:schemeClr val="accent6">
                  <a:lumMod val="25000"/>
                  <a:lumOff val="75000"/>
                </a:schemeClr>
              </a:gs>
              <a:gs pos="100000">
                <a:schemeClr val="accent6">
                  <a:lumMod val="85000"/>
                </a:schemeClr>
              </a:gs>
            </a:gsLst>
            <a:lin ang="5400000" scaled="1"/>
          </a:gradFill>
          <a:effectLst>
            <a:outerShdw blurRad="63500" sx="102000" sy="102000" algn="ctr" rotWithShape="0">
              <a:schemeClr val="bg1">
                <a:alpha val="40000"/>
              </a:schemeClr>
            </a:outerShdw>
            <a:softEdge rad="12700"/>
          </a:effectLst>
        </p:spPr>
        <p:style>
          <a:lnRef idx="0">
            <a:srgbClr val="FFFFFF"/>
          </a:lnRef>
          <a:fillRef idx="3">
            <a:schemeClr val="accent6"/>
          </a:fillRef>
          <a:effectRef idx="0">
            <a:srgbClr val="FFFFFF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人教版 </a:t>
            </a:r>
            <a:r>
              <a:rPr lang="zh-CN" altLang="en-US" sz="2665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数学 七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年级 上册</a:t>
            </a:r>
            <a:endParaRPr kumimoji="0" lang="zh-CN" altLang="en-US" sz="2665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仓耳明楷 W04" panose="00000500000000000000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7000">
                                        <p:cTn display="1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7000">
                                        <p:cTn display="1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50"/>
                            </p:stCondLst>
                            <p:childTnLst>
                              <p:par>
                                <p:cTn id="26" presetID="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8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45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9" dur="454" fill="hold">
                                          <p:stCondLst>
                                            <p:cond delay="4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4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0" dur="354" fill="hold">
                                          <p:stCondLst>
                                            <p:cond delay="90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1" dur="278" fill="hold">
                                          <p:stCondLst>
                                            <p:cond delay="12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16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2" dur="214" fill="hold">
                                          <p:stCondLst>
                                            <p:cond delay="154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2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3" dur="168" fill="hold">
                                          <p:stCondLst>
                                            <p:cond delay="17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64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4" dur="78" fill="hold">
                                          <p:stCondLst>
                                            <p:cond delay="19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128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99000">
                                        <p:cTn display="1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9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 uiExpand="1" build="allAtOnce"/>
      <p:bldP spid="10" grpId="1" animBg="1"/>
      <p:bldP spid="4" grpId="0"/>
      <p:bldP spid="6" grpId="0" bldLvl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00000" y="900000"/>
            <a:ext cx="11208668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在小学阶段和上一节中，我们认识了很多数，回想一下，到目前为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止，我们认识了哪些数？ 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2140" y="2361346"/>
            <a:ext cx="1728192" cy="1715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4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正整数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 algn="ctr">
              <a:lnSpc>
                <a:spcPct val="140000"/>
              </a:lnSpc>
            </a:pP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 algn="ctr">
              <a:lnSpc>
                <a:spcPct val="14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负整数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912340" y="2361346"/>
            <a:ext cx="3451912" cy="175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+mn-ea"/>
              </a:rPr>
              <a:t>…</a:t>
            </a:r>
            <a:r>
              <a:rPr lang="zh-CN" altLang="en-US" sz="2600" dirty="0">
                <a:latin typeface="+mn-ea"/>
              </a:rPr>
              <a:t>；</a:t>
            </a:r>
            <a:endParaRPr lang="en-US" altLang="zh-CN" sz="2600" dirty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+mn-ea"/>
              </a:rPr>
              <a:t>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en-US" altLang="zh-CN" sz="2600" dirty="0">
              <a:latin typeface="+mn-ea"/>
            </a:endParaRPr>
          </a:p>
        </p:txBody>
      </p:sp>
      <p:sp>
        <p:nvSpPr>
          <p:cNvPr id="14" name="矩形: 圆角 13"/>
          <p:cNvSpPr/>
          <p:nvPr/>
        </p:nvSpPr>
        <p:spPr>
          <a:xfrm>
            <a:off x="3256156" y="2361346"/>
            <a:ext cx="4968552" cy="1715726"/>
          </a:xfrm>
          <a:prstGeom prst="round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328248" y="2852936"/>
            <a:ext cx="133214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整数</a:t>
            </a:r>
            <a:endParaRPr lang="en-US" altLang="zh-CN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112140" y="4449578"/>
            <a:ext cx="1728192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4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正分数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8" name="矩形: 圆角 17"/>
          <p:cNvSpPr/>
          <p:nvPr/>
        </p:nvSpPr>
        <p:spPr>
          <a:xfrm>
            <a:off x="3256156" y="4257312"/>
            <a:ext cx="4968552" cy="1980000"/>
          </a:xfrm>
          <a:prstGeom prst="round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8328248" y="4849805"/>
            <a:ext cx="133214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分数</a:t>
            </a:r>
            <a:endParaRPr lang="en-US" altLang="zh-CN" sz="26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80000" y="108000"/>
            <a:ext cx="1727000" cy="400110"/>
            <a:chOff x="5287328" y="2293871"/>
            <a:chExt cx="1727000" cy="400110"/>
          </a:xfrm>
        </p:grpSpPr>
        <p:grpSp>
          <p:nvGrpSpPr>
            <p:cNvPr id="31" name="组合 102"/>
            <p:cNvGrpSpPr/>
            <p:nvPr/>
          </p:nvGrpSpPr>
          <p:grpSpPr>
            <a:xfrm>
              <a:off x="5799565" y="2293871"/>
              <a:ext cx="1214763" cy="400110"/>
              <a:chOff x="7404050" y="2420888"/>
              <a:chExt cx="1214763" cy="4001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7408225" y="2420888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知识回顾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7404050" y="2494943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2" name="组合 103"/>
            <p:cNvGrpSpPr/>
            <p:nvPr/>
          </p:nvGrpSpPr>
          <p:grpSpPr>
            <a:xfrm>
              <a:off x="5287328" y="2313906"/>
              <a:ext cx="360040" cy="360040"/>
              <a:chOff x="5905108" y="1870901"/>
              <a:chExt cx="360040" cy="360040"/>
            </a:xfrm>
          </p:grpSpPr>
          <p:sp>
            <p:nvSpPr>
              <p:cNvPr id="33" name="矩形: 圆角 104"/>
              <p:cNvSpPr/>
              <p:nvPr/>
            </p:nvSpPr>
            <p:spPr>
              <a:xfrm>
                <a:off x="5905108" y="1870901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Freeform 22"/>
              <p:cNvSpPr>
                <a:spLocks noChangeAspect="1" noEditPoints="1"/>
              </p:cNvSpPr>
              <p:nvPr/>
            </p:nvSpPr>
            <p:spPr bwMode="auto">
              <a:xfrm>
                <a:off x="5939959" y="1930321"/>
                <a:ext cx="290338" cy="241200"/>
              </a:xfrm>
              <a:custGeom>
                <a:avLst/>
                <a:gdLst>
                  <a:gd name="T0" fmla="*/ 705 w 732"/>
                  <a:gd name="T1" fmla="*/ 110 h 607"/>
                  <a:gd name="T2" fmla="*/ 661 w 732"/>
                  <a:gd name="T3" fmla="*/ 216 h 607"/>
                  <a:gd name="T4" fmla="*/ 724 w 732"/>
                  <a:gd name="T5" fmla="*/ 269 h 607"/>
                  <a:gd name="T6" fmla="*/ 639 w 732"/>
                  <a:gd name="T7" fmla="*/ 389 h 607"/>
                  <a:gd name="T8" fmla="*/ 635 w 732"/>
                  <a:gd name="T9" fmla="*/ 525 h 607"/>
                  <a:gd name="T10" fmla="*/ 3 w 732"/>
                  <a:gd name="T11" fmla="*/ 552 h 607"/>
                  <a:gd name="T12" fmla="*/ 1 w 732"/>
                  <a:gd name="T13" fmla="*/ 427 h 607"/>
                  <a:gd name="T14" fmla="*/ 20 w 732"/>
                  <a:gd name="T15" fmla="*/ 407 h 607"/>
                  <a:gd name="T16" fmla="*/ 58 w 732"/>
                  <a:gd name="T17" fmla="*/ 392 h 607"/>
                  <a:gd name="T18" fmla="*/ 56 w 732"/>
                  <a:gd name="T19" fmla="*/ 268 h 607"/>
                  <a:gd name="T20" fmla="*/ 73 w 732"/>
                  <a:gd name="T21" fmla="*/ 248 h 607"/>
                  <a:gd name="T22" fmla="*/ 2 w 732"/>
                  <a:gd name="T23" fmla="*/ 240 h 607"/>
                  <a:gd name="T24" fmla="*/ 1 w 732"/>
                  <a:gd name="T25" fmla="*/ 108 h 607"/>
                  <a:gd name="T26" fmla="*/ 267 w 732"/>
                  <a:gd name="T27" fmla="*/ 10 h 607"/>
                  <a:gd name="T28" fmla="*/ 656 w 732"/>
                  <a:gd name="T29" fmla="*/ 56 h 607"/>
                  <a:gd name="T30" fmla="*/ 531 w 732"/>
                  <a:gd name="T31" fmla="*/ 194 h 607"/>
                  <a:gd name="T32" fmla="*/ 516 w 732"/>
                  <a:gd name="T33" fmla="*/ 263 h 607"/>
                  <a:gd name="T34" fmla="*/ 650 w 732"/>
                  <a:gd name="T35" fmla="*/ 134 h 607"/>
                  <a:gd name="T36" fmla="*/ 499 w 732"/>
                  <a:gd name="T37" fmla="*/ 146 h 607"/>
                  <a:gd name="T38" fmla="*/ 460 w 732"/>
                  <a:gd name="T39" fmla="*/ 317 h 607"/>
                  <a:gd name="T40" fmla="*/ 89 w 732"/>
                  <a:gd name="T41" fmla="*/ 383 h 607"/>
                  <a:gd name="T42" fmla="*/ 482 w 732"/>
                  <a:gd name="T43" fmla="*/ 354 h 607"/>
                  <a:gd name="T44" fmla="*/ 543 w 732"/>
                  <a:gd name="T45" fmla="*/ 414 h 607"/>
                  <a:gd name="T46" fmla="*/ 675 w 732"/>
                  <a:gd name="T47" fmla="*/ 347 h 607"/>
                  <a:gd name="T48" fmla="*/ 628 w 732"/>
                  <a:gd name="T49" fmla="*/ 261 h 607"/>
                  <a:gd name="T50" fmla="*/ 559 w 732"/>
                  <a:gd name="T51" fmla="*/ 367 h 607"/>
                  <a:gd name="T52" fmla="*/ 404 w 732"/>
                  <a:gd name="T53" fmla="*/ 476 h 607"/>
                  <a:gd name="T54" fmla="*/ 34 w 732"/>
                  <a:gd name="T55" fmla="*/ 542 h 607"/>
                  <a:gd name="T56" fmla="*/ 440 w 732"/>
                  <a:gd name="T57" fmla="*/ 178 h 607"/>
                  <a:gd name="T58" fmla="*/ 35 w 732"/>
                  <a:gd name="T59" fmla="*/ 113 h 607"/>
                  <a:gd name="T60" fmla="*/ 397 w 732"/>
                  <a:gd name="T61" fmla="*/ 276 h 607"/>
                  <a:gd name="T62" fmla="*/ 616 w 732"/>
                  <a:gd name="T63" fmla="*/ 451 h 607"/>
                  <a:gd name="T64" fmla="*/ 509 w 732"/>
                  <a:gd name="T65" fmla="*/ 448 h 607"/>
                  <a:gd name="T66" fmla="*/ 473 w 732"/>
                  <a:gd name="T67" fmla="*/ 463 h 607"/>
                  <a:gd name="T68" fmla="*/ 489 w 732"/>
                  <a:gd name="T69" fmla="*/ 574 h 607"/>
                  <a:gd name="T70" fmla="*/ 616 w 732"/>
                  <a:gd name="T71" fmla="*/ 451 h 6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32" h="607">
                    <a:moveTo>
                      <a:pt x="656" y="56"/>
                    </a:moveTo>
                    <a:cubicBezTo>
                      <a:pt x="680" y="69"/>
                      <a:pt x="697" y="87"/>
                      <a:pt x="705" y="110"/>
                    </a:cubicBezTo>
                    <a:cubicBezTo>
                      <a:pt x="714" y="145"/>
                      <a:pt x="703" y="179"/>
                      <a:pt x="670" y="212"/>
                    </a:cubicBezTo>
                    <a:cubicBezTo>
                      <a:pt x="661" y="216"/>
                      <a:pt x="661" y="216"/>
                      <a:pt x="661" y="216"/>
                    </a:cubicBezTo>
                    <a:cubicBezTo>
                      <a:pt x="677" y="218"/>
                      <a:pt x="677" y="218"/>
                      <a:pt x="677" y="218"/>
                    </a:cubicBezTo>
                    <a:cubicBezTo>
                      <a:pt x="700" y="231"/>
                      <a:pt x="716" y="248"/>
                      <a:pt x="724" y="269"/>
                    </a:cubicBezTo>
                    <a:cubicBezTo>
                      <a:pt x="732" y="303"/>
                      <a:pt x="721" y="335"/>
                      <a:pt x="690" y="366"/>
                    </a:cubicBezTo>
                    <a:cubicBezTo>
                      <a:pt x="639" y="389"/>
                      <a:pt x="639" y="389"/>
                      <a:pt x="639" y="389"/>
                    </a:cubicBezTo>
                    <a:cubicBezTo>
                      <a:pt x="653" y="400"/>
                      <a:pt x="663" y="413"/>
                      <a:pt x="669" y="429"/>
                    </a:cubicBezTo>
                    <a:cubicBezTo>
                      <a:pt x="677" y="462"/>
                      <a:pt x="666" y="494"/>
                      <a:pt x="635" y="525"/>
                    </a:cubicBezTo>
                    <a:cubicBezTo>
                      <a:pt x="454" y="607"/>
                      <a:pt x="454" y="607"/>
                      <a:pt x="454" y="607"/>
                    </a:cubicBezTo>
                    <a:cubicBezTo>
                      <a:pt x="3" y="552"/>
                      <a:pt x="3" y="552"/>
                      <a:pt x="3" y="552"/>
                    </a:cubicBezTo>
                    <a:cubicBezTo>
                      <a:pt x="1" y="552"/>
                      <a:pt x="1" y="552"/>
                      <a:pt x="1" y="552"/>
                    </a:cubicBezTo>
                    <a:cubicBezTo>
                      <a:pt x="1" y="427"/>
                      <a:pt x="1" y="427"/>
                      <a:pt x="1" y="427"/>
                    </a:cubicBezTo>
                    <a:cubicBezTo>
                      <a:pt x="0" y="427"/>
                      <a:pt x="0" y="427"/>
                      <a:pt x="0" y="427"/>
                    </a:cubicBezTo>
                    <a:cubicBezTo>
                      <a:pt x="1" y="421"/>
                      <a:pt x="7" y="414"/>
                      <a:pt x="20" y="407"/>
                    </a:cubicBezTo>
                    <a:cubicBezTo>
                      <a:pt x="63" y="393"/>
                      <a:pt x="63" y="393"/>
                      <a:pt x="63" y="393"/>
                    </a:cubicBezTo>
                    <a:cubicBezTo>
                      <a:pt x="58" y="392"/>
                      <a:pt x="58" y="392"/>
                      <a:pt x="58" y="392"/>
                    </a:cubicBezTo>
                    <a:cubicBezTo>
                      <a:pt x="56" y="392"/>
                      <a:pt x="56" y="392"/>
                      <a:pt x="56" y="392"/>
                    </a:cubicBezTo>
                    <a:cubicBezTo>
                      <a:pt x="56" y="268"/>
                      <a:pt x="56" y="268"/>
                      <a:pt x="56" y="268"/>
                    </a:cubicBezTo>
                    <a:cubicBezTo>
                      <a:pt x="56" y="268"/>
                      <a:pt x="56" y="268"/>
                      <a:pt x="56" y="268"/>
                    </a:cubicBezTo>
                    <a:cubicBezTo>
                      <a:pt x="56" y="262"/>
                      <a:pt x="62" y="255"/>
                      <a:pt x="73" y="248"/>
                    </a:cubicBezTo>
                    <a:cubicBezTo>
                      <a:pt x="4" y="240"/>
                      <a:pt x="4" y="240"/>
                      <a:pt x="4" y="240"/>
                    </a:cubicBezTo>
                    <a:cubicBezTo>
                      <a:pt x="2" y="240"/>
                      <a:pt x="2" y="240"/>
                      <a:pt x="2" y="240"/>
                    </a:cubicBezTo>
                    <a:cubicBezTo>
                      <a:pt x="2" y="109"/>
                      <a:pt x="2" y="109"/>
                      <a:pt x="2" y="109"/>
                    </a:cubicBezTo>
                    <a:cubicBezTo>
                      <a:pt x="1" y="108"/>
                      <a:pt x="1" y="108"/>
                      <a:pt x="1" y="108"/>
                    </a:cubicBezTo>
                    <a:cubicBezTo>
                      <a:pt x="1" y="102"/>
                      <a:pt x="8" y="95"/>
                      <a:pt x="21" y="87"/>
                    </a:cubicBezTo>
                    <a:cubicBezTo>
                      <a:pt x="267" y="10"/>
                      <a:pt x="267" y="10"/>
                      <a:pt x="267" y="10"/>
                    </a:cubicBezTo>
                    <a:cubicBezTo>
                      <a:pt x="291" y="1"/>
                      <a:pt x="320" y="0"/>
                      <a:pt x="352" y="5"/>
                    </a:cubicBezTo>
                    <a:lnTo>
                      <a:pt x="656" y="56"/>
                    </a:lnTo>
                    <a:close/>
                    <a:moveTo>
                      <a:pt x="499" y="146"/>
                    </a:moveTo>
                    <a:cubicBezTo>
                      <a:pt x="517" y="160"/>
                      <a:pt x="528" y="176"/>
                      <a:pt x="531" y="194"/>
                    </a:cubicBezTo>
                    <a:cubicBezTo>
                      <a:pt x="534" y="214"/>
                      <a:pt x="529" y="237"/>
                      <a:pt x="515" y="262"/>
                    </a:cubicBezTo>
                    <a:cubicBezTo>
                      <a:pt x="516" y="263"/>
                      <a:pt x="516" y="263"/>
                      <a:pt x="516" y="263"/>
                    </a:cubicBezTo>
                    <a:cubicBezTo>
                      <a:pt x="653" y="192"/>
                      <a:pt x="653" y="192"/>
                      <a:pt x="653" y="192"/>
                    </a:cubicBezTo>
                    <a:cubicBezTo>
                      <a:pt x="659" y="172"/>
                      <a:pt x="658" y="153"/>
                      <a:pt x="650" y="134"/>
                    </a:cubicBezTo>
                    <a:cubicBezTo>
                      <a:pt x="638" y="113"/>
                      <a:pt x="623" y="102"/>
                      <a:pt x="605" y="101"/>
                    </a:cubicBezTo>
                    <a:lnTo>
                      <a:pt x="499" y="146"/>
                    </a:lnTo>
                    <a:close/>
                    <a:moveTo>
                      <a:pt x="482" y="354"/>
                    </a:moveTo>
                    <a:cubicBezTo>
                      <a:pt x="478" y="343"/>
                      <a:pt x="471" y="330"/>
                      <a:pt x="460" y="317"/>
                    </a:cubicBezTo>
                    <a:cubicBezTo>
                      <a:pt x="88" y="272"/>
                      <a:pt x="88" y="272"/>
                      <a:pt x="88" y="272"/>
                    </a:cubicBezTo>
                    <a:cubicBezTo>
                      <a:pt x="89" y="383"/>
                      <a:pt x="89" y="383"/>
                      <a:pt x="89" y="383"/>
                    </a:cubicBezTo>
                    <a:cubicBezTo>
                      <a:pt x="431" y="427"/>
                      <a:pt x="431" y="427"/>
                      <a:pt x="431" y="427"/>
                    </a:cubicBezTo>
                    <a:cubicBezTo>
                      <a:pt x="476" y="410"/>
                      <a:pt x="493" y="386"/>
                      <a:pt x="482" y="354"/>
                    </a:cubicBezTo>
                    <a:close/>
                    <a:moveTo>
                      <a:pt x="559" y="367"/>
                    </a:moveTo>
                    <a:cubicBezTo>
                      <a:pt x="558" y="381"/>
                      <a:pt x="552" y="397"/>
                      <a:pt x="543" y="414"/>
                    </a:cubicBezTo>
                    <a:cubicBezTo>
                      <a:pt x="544" y="414"/>
                      <a:pt x="544" y="414"/>
                      <a:pt x="544" y="414"/>
                    </a:cubicBezTo>
                    <a:cubicBezTo>
                      <a:pt x="675" y="347"/>
                      <a:pt x="675" y="347"/>
                      <a:pt x="675" y="347"/>
                    </a:cubicBezTo>
                    <a:cubicBezTo>
                      <a:pt x="680" y="329"/>
                      <a:pt x="679" y="310"/>
                      <a:pt x="672" y="292"/>
                    </a:cubicBezTo>
                    <a:cubicBezTo>
                      <a:pt x="660" y="272"/>
                      <a:pt x="646" y="262"/>
                      <a:pt x="628" y="261"/>
                    </a:cubicBezTo>
                    <a:cubicBezTo>
                      <a:pt x="528" y="304"/>
                      <a:pt x="528" y="304"/>
                      <a:pt x="528" y="304"/>
                    </a:cubicBezTo>
                    <a:cubicBezTo>
                      <a:pt x="551" y="321"/>
                      <a:pt x="561" y="342"/>
                      <a:pt x="559" y="367"/>
                    </a:cubicBezTo>
                    <a:close/>
                    <a:moveTo>
                      <a:pt x="376" y="586"/>
                    </a:moveTo>
                    <a:cubicBezTo>
                      <a:pt x="437" y="564"/>
                      <a:pt x="446" y="527"/>
                      <a:pt x="404" y="476"/>
                    </a:cubicBezTo>
                    <a:cubicBezTo>
                      <a:pt x="33" y="431"/>
                      <a:pt x="33" y="431"/>
                      <a:pt x="33" y="431"/>
                    </a:cubicBezTo>
                    <a:cubicBezTo>
                      <a:pt x="34" y="542"/>
                      <a:pt x="34" y="542"/>
                      <a:pt x="34" y="542"/>
                    </a:cubicBezTo>
                    <a:lnTo>
                      <a:pt x="376" y="586"/>
                    </a:lnTo>
                    <a:close/>
                    <a:moveTo>
                      <a:pt x="440" y="178"/>
                    </a:moveTo>
                    <a:cubicBezTo>
                      <a:pt x="436" y="173"/>
                      <a:pt x="432" y="167"/>
                      <a:pt x="427" y="161"/>
                    </a:cubicBezTo>
                    <a:cubicBezTo>
                      <a:pt x="35" y="113"/>
                      <a:pt x="35" y="113"/>
                      <a:pt x="35" y="113"/>
                    </a:cubicBezTo>
                    <a:cubicBezTo>
                      <a:pt x="36" y="230"/>
                      <a:pt x="36" y="230"/>
                      <a:pt x="36" y="230"/>
                    </a:cubicBezTo>
                    <a:cubicBezTo>
                      <a:pt x="397" y="276"/>
                      <a:pt x="397" y="276"/>
                      <a:pt x="397" y="276"/>
                    </a:cubicBezTo>
                    <a:cubicBezTo>
                      <a:pt x="454" y="255"/>
                      <a:pt x="468" y="223"/>
                      <a:pt x="440" y="178"/>
                    </a:cubicBezTo>
                    <a:close/>
                    <a:moveTo>
                      <a:pt x="616" y="451"/>
                    </a:moveTo>
                    <a:cubicBezTo>
                      <a:pt x="605" y="431"/>
                      <a:pt x="590" y="421"/>
                      <a:pt x="573" y="420"/>
                    </a:cubicBezTo>
                    <a:cubicBezTo>
                      <a:pt x="509" y="448"/>
                      <a:pt x="509" y="448"/>
                      <a:pt x="509" y="448"/>
                    </a:cubicBezTo>
                    <a:cubicBezTo>
                      <a:pt x="508" y="448"/>
                      <a:pt x="508" y="448"/>
                      <a:pt x="508" y="448"/>
                    </a:cubicBezTo>
                    <a:cubicBezTo>
                      <a:pt x="473" y="463"/>
                      <a:pt x="473" y="463"/>
                      <a:pt x="473" y="463"/>
                    </a:cubicBezTo>
                    <a:cubicBezTo>
                      <a:pt x="509" y="490"/>
                      <a:pt x="514" y="526"/>
                      <a:pt x="488" y="573"/>
                    </a:cubicBezTo>
                    <a:cubicBezTo>
                      <a:pt x="489" y="574"/>
                      <a:pt x="489" y="574"/>
                      <a:pt x="489" y="574"/>
                    </a:cubicBezTo>
                    <a:cubicBezTo>
                      <a:pt x="619" y="506"/>
                      <a:pt x="619" y="506"/>
                      <a:pt x="619" y="506"/>
                    </a:cubicBezTo>
                    <a:cubicBezTo>
                      <a:pt x="625" y="488"/>
                      <a:pt x="624" y="470"/>
                      <a:pt x="616" y="4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aphicFrame>
        <p:nvGraphicFramePr>
          <p:cNvPr id="23" name="对象 22"/>
          <p:cNvGraphicFramePr>
            <a:graphicFrameLocks noChangeAspect="1"/>
          </p:cNvGraphicFramePr>
          <p:nvPr/>
        </p:nvGraphicFramePr>
        <p:xfrm>
          <a:off x="4903254" y="4340435"/>
          <a:ext cx="24447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26822400" imgH="9448800" progId="Equation.DSMT4">
                  <p:embed/>
                </p:oleObj>
              </mc:Choice>
              <mc:Fallback>
                <p:oleObj name="Equation" r:id="rId1" imgW="26822400" imgH="9448800" progId="Equation.DSMT4">
                  <p:embed/>
                  <p:pic>
                    <p:nvPicPr>
                      <p:cNvPr id="0" name="对象 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903254" y="4340435"/>
                        <a:ext cx="24447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矩形 36"/>
          <p:cNvSpPr/>
          <p:nvPr/>
        </p:nvSpPr>
        <p:spPr>
          <a:xfrm>
            <a:off x="3112140" y="5301208"/>
            <a:ext cx="1728192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4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负分数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38" name="对象 37"/>
          <p:cNvGraphicFramePr>
            <a:graphicFrameLocks noChangeAspect="1"/>
          </p:cNvGraphicFramePr>
          <p:nvPr/>
        </p:nvGraphicFramePr>
        <p:xfrm>
          <a:off x="4903254" y="5204035"/>
          <a:ext cx="30289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33223200" imgH="9448800" progId="Equation.DSMT4">
                  <p:embed/>
                </p:oleObj>
              </mc:Choice>
              <mc:Fallback>
                <p:oleObj name="Equation" r:id="rId3" imgW="33223200" imgH="9448800" progId="Equation.DSMT4">
                  <p:embed/>
                  <p:pic>
                    <p:nvPicPr>
                      <p:cNvPr id="0" name="对象 2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03254" y="5204035"/>
                        <a:ext cx="30289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矩形 19"/>
          <p:cNvSpPr/>
          <p:nvPr/>
        </p:nvSpPr>
        <p:spPr>
          <a:xfrm>
            <a:off x="7243232" y="4410000"/>
            <a:ext cx="796984" cy="59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+mn-ea"/>
              </a:rPr>
              <a:t>；</a:t>
            </a:r>
            <a:endParaRPr lang="zh-CN" altLang="en-US" sz="2600" dirty="0">
              <a:latin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896200" y="5274000"/>
            <a:ext cx="61206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en-US" altLang="zh-CN" sz="2600" dirty="0">
              <a:latin typeface="+mn-ea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8" grpId="0" animBg="1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15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17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21" name="矩形 20"/>
          <p:cNvSpPr/>
          <p:nvPr/>
        </p:nvSpPr>
        <p:spPr>
          <a:xfrm>
            <a:off x="900000" y="1072654"/>
            <a:ext cx="5609904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　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　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7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22" name="对象 21"/>
          <p:cNvGraphicFramePr>
            <a:graphicFrameLocks noChangeAspect="1"/>
          </p:cNvGraphicFramePr>
          <p:nvPr/>
        </p:nvGraphicFramePr>
        <p:xfrm>
          <a:off x="1163452" y="1062881"/>
          <a:ext cx="5556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6096000" imgH="9448800" progId="Equation.DSMT4">
                  <p:embed/>
                </p:oleObj>
              </mc:Choice>
              <mc:Fallback>
                <p:oleObj name="Equation" r:id="rId1" imgW="6096000" imgH="9448800" progId="Equation.DSMT4">
                  <p:embed/>
                  <p:pic>
                    <p:nvPicPr>
                      <p:cNvPr id="0" name="对象 2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63452" y="1062881"/>
                        <a:ext cx="555625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对象 22"/>
          <p:cNvGraphicFramePr>
            <a:graphicFrameLocks noChangeAspect="1"/>
          </p:cNvGraphicFramePr>
          <p:nvPr/>
        </p:nvGraphicFramePr>
        <p:xfrm>
          <a:off x="3035660" y="1063242"/>
          <a:ext cx="52863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5791200" imgH="9448800" progId="Equation.DSMT4">
                  <p:embed/>
                </p:oleObj>
              </mc:Choice>
              <mc:Fallback>
                <p:oleObj name="Equation" r:id="rId3" imgW="5791200" imgH="9448800" progId="Equation.DSMT4">
                  <p:embed/>
                  <p:pic>
                    <p:nvPicPr>
                      <p:cNvPr id="0" name="对象 2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35660" y="1063242"/>
                        <a:ext cx="528637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对象 23"/>
          <p:cNvGraphicFramePr>
            <a:graphicFrameLocks noChangeAspect="1"/>
          </p:cNvGraphicFramePr>
          <p:nvPr/>
        </p:nvGraphicFramePr>
        <p:xfrm>
          <a:off x="4856299" y="1063242"/>
          <a:ext cx="5556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5" imgW="6096000" imgH="9448800" progId="Equation.DSMT4">
                  <p:embed/>
                </p:oleObj>
              </mc:Choice>
              <mc:Fallback>
                <p:oleObj name="Equation" r:id="rId5" imgW="6096000" imgH="9448800" progId="Equation.DSMT4">
                  <p:embed/>
                  <p:pic>
                    <p:nvPicPr>
                      <p:cNvPr id="0" name="对象 2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56299" y="1063242"/>
                        <a:ext cx="555625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" name="组合 30"/>
          <p:cNvGrpSpPr/>
          <p:nvPr/>
        </p:nvGrpSpPr>
        <p:grpSpPr>
          <a:xfrm>
            <a:off x="7047784" y="1261458"/>
            <a:ext cx="1260000" cy="576000"/>
            <a:chOff x="5894872" y="805518"/>
            <a:chExt cx="1260000" cy="576000"/>
          </a:xfrm>
        </p:grpSpPr>
        <p:sp>
          <p:nvSpPr>
            <p:cNvPr id="30" name="矩形: 圆角 29"/>
            <p:cNvSpPr/>
            <p:nvPr/>
          </p:nvSpPr>
          <p:spPr>
            <a:xfrm>
              <a:off x="5894872" y="805518"/>
              <a:ext cx="12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5912872" y="862686"/>
              <a:ext cx="12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正整数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984572" y="1261458"/>
            <a:ext cx="1260000" cy="576000"/>
            <a:chOff x="5894872" y="805518"/>
            <a:chExt cx="1260000" cy="576000"/>
          </a:xfrm>
        </p:grpSpPr>
        <p:sp>
          <p:nvSpPr>
            <p:cNvPr id="36" name="矩形: 圆角 35"/>
            <p:cNvSpPr/>
            <p:nvPr/>
          </p:nvSpPr>
          <p:spPr>
            <a:xfrm>
              <a:off x="5894872" y="805518"/>
              <a:ext cx="12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5912872" y="862686"/>
              <a:ext cx="12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正分数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39" name="直接箭头连接符 38"/>
          <p:cNvCxnSpPr/>
          <p:nvPr/>
        </p:nvCxnSpPr>
        <p:spPr>
          <a:xfrm>
            <a:off x="8307784" y="1549458"/>
            <a:ext cx="169200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8364428" y="1088849"/>
            <a:ext cx="158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00000" y="2455684"/>
            <a:ext cx="6384132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　　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　　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11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42" name="对象 41"/>
          <p:cNvGraphicFramePr>
            <a:graphicFrameLocks noChangeAspect="1"/>
          </p:cNvGraphicFramePr>
          <p:nvPr/>
        </p:nvGraphicFramePr>
        <p:xfrm>
          <a:off x="1533525" y="2445954"/>
          <a:ext cx="80486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7" imgW="9448800" imgH="9448800" progId="Equation.DSMT4">
                  <p:embed/>
                </p:oleObj>
              </mc:Choice>
              <mc:Fallback>
                <p:oleObj name="Equation" r:id="rId7" imgW="9448800" imgH="9448800" progId="Equation.DSMT4">
                  <p:embed/>
                  <p:pic>
                    <p:nvPicPr>
                      <p:cNvPr id="0" name="对象 2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33525" y="2445954"/>
                        <a:ext cx="804863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对象 42"/>
          <p:cNvGraphicFramePr>
            <a:graphicFrameLocks noChangeAspect="1"/>
          </p:cNvGraphicFramePr>
          <p:nvPr/>
        </p:nvGraphicFramePr>
        <p:xfrm>
          <a:off x="3370796" y="2445954"/>
          <a:ext cx="889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9" imgW="9753600" imgH="9448800" progId="Equation.DSMT4">
                  <p:embed/>
                </p:oleObj>
              </mc:Choice>
              <mc:Fallback>
                <p:oleObj name="Equation" r:id="rId9" imgW="9753600" imgH="9448800" progId="Equation.DSMT4">
                  <p:embed/>
                  <p:pic>
                    <p:nvPicPr>
                      <p:cNvPr id="0" name="对象 2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370796" y="2445954"/>
                        <a:ext cx="88900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" name="对象 43"/>
          <p:cNvGraphicFramePr>
            <a:graphicFrameLocks noChangeAspect="1"/>
          </p:cNvGraphicFramePr>
          <p:nvPr/>
        </p:nvGraphicFramePr>
        <p:xfrm>
          <a:off x="5303912" y="2445954"/>
          <a:ext cx="104902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1" imgW="10972800" imgH="9448800" progId="Equation.DSMT4">
                  <p:embed/>
                </p:oleObj>
              </mc:Choice>
              <mc:Fallback>
                <p:oleObj name="Equation" r:id="rId11" imgW="10972800" imgH="9448800" progId="Equation.DSMT4">
                  <p:embed/>
                  <p:pic>
                    <p:nvPicPr>
                      <p:cNvPr id="0" name="对象 23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303912" y="2445954"/>
                        <a:ext cx="104902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5" name="组合 44"/>
          <p:cNvGrpSpPr/>
          <p:nvPr/>
        </p:nvGrpSpPr>
        <p:grpSpPr>
          <a:xfrm>
            <a:off x="7047784" y="2644488"/>
            <a:ext cx="1260000" cy="576000"/>
            <a:chOff x="5894872" y="805518"/>
            <a:chExt cx="1260000" cy="576000"/>
          </a:xfrm>
        </p:grpSpPr>
        <p:sp>
          <p:nvSpPr>
            <p:cNvPr id="46" name="矩形: 圆角 45"/>
            <p:cNvSpPr/>
            <p:nvPr/>
          </p:nvSpPr>
          <p:spPr>
            <a:xfrm>
              <a:off x="5894872" y="805518"/>
              <a:ext cx="12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5912872" y="862686"/>
              <a:ext cx="12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负整数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984572" y="2644488"/>
            <a:ext cx="1260000" cy="576000"/>
            <a:chOff x="5894872" y="805518"/>
            <a:chExt cx="1260000" cy="576000"/>
          </a:xfrm>
        </p:grpSpPr>
        <p:sp>
          <p:nvSpPr>
            <p:cNvPr id="49" name="矩形: 圆角 48"/>
            <p:cNvSpPr/>
            <p:nvPr/>
          </p:nvSpPr>
          <p:spPr>
            <a:xfrm>
              <a:off x="5894872" y="805518"/>
              <a:ext cx="12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5912872" y="862686"/>
              <a:ext cx="12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负分数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51" name="直接箭头连接符 50"/>
          <p:cNvCxnSpPr/>
          <p:nvPr/>
        </p:nvCxnSpPr>
        <p:spPr>
          <a:xfrm>
            <a:off x="8307784" y="2932488"/>
            <a:ext cx="169200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矩形 51"/>
          <p:cNvSpPr/>
          <p:nvPr/>
        </p:nvSpPr>
        <p:spPr>
          <a:xfrm>
            <a:off x="8364428" y="2471879"/>
            <a:ext cx="158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900000" y="3827284"/>
            <a:ext cx="834472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54" name="对象 53"/>
          <p:cNvGraphicFramePr>
            <a:graphicFrameLocks noChangeAspect="1"/>
          </p:cNvGraphicFramePr>
          <p:nvPr/>
        </p:nvGraphicFramePr>
        <p:xfrm>
          <a:off x="1199456" y="3817554"/>
          <a:ext cx="51911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3" imgW="6096000" imgH="9448800" progId="Equation.DSMT4">
                  <p:embed/>
                </p:oleObj>
              </mc:Choice>
              <mc:Fallback>
                <p:oleObj name="Equation" r:id="rId13" imgW="6096000" imgH="9448800" progId="Equation.DSMT4">
                  <p:embed/>
                  <p:pic>
                    <p:nvPicPr>
                      <p:cNvPr id="0" name="对象 4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199456" y="3817554"/>
                        <a:ext cx="519113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7" name="组合 56"/>
          <p:cNvGrpSpPr/>
          <p:nvPr/>
        </p:nvGrpSpPr>
        <p:grpSpPr>
          <a:xfrm>
            <a:off x="7047784" y="4016088"/>
            <a:ext cx="1260000" cy="576000"/>
            <a:chOff x="5894872" y="805518"/>
            <a:chExt cx="1260000" cy="576000"/>
          </a:xfrm>
        </p:grpSpPr>
        <p:sp>
          <p:nvSpPr>
            <p:cNvPr id="58" name="矩形: 圆角 57"/>
            <p:cNvSpPr/>
            <p:nvPr/>
          </p:nvSpPr>
          <p:spPr>
            <a:xfrm>
              <a:off x="5894872" y="805518"/>
              <a:ext cx="12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5912872" y="862686"/>
              <a:ext cx="12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0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984572" y="4016088"/>
            <a:ext cx="1260000" cy="576000"/>
            <a:chOff x="5894872" y="805518"/>
            <a:chExt cx="1260000" cy="576000"/>
          </a:xfrm>
        </p:grpSpPr>
        <p:sp>
          <p:nvSpPr>
            <p:cNvPr id="61" name="矩形: 圆角 60"/>
            <p:cNvSpPr/>
            <p:nvPr/>
          </p:nvSpPr>
          <p:spPr>
            <a:xfrm>
              <a:off x="5894872" y="805518"/>
              <a:ext cx="12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5912872" y="862686"/>
              <a:ext cx="12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分数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63" name="直接箭头连接符 62"/>
          <p:cNvCxnSpPr/>
          <p:nvPr/>
        </p:nvCxnSpPr>
        <p:spPr>
          <a:xfrm>
            <a:off x="8307784" y="4304088"/>
            <a:ext cx="169200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矩形 63"/>
          <p:cNvSpPr/>
          <p:nvPr/>
        </p:nvSpPr>
        <p:spPr>
          <a:xfrm>
            <a:off x="8364428" y="3843479"/>
            <a:ext cx="158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6960260" y="1153786"/>
            <a:ext cx="1476000" cy="3564000"/>
          </a:xfrm>
          <a:prstGeom prst="rect">
            <a:avLst/>
          </a:prstGeom>
          <a:noFill/>
          <a:ln w="22225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/>
          <p:cNvSpPr/>
          <p:nvPr/>
        </p:nvSpPr>
        <p:spPr>
          <a:xfrm>
            <a:off x="9852050" y="1153786"/>
            <a:ext cx="1476000" cy="3564000"/>
          </a:xfrm>
          <a:prstGeom prst="rect">
            <a:avLst/>
          </a:prstGeom>
          <a:noFill/>
          <a:ln w="22225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7065784" y="5235587"/>
            <a:ext cx="122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整数</a:t>
            </a:r>
            <a:endParaRPr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0002572" y="5235587"/>
            <a:ext cx="122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分数</a:t>
            </a:r>
            <a:endParaRPr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73" name="直接箭头连接符 72"/>
          <p:cNvCxnSpPr/>
          <p:nvPr/>
        </p:nvCxnSpPr>
        <p:spPr>
          <a:xfrm>
            <a:off x="8307784" y="5466419"/>
            <a:ext cx="169200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8364428" y="5005810"/>
            <a:ext cx="158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595500" y="1124744"/>
            <a:ext cx="796984" cy="59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303912" y="1126027"/>
            <a:ext cx="61206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3462812" y="1124744"/>
            <a:ext cx="796984" cy="59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2207568" y="2528900"/>
            <a:ext cx="796984" cy="59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1631504" y="3887301"/>
            <a:ext cx="61206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4110884" y="2528900"/>
            <a:ext cx="796984" cy="59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276020" y="2530183"/>
            <a:ext cx="61206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"/>
                            </p:stCondLst>
                            <p:childTnLst>
                              <p:par>
                                <p:cTn id="1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500"/>
                            </p:stCondLst>
                            <p:childTnLst>
                              <p:par>
                                <p:cTn id="1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00"/>
                            </p:stCondLst>
                            <p:childTnLst>
                              <p:par>
                                <p:cTn id="1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500"/>
                            </p:stCondLst>
                            <p:childTnLst>
                              <p:par>
                                <p:cTn id="1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40" grpId="0"/>
      <p:bldP spid="41" grpId="0"/>
      <p:bldP spid="52" grpId="0"/>
      <p:bldP spid="53" grpId="0"/>
      <p:bldP spid="64" grpId="0"/>
      <p:bldP spid="65" grpId="0" animBg="1"/>
      <p:bldP spid="66" grpId="0" animBg="1"/>
      <p:bldP spid="69" grpId="0"/>
      <p:bldP spid="72" grpId="0"/>
      <p:bldP spid="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4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6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0" name="矩形 9"/>
          <p:cNvSpPr/>
          <p:nvPr/>
        </p:nvSpPr>
        <p:spPr>
          <a:xfrm>
            <a:off x="900000" y="900000"/>
            <a:ext cx="1120866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小数能不能也写成分数的形式？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567608" y="1947326"/>
            <a:ext cx="1595182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0.2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/>
        </p:nvGraphicFramePr>
        <p:xfrm>
          <a:off x="3143672" y="1937553"/>
          <a:ext cx="5556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6096000" imgH="9448800" progId="Equation.DSMT4">
                  <p:embed/>
                </p:oleObj>
              </mc:Choice>
              <mc:Fallback>
                <p:oleObj name="Equation" r:id="rId1" imgW="6096000" imgH="9448800" progId="Equation.DSMT4">
                  <p:embed/>
                  <p:pic>
                    <p:nvPicPr>
                      <p:cNvPr id="0" name="对象 4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43672" y="1937553"/>
                        <a:ext cx="555625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/>
        </p:nvGraphicFramePr>
        <p:xfrm>
          <a:off x="5700067" y="1952836"/>
          <a:ext cx="111601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13106400" imgH="9448800" progId="Equation.DSMT4">
                  <p:embed/>
                </p:oleObj>
              </mc:Choice>
              <mc:Fallback>
                <p:oleObj name="Equation" r:id="rId3" imgW="13106400" imgH="9448800" progId="Equation.DSMT4">
                  <p:embed/>
                  <p:pic>
                    <p:nvPicPr>
                      <p:cNvPr id="0" name="对象 5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00067" y="1952836"/>
                        <a:ext cx="1116013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13"/>
          <p:cNvGraphicFramePr>
            <a:graphicFrameLocks noChangeAspect="1"/>
          </p:cNvGraphicFramePr>
          <p:nvPr/>
        </p:nvGraphicFramePr>
        <p:xfrm>
          <a:off x="2567608" y="3456000"/>
          <a:ext cx="528637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5" imgW="5791200" imgH="6705600" progId="Equation.DSMT4">
                  <p:embed/>
                </p:oleObj>
              </mc:Choice>
              <mc:Fallback>
                <p:oleObj name="Equation" r:id="rId5" imgW="5791200" imgH="6705600" progId="Equation.DSMT4">
                  <p:embed/>
                  <p:pic>
                    <p:nvPicPr>
                      <p:cNvPr id="0" name="对象 5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67608" y="3456000"/>
                        <a:ext cx="528637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1" name="组合 20"/>
          <p:cNvGrpSpPr/>
          <p:nvPr/>
        </p:nvGrpSpPr>
        <p:grpSpPr>
          <a:xfrm>
            <a:off x="7152317" y="2144558"/>
            <a:ext cx="1494000" cy="576000"/>
            <a:chOff x="5894872" y="805518"/>
            <a:chExt cx="1494000" cy="576000"/>
          </a:xfrm>
        </p:grpSpPr>
        <p:sp>
          <p:nvSpPr>
            <p:cNvPr id="22" name="矩形: 圆角 21"/>
            <p:cNvSpPr/>
            <p:nvPr/>
          </p:nvSpPr>
          <p:spPr>
            <a:xfrm>
              <a:off x="5894872" y="805518"/>
              <a:ext cx="144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矩形 22"/>
            <p:cNvSpPr/>
            <p:nvPr/>
          </p:nvSpPr>
          <p:spPr>
            <a:xfrm>
              <a:off x="5912872" y="862686"/>
              <a:ext cx="1476000" cy="4608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有限小数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257064" y="2144558"/>
            <a:ext cx="900000" cy="576000"/>
            <a:chOff x="5894872" y="805518"/>
            <a:chExt cx="900000" cy="576000"/>
          </a:xfrm>
        </p:grpSpPr>
        <p:sp>
          <p:nvSpPr>
            <p:cNvPr id="25" name="矩形: 圆角 24"/>
            <p:cNvSpPr/>
            <p:nvPr/>
          </p:nvSpPr>
          <p:spPr>
            <a:xfrm>
              <a:off x="5894872" y="805518"/>
              <a:ext cx="90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6" name="矩形 25"/>
            <p:cNvSpPr/>
            <p:nvPr/>
          </p:nvSpPr>
          <p:spPr>
            <a:xfrm>
              <a:off x="5930872" y="862686"/>
              <a:ext cx="828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分数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27" name="直接箭头连接符 26"/>
          <p:cNvCxnSpPr/>
          <p:nvPr/>
        </p:nvCxnSpPr>
        <p:spPr>
          <a:xfrm>
            <a:off x="8580276" y="2432558"/>
            <a:ext cx="169200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8580276" y="1971949"/>
            <a:ext cx="158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655840" y="1947326"/>
            <a:ext cx="1764196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1.23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29" name="矩形: 对角圆角 37"/>
          <p:cNvSpPr/>
          <p:nvPr/>
        </p:nvSpPr>
        <p:spPr>
          <a:xfrm>
            <a:off x="905594" y="2734080"/>
            <a:ext cx="1598150" cy="3553949"/>
          </a:xfrm>
          <a:prstGeom prst="round2DiagRect">
            <a:avLst>
              <a:gd name="adj1" fmla="val 22904"/>
              <a:gd name="adj2" fmla="val 0"/>
            </a:avLst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2"/>
              </a:solidFill>
            </a:endParaRPr>
          </a:p>
        </p:txBody>
      </p:sp>
      <p:graphicFrame>
        <p:nvGraphicFramePr>
          <p:cNvPr id="30" name="对象 29"/>
          <p:cNvGraphicFramePr>
            <a:graphicFrameLocks noChangeAspect="1"/>
          </p:cNvGraphicFramePr>
          <p:nvPr/>
        </p:nvGraphicFramePr>
        <p:xfrm>
          <a:off x="993775" y="2838450"/>
          <a:ext cx="946150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7" imgW="10363200" imgH="11277600" progId="Equation.DSMT4">
                  <p:embed/>
                </p:oleObj>
              </mc:Choice>
              <mc:Fallback>
                <p:oleObj name="Equation" r:id="rId7" imgW="10363200" imgH="11277600" progId="Equation.DSMT4">
                  <p:embed/>
                  <p:pic>
                    <p:nvPicPr>
                      <p:cNvPr id="0" name="对象 4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93775" y="2838450"/>
                        <a:ext cx="946150" cy="1030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" name="矩形 31"/>
          <p:cNvSpPr/>
          <p:nvPr/>
        </p:nvSpPr>
        <p:spPr>
          <a:xfrm>
            <a:off x="1220742" y="3284984"/>
            <a:ext cx="85677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 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44072" y="2005489"/>
            <a:ext cx="61206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en-US" altLang="zh-CN" sz="2600" dirty="0">
              <a:latin typeface="+mn-ea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539716" y="2004206"/>
            <a:ext cx="796984" cy="59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8" grpId="0"/>
      <p:bldP spid="37" grpId="0"/>
      <p:bldP spid="29" grpId="0" animBg="1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0866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小数能不能也写成分数的形式？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54" name="对象 53"/>
          <p:cNvGraphicFramePr>
            <a:graphicFrameLocks noChangeAspect="1"/>
          </p:cNvGraphicFramePr>
          <p:nvPr/>
        </p:nvGraphicFramePr>
        <p:xfrm>
          <a:off x="2567608" y="3454026"/>
          <a:ext cx="528637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5791200" imgH="6705600" progId="Equation.DSMT4">
                  <p:embed/>
                </p:oleObj>
              </mc:Choice>
              <mc:Fallback>
                <p:oleObj name="Equation" r:id="rId1" imgW="5791200" imgH="6705600" progId="Equation.DSMT4">
                  <p:embed/>
                  <p:pic>
                    <p:nvPicPr>
                      <p:cNvPr id="0" name="对象 4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67608" y="3454026"/>
                        <a:ext cx="528637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" name="对象 54"/>
          <p:cNvGraphicFramePr>
            <a:graphicFrameLocks noChangeAspect="1"/>
          </p:cNvGraphicFramePr>
          <p:nvPr/>
        </p:nvGraphicFramePr>
        <p:xfrm>
          <a:off x="3157017" y="3429496"/>
          <a:ext cx="528637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5791200" imgH="9448800" progId="Equation.DSMT4">
                  <p:embed/>
                </p:oleObj>
              </mc:Choice>
              <mc:Fallback>
                <p:oleObj name="Equation" r:id="rId3" imgW="5791200" imgH="9448800" progId="Equation.DSMT4">
                  <p:embed/>
                  <p:pic>
                    <p:nvPicPr>
                      <p:cNvPr id="0" name="对象 4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57017" y="3429496"/>
                        <a:ext cx="528637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" name="对象 55"/>
          <p:cNvGraphicFramePr>
            <a:graphicFrameLocks noChangeAspect="1"/>
          </p:cNvGraphicFramePr>
          <p:nvPr/>
        </p:nvGraphicFramePr>
        <p:xfrm>
          <a:off x="4765154" y="3453308"/>
          <a:ext cx="500063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5" imgW="5486400" imgH="6705600" progId="Equation.DSMT4">
                  <p:embed/>
                </p:oleObj>
              </mc:Choice>
              <mc:Fallback>
                <p:oleObj name="Equation" r:id="rId5" imgW="5486400" imgH="6705600" progId="Equation.DSMT4">
                  <p:embed/>
                  <p:pic>
                    <p:nvPicPr>
                      <p:cNvPr id="0" name="对象 5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65154" y="3453308"/>
                        <a:ext cx="500063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7" name="对象 56"/>
          <p:cNvGraphicFramePr>
            <a:graphicFrameLocks noChangeAspect="1"/>
          </p:cNvGraphicFramePr>
          <p:nvPr/>
        </p:nvGraphicFramePr>
        <p:xfrm>
          <a:off x="5258867" y="3429496"/>
          <a:ext cx="5556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7" imgW="6096000" imgH="9448800" progId="Equation.DSMT4">
                  <p:embed/>
                </p:oleObj>
              </mc:Choice>
              <mc:Fallback>
                <p:oleObj name="Equation" r:id="rId7" imgW="6096000" imgH="9448800" progId="Equation.DSMT4">
                  <p:embed/>
                  <p:pic>
                    <p:nvPicPr>
                      <p:cNvPr id="0" name="对象 5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58867" y="3429496"/>
                        <a:ext cx="555625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" name="矩形: 对角圆角 37"/>
          <p:cNvSpPr/>
          <p:nvPr/>
        </p:nvSpPr>
        <p:spPr>
          <a:xfrm>
            <a:off x="905594" y="2734080"/>
            <a:ext cx="1598150" cy="3553949"/>
          </a:xfrm>
          <a:prstGeom prst="round2DiagRect">
            <a:avLst>
              <a:gd name="adj1" fmla="val 22904"/>
              <a:gd name="adj2" fmla="val 0"/>
            </a:avLst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2"/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7152317" y="2144558"/>
            <a:ext cx="1494000" cy="576000"/>
            <a:chOff x="5894872" y="805518"/>
            <a:chExt cx="1494000" cy="576000"/>
          </a:xfrm>
        </p:grpSpPr>
        <p:sp>
          <p:nvSpPr>
            <p:cNvPr id="63" name="矩形: 圆角 62"/>
            <p:cNvSpPr/>
            <p:nvPr/>
          </p:nvSpPr>
          <p:spPr>
            <a:xfrm>
              <a:off x="5894872" y="805518"/>
              <a:ext cx="144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4" name="矩形 63"/>
            <p:cNvSpPr/>
            <p:nvPr/>
          </p:nvSpPr>
          <p:spPr>
            <a:xfrm>
              <a:off x="5912872" y="862686"/>
              <a:ext cx="1476000" cy="4608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有限小数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0257064" y="2144558"/>
            <a:ext cx="900000" cy="576000"/>
            <a:chOff x="5894872" y="805518"/>
            <a:chExt cx="900000" cy="576000"/>
          </a:xfrm>
        </p:grpSpPr>
        <p:sp>
          <p:nvSpPr>
            <p:cNvPr id="66" name="矩形: 圆角 65"/>
            <p:cNvSpPr/>
            <p:nvPr/>
          </p:nvSpPr>
          <p:spPr>
            <a:xfrm>
              <a:off x="5894872" y="805518"/>
              <a:ext cx="90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7" name="矩形 66"/>
            <p:cNvSpPr/>
            <p:nvPr/>
          </p:nvSpPr>
          <p:spPr>
            <a:xfrm>
              <a:off x="5930872" y="862686"/>
              <a:ext cx="828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分数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68" name="直接箭头连接符 67"/>
          <p:cNvCxnSpPr/>
          <p:nvPr/>
        </p:nvCxnSpPr>
        <p:spPr>
          <a:xfrm>
            <a:off x="8580276" y="2432558"/>
            <a:ext cx="169200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矩形 68"/>
          <p:cNvSpPr/>
          <p:nvPr/>
        </p:nvSpPr>
        <p:spPr>
          <a:xfrm>
            <a:off x="8580276" y="1971949"/>
            <a:ext cx="158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7152317" y="3392996"/>
            <a:ext cx="1494000" cy="900000"/>
            <a:chOff x="5894872" y="805518"/>
            <a:chExt cx="1494000" cy="900000"/>
          </a:xfrm>
        </p:grpSpPr>
        <p:sp>
          <p:nvSpPr>
            <p:cNvPr id="79" name="矩形: 圆角 78"/>
            <p:cNvSpPr/>
            <p:nvPr/>
          </p:nvSpPr>
          <p:spPr>
            <a:xfrm>
              <a:off x="5894872" y="805518"/>
              <a:ext cx="1440000" cy="90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0" name="矩形 79"/>
            <p:cNvSpPr/>
            <p:nvPr/>
          </p:nvSpPr>
          <p:spPr>
            <a:xfrm>
              <a:off x="5912872" y="862686"/>
              <a:ext cx="147600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无限循</a:t>
              </a:r>
              <a:endParaRPr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环小数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0257064" y="3568186"/>
            <a:ext cx="900000" cy="576000"/>
            <a:chOff x="5894872" y="805518"/>
            <a:chExt cx="900000" cy="576000"/>
          </a:xfrm>
        </p:grpSpPr>
        <p:sp>
          <p:nvSpPr>
            <p:cNvPr id="82" name="矩形: 圆角 81"/>
            <p:cNvSpPr/>
            <p:nvPr/>
          </p:nvSpPr>
          <p:spPr>
            <a:xfrm>
              <a:off x="5894872" y="805518"/>
              <a:ext cx="90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3" name="矩形 82"/>
            <p:cNvSpPr/>
            <p:nvPr/>
          </p:nvSpPr>
          <p:spPr>
            <a:xfrm>
              <a:off x="5930872" y="862686"/>
              <a:ext cx="828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分数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84" name="直接箭头连接符 83"/>
          <p:cNvCxnSpPr/>
          <p:nvPr/>
        </p:nvCxnSpPr>
        <p:spPr>
          <a:xfrm>
            <a:off x="8580276" y="3856186"/>
            <a:ext cx="169200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矩形 84"/>
          <p:cNvSpPr/>
          <p:nvPr/>
        </p:nvSpPr>
        <p:spPr>
          <a:xfrm>
            <a:off x="8580276" y="3395577"/>
            <a:ext cx="158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567608" y="1947326"/>
            <a:ext cx="1595182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0.2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38" name="对象 37"/>
          <p:cNvGraphicFramePr>
            <a:graphicFrameLocks noChangeAspect="1"/>
          </p:cNvGraphicFramePr>
          <p:nvPr/>
        </p:nvGraphicFramePr>
        <p:xfrm>
          <a:off x="3143672" y="1937553"/>
          <a:ext cx="555625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9" imgW="6096000" imgH="9448800" progId="Equation.DSMT4">
                  <p:embed/>
                </p:oleObj>
              </mc:Choice>
              <mc:Fallback>
                <p:oleObj name="Equation" r:id="rId9" imgW="6096000" imgH="9448800" progId="Equation.DSMT4">
                  <p:embed/>
                  <p:pic>
                    <p:nvPicPr>
                      <p:cNvPr id="0" name="对象 1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143672" y="1937553"/>
                        <a:ext cx="555625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对象 38"/>
          <p:cNvGraphicFramePr>
            <a:graphicFrameLocks noChangeAspect="1"/>
          </p:cNvGraphicFramePr>
          <p:nvPr/>
        </p:nvGraphicFramePr>
        <p:xfrm>
          <a:off x="5700067" y="1952836"/>
          <a:ext cx="111601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1" imgW="13106400" imgH="9448800" progId="Equation.DSMT4">
                  <p:embed/>
                </p:oleObj>
              </mc:Choice>
              <mc:Fallback>
                <p:oleObj name="Equation" r:id="rId11" imgW="13106400" imgH="9448800" progId="Equation.DSMT4">
                  <p:embed/>
                  <p:pic>
                    <p:nvPicPr>
                      <p:cNvPr id="0" name="对象 1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700067" y="1952836"/>
                        <a:ext cx="1116013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矩形 39"/>
          <p:cNvSpPr/>
          <p:nvPr/>
        </p:nvSpPr>
        <p:spPr>
          <a:xfrm>
            <a:off x="4655840" y="1947326"/>
            <a:ext cx="1764196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1.23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42" name="对象 41"/>
          <p:cNvGraphicFramePr>
            <a:graphicFrameLocks noChangeAspect="1"/>
          </p:cNvGraphicFramePr>
          <p:nvPr/>
        </p:nvGraphicFramePr>
        <p:xfrm>
          <a:off x="993775" y="2838450"/>
          <a:ext cx="1362075" cy="103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3" imgW="14935200" imgH="11277600" progId="Equation.DSMT4">
                  <p:embed/>
                </p:oleObj>
              </mc:Choice>
              <mc:Fallback>
                <p:oleObj name="Equation" r:id="rId13" imgW="14935200" imgH="11277600" progId="Equation.DSMT4">
                  <p:embed/>
                  <p:pic>
                    <p:nvPicPr>
                      <p:cNvPr id="0" name="对象 3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93775" y="2838450"/>
                        <a:ext cx="1362075" cy="1030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1055440" y="2743041"/>
            <a:ext cx="1708335" cy="3458267"/>
            <a:chOff x="1055440" y="2743041"/>
            <a:chExt cx="1708335" cy="3458267"/>
          </a:xfrm>
        </p:grpSpPr>
        <p:sp>
          <p:nvSpPr>
            <p:cNvPr id="43" name="矩形 42"/>
            <p:cNvSpPr/>
            <p:nvPr/>
          </p:nvSpPr>
          <p:spPr>
            <a:xfrm>
              <a:off x="1220742" y="3284984"/>
              <a:ext cx="85677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  0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1055440" y="4365104"/>
              <a:ext cx="1224000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矩形 43"/>
            <p:cNvSpPr/>
            <p:nvPr/>
          </p:nvSpPr>
          <p:spPr>
            <a:xfrm>
              <a:off x="1559496" y="3866009"/>
              <a:ext cx="85677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9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1631504" y="4447034"/>
              <a:ext cx="85677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 0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07000" y="5049180"/>
              <a:ext cx="85677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9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1907000" y="5708865"/>
              <a:ext cx="85677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6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endPara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1298578" y="2743041"/>
              <a:ext cx="1116013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0. 3 3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cxnSp>
          <p:nvCxnSpPr>
            <p:cNvPr id="53" name="直接连接符 52"/>
            <p:cNvCxnSpPr/>
            <p:nvPr/>
          </p:nvCxnSpPr>
          <p:spPr>
            <a:xfrm>
              <a:off x="1055440" y="5593829"/>
              <a:ext cx="1224000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矩形 48"/>
          <p:cNvSpPr/>
          <p:nvPr/>
        </p:nvSpPr>
        <p:spPr>
          <a:xfrm>
            <a:off x="6744072" y="2005489"/>
            <a:ext cx="61206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3539716" y="2004206"/>
            <a:ext cx="796984" cy="59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735960" y="3502291"/>
            <a:ext cx="61206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3539716" y="3501008"/>
            <a:ext cx="796984" cy="596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1861320" y="2348880"/>
            <a:ext cx="1494000" cy="576000"/>
            <a:chOff x="5894872" y="805518"/>
            <a:chExt cx="1494000" cy="576000"/>
          </a:xfrm>
        </p:grpSpPr>
        <p:sp>
          <p:nvSpPr>
            <p:cNvPr id="11" name="矩形: 圆角 10"/>
            <p:cNvSpPr/>
            <p:nvPr/>
          </p:nvSpPr>
          <p:spPr>
            <a:xfrm>
              <a:off x="5894872" y="805518"/>
              <a:ext cx="144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" name="矩形 11"/>
            <p:cNvSpPr/>
            <p:nvPr/>
          </p:nvSpPr>
          <p:spPr>
            <a:xfrm>
              <a:off x="5912872" y="862686"/>
              <a:ext cx="1476000" cy="4608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有限小数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881058" y="1808884"/>
            <a:ext cx="900000" cy="576000"/>
            <a:chOff x="5894872" y="805518"/>
            <a:chExt cx="900000" cy="576000"/>
          </a:xfrm>
        </p:grpSpPr>
        <p:sp>
          <p:nvSpPr>
            <p:cNvPr id="14" name="矩形: 圆角 13"/>
            <p:cNvSpPr/>
            <p:nvPr/>
          </p:nvSpPr>
          <p:spPr>
            <a:xfrm>
              <a:off x="5894872" y="805518"/>
              <a:ext cx="90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5" name="矩形 14"/>
            <p:cNvSpPr/>
            <p:nvPr/>
          </p:nvSpPr>
          <p:spPr>
            <a:xfrm>
              <a:off x="5930872" y="862686"/>
              <a:ext cx="828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分数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16" name="直接箭头连接符 15"/>
          <p:cNvCxnSpPr/>
          <p:nvPr/>
        </p:nvCxnSpPr>
        <p:spPr>
          <a:xfrm>
            <a:off x="6140751" y="2096884"/>
            <a:ext cx="169200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6132362" y="1636275"/>
            <a:ext cx="158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647968" y="2348880"/>
            <a:ext cx="2160000" cy="576000"/>
            <a:chOff x="5894872" y="805518"/>
            <a:chExt cx="2160000" cy="576000"/>
          </a:xfrm>
        </p:grpSpPr>
        <p:sp>
          <p:nvSpPr>
            <p:cNvPr id="19" name="矩形: 圆角 18"/>
            <p:cNvSpPr/>
            <p:nvPr/>
          </p:nvSpPr>
          <p:spPr>
            <a:xfrm>
              <a:off x="5894872" y="805518"/>
              <a:ext cx="21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0" name="矩形 19"/>
            <p:cNvSpPr/>
            <p:nvPr/>
          </p:nvSpPr>
          <p:spPr>
            <a:xfrm>
              <a:off x="5912872" y="862686"/>
              <a:ext cx="21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无限循环小数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872107" y="1297353"/>
            <a:ext cx="1080000" cy="576000"/>
            <a:chOff x="5894872" y="805518"/>
            <a:chExt cx="1080000" cy="576000"/>
          </a:xfrm>
        </p:grpSpPr>
        <p:sp>
          <p:nvSpPr>
            <p:cNvPr id="22" name="矩形: 圆角 21"/>
            <p:cNvSpPr/>
            <p:nvPr/>
          </p:nvSpPr>
          <p:spPr>
            <a:xfrm>
              <a:off x="5894872" y="805518"/>
              <a:ext cx="108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3" name="矩形 22"/>
            <p:cNvSpPr/>
            <p:nvPr/>
          </p:nvSpPr>
          <p:spPr>
            <a:xfrm>
              <a:off x="5948872" y="862686"/>
              <a:ext cx="972000" cy="4608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整数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1768109" y="1179987"/>
            <a:ext cx="4183875" cy="808853"/>
          </a:xfrm>
          <a:prstGeom prst="rect">
            <a:avLst/>
          </a:prstGeom>
          <a:noFill/>
          <a:ln w="22225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1872884" y="3569946"/>
            <a:ext cx="2160000" cy="576000"/>
            <a:chOff x="5894872" y="805518"/>
            <a:chExt cx="2160000" cy="576000"/>
          </a:xfrm>
        </p:grpSpPr>
        <p:sp>
          <p:nvSpPr>
            <p:cNvPr id="26" name="矩形: 圆角 25"/>
            <p:cNvSpPr/>
            <p:nvPr/>
          </p:nvSpPr>
          <p:spPr>
            <a:xfrm>
              <a:off x="5894872" y="805518"/>
              <a:ext cx="21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矩形 26"/>
            <p:cNvSpPr/>
            <p:nvPr/>
          </p:nvSpPr>
          <p:spPr>
            <a:xfrm>
              <a:off x="5912872" y="862686"/>
              <a:ext cx="21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有理数的概念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872884" y="5071731"/>
            <a:ext cx="2160000" cy="576000"/>
            <a:chOff x="5894872" y="805518"/>
            <a:chExt cx="2160000" cy="576000"/>
          </a:xfrm>
        </p:grpSpPr>
        <p:sp>
          <p:nvSpPr>
            <p:cNvPr id="32" name="矩形: 圆角 31"/>
            <p:cNvSpPr/>
            <p:nvPr/>
          </p:nvSpPr>
          <p:spPr>
            <a:xfrm>
              <a:off x="5894872" y="805518"/>
              <a:ext cx="21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3" name="矩形 32"/>
            <p:cNvSpPr/>
            <p:nvPr/>
          </p:nvSpPr>
          <p:spPr>
            <a:xfrm>
              <a:off x="5912872" y="862686"/>
              <a:ext cx="2124000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有理数的分类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327812" y="3631507"/>
            <a:ext cx="51886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可以写成</a:t>
            </a:r>
            <a:r>
              <a:rPr lang="zh-CN" altLang="en-US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分数</a:t>
            </a:r>
            <a:r>
              <a: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形式的数称为</a:t>
            </a:r>
            <a:r>
              <a:rPr lang="zh-CN" altLang="en-US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有理数</a:t>
            </a:r>
            <a:r>
              <a: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327812" y="5135625"/>
            <a:ext cx="1156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有理数</a:t>
            </a:r>
            <a:endParaRPr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699956" y="4531607"/>
            <a:ext cx="16836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正有理数</a:t>
            </a:r>
            <a:endParaRPr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240016" y="5135625"/>
            <a:ext cx="504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endParaRPr lang="zh-CN" altLang="en-US" sz="24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699956" y="5739643"/>
            <a:ext cx="16836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负有理数</a:t>
            </a:r>
            <a:endParaRPr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9" name="左大括号 38"/>
          <p:cNvSpPr/>
          <p:nvPr/>
        </p:nvSpPr>
        <p:spPr>
          <a:xfrm>
            <a:off x="5433722" y="4747631"/>
            <a:ext cx="324000" cy="1296000"/>
          </a:xfrm>
          <a:prstGeom prst="leftBrace">
            <a:avLst>
              <a:gd name="adj1" fmla="val 0"/>
              <a:gd name="adj2" fmla="val 50000"/>
            </a:avLst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1768107" y="2224103"/>
            <a:ext cx="4183877" cy="808853"/>
          </a:xfrm>
          <a:prstGeom prst="rect">
            <a:avLst/>
          </a:prstGeom>
          <a:noFill/>
          <a:ln w="22225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左大括号 41"/>
          <p:cNvSpPr/>
          <p:nvPr/>
        </p:nvSpPr>
        <p:spPr>
          <a:xfrm flipH="1">
            <a:off x="5967244" y="1556792"/>
            <a:ext cx="308776" cy="1086167"/>
          </a:xfrm>
          <a:prstGeom prst="leftBrace">
            <a:avLst>
              <a:gd name="adj1" fmla="val 0"/>
              <a:gd name="adj2" fmla="val 50000"/>
            </a:avLst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900000" y="900000"/>
            <a:ext cx="11208668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+mj-ea"/>
                <a:ea typeface="+mj-ea"/>
              </a:rPr>
              <a:t>例</a:t>
            </a:r>
            <a:r>
              <a:rPr lang="zh-CN" altLang="en-US" sz="2600" dirty="0">
                <a:latin typeface="+mj-ea"/>
                <a:ea typeface="+mj-ea"/>
              </a:rPr>
              <a:t>　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指出下列各数中的正有理数、负有理数，并分别指出其中的正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整数、负整数：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80000" y="108000"/>
            <a:ext cx="1727000" cy="400110"/>
            <a:chOff x="1955540" y="4500570"/>
            <a:chExt cx="1727000" cy="400110"/>
          </a:xfrm>
        </p:grpSpPr>
        <p:grpSp>
          <p:nvGrpSpPr>
            <p:cNvPr id="19" name="组合 107"/>
            <p:cNvGrpSpPr/>
            <p:nvPr/>
          </p:nvGrpSpPr>
          <p:grpSpPr>
            <a:xfrm>
              <a:off x="1955540" y="4500570"/>
              <a:ext cx="1727000" cy="400110"/>
              <a:chOff x="2633028" y="3842787"/>
              <a:chExt cx="1727000" cy="400110"/>
            </a:xfrm>
          </p:grpSpPr>
          <p:grpSp>
            <p:nvGrpSpPr>
              <p:cNvPr id="21" name="组合 108"/>
              <p:cNvGrpSpPr/>
              <p:nvPr/>
            </p:nvGrpSpPr>
            <p:grpSpPr>
              <a:xfrm>
                <a:off x="2633028" y="3842787"/>
                <a:ext cx="1727000" cy="400110"/>
                <a:chOff x="5287328" y="1607587"/>
                <a:chExt cx="1727000" cy="400110"/>
              </a:xfrm>
            </p:grpSpPr>
            <p:sp>
              <p:nvSpPr>
                <p:cNvPr id="23" name="矩形 22"/>
                <p:cNvSpPr/>
                <p:nvPr/>
              </p:nvSpPr>
              <p:spPr>
                <a:xfrm>
                  <a:off x="5803740" y="1607587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例题精讲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  <p:sp>
              <p:nvSpPr>
                <p:cNvPr id="24" name="矩形: 圆角 111"/>
                <p:cNvSpPr/>
                <p:nvPr/>
              </p:nvSpPr>
              <p:spPr>
                <a:xfrm>
                  <a:off x="5287328" y="1627622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2" name="Freeform 5"/>
              <p:cNvSpPr>
                <a:spLocks noEditPoints="1"/>
              </p:cNvSpPr>
              <p:nvPr/>
            </p:nvSpPr>
            <p:spPr bwMode="auto">
              <a:xfrm>
                <a:off x="2717078" y="3902477"/>
                <a:ext cx="186928" cy="280730"/>
              </a:xfrm>
              <a:custGeom>
                <a:avLst/>
                <a:gdLst>
                  <a:gd name="T0" fmla="*/ 40 w 517"/>
                  <a:gd name="T1" fmla="*/ 129 h 778"/>
                  <a:gd name="T2" fmla="*/ 38 w 517"/>
                  <a:gd name="T3" fmla="*/ 125 h 778"/>
                  <a:gd name="T4" fmla="*/ 59 w 517"/>
                  <a:gd name="T5" fmla="*/ 101 h 778"/>
                  <a:gd name="T6" fmla="*/ 218 w 517"/>
                  <a:gd name="T7" fmla="*/ 15 h 778"/>
                  <a:gd name="T8" fmla="*/ 300 w 517"/>
                  <a:gd name="T9" fmla="*/ 15 h 778"/>
                  <a:gd name="T10" fmla="*/ 460 w 517"/>
                  <a:gd name="T11" fmla="*/ 101 h 778"/>
                  <a:gd name="T12" fmla="*/ 460 w 517"/>
                  <a:gd name="T13" fmla="*/ 145 h 778"/>
                  <a:gd name="T14" fmla="*/ 300 w 517"/>
                  <a:gd name="T15" fmla="*/ 231 h 778"/>
                  <a:gd name="T16" fmla="*/ 218 w 517"/>
                  <a:gd name="T17" fmla="*/ 231 h 778"/>
                  <a:gd name="T18" fmla="*/ 83 w 517"/>
                  <a:gd name="T19" fmla="*/ 158 h 778"/>
                  <a:gd name="T20" fmla="*/ 83 w 517"/>
                  <a:gd name="T21" fmla="*/ 324 h 778"/>
                  <a:gd name="T22" fmla="*/ 76 w 517"/>
                  <a:gd name="T23" fmla="*/ 339 h 778"/>
                  <a:gd name="T24" fmla="*/ 61 w 517"/>
                  <a:gd name="T25" fmla="*/ 346 h 778"/>
                  <a:gd name="T26" fmla="*/ 60 w 517"/>
                  <a:gd name="T27" fmla="*/ 346 h 778"/>
                  <a:gd name="T28" fmla="*/ 45 w 517"/>
                  <a:gd name="T29" fmla="*/ 339 h 778"/>
                  <a:gd name="T30" fmla="*/ 38 w 517"/>
                  <a:gd name="T31" fmla="*/ 324 h 778"/>
                  <a:gd name="T32" fmla="*/ 38 w 517"/>
                  <a:gd name="T33" fmla="*/ 129 h 778"/>
                  <a:gd name="T34" fmla="*/ 40 w 517"/>
                  <a:gd name="T35" fmla="*/ 129 h 778"/>
                  <a:gd name="T36" fmla="*/ 146 w 517"/>
                  <a:gd name="T37" fmla="*/ 246 h 778"/>
                  <a:gd name="T38" fmla="*/ 199 w 517"/>
                  <a:gd name="T39" fmla="*/ 396 h 778"/>
                  <a:gd name="T40" fmla="*/ 287 w 517"/>
                  <a:gd name="T41" fmla="*/ 411 h 778"/>
                  <a:gd name="T42" fmla="*/ 319 w 517"/>
                  <a:gd name="T43" fmla="*/ 400 h 778"/>
                  <a:gd name="T44" fmla="*/ 326 w 517"/>
                  <a:gd name="T45" fmla="*/ 397 h 778"/>
                  <a:gd name="T46" fmla="*/ 326 w 517"/>
                  <a:gd name="T47" fmla="*/ 396 h 778"/>
                  <a:gd name="T48" fmla="*/ 379 w 517"/>
                  <a:gd name="T49" fmla="*/ 246 h 778"/>
                  <a:gd name="T50" fmla="*/ 286 w 517"/>
                  <a:gd name="T51" fmla="*/ 289 h 778"/>
                  <a:gd name="T52" fmla="*/ 238 w 517"/>
                  <a:gd name="T53" fmla="*/ 290 h 778"/>
                  <a:gd name="T54" fmla="*/ 146 w 517"/>
                  <a:gd name="T55" fmla="*/ 246 h 778"/>
                  <a:gd name="T56" fmla="*/ 485 w 517"/>
                  <a:gd name="T57" fmla="*/ 400 h 778"/>
                  <a:gd name="T58" fmla="*/ 517 w 517"/>
                  <a:gd name="T59" fmla="*/ 393 h 778"/>
                  <a:gd name="T60" fmla="*/ 517 w 517"/>
                  <a:gd name="T61" fmla="*/ 696 h 778"/>
                  <a:gd name="T62" fmla="*/ 284 w 517"/>
                  <a:gd name="T63" fmla="*/ 778 h 778"/>
                  <a:gd name="T64" fmla="*/ 284 w 517"/>
                  <a:gd name="T65" fmla="*/ 489 h 778"/>
                  <a:gd name="T66" fmla="*/ 444 w 517"/>
                  <a:gd name="T67" fmla="*/ 411 h 778"/>
                  <a:gd name="T68" fmla="*/ 485 w 517"/>
                  <a:gd name="T69" fmla="*/ 400 h 778"/>
                  <a:gd name="T70" fmla="*/ 110 w 517"/>
                  <a:gd name="T71" fmla="*/ 188 h 778"/>
                  <a:gd name="T72" fmla="*/ 231 w 517"/>
                  <a:gd name="T73" fmla="*/ 257 h 778"/>
                  <a:gd name="T74" fmla="*/ 291 w 517"/>
                  <a:gd name="T75" fmla="*/ 257 h 778"/>
                  <a:gd name="T76" fmla="*/ 415 w 517"/>
                  <a:gd name="T77" fmla="*/ 188 h 778"/>
                  <a:gd name="T78" fmla="*/ 360 w 517"/>
                  <a:gd name="T79" fmla="*/ 411 h 778"/>
                  <a:gd name="T80" fmla="*/ 345 w 517"/>
                  <a:gd name="T81" fmla="*/ 425 h 778"/>
                  <a:gd name="T82" fmla="*/ 345 w 517"/>
                  <a:gd name="T83" fmla="*/ 425 h 778"/>
                  <a:gd name="T84" fmla="*/ 287 w 517"/>
                  <a:gd name="T85" fmla="*/ 450 h 778"/>
                  <a:gd name="T86" fmla="*/ 180 w 517"/>
                  <a:gd name="T87" fmla="*/ 425 h 778"/>
                  <a:gd name="T88" fmla="*/ 110 w 517"/>
                  <a:gd name="T89" fmla="*/ 188 h 778"/>
                  <a:gd name="T90" fmla="*/ 233 w 517"/>
                  <a:gd name="T91" fmla="*/ 778 h 778"/>
                  <a:gd name="T92" fmla="*/ 0 w 517"/>
                  <a:gd name="T93" fmla="*/ 696 h 778"/>
                  <a:gd name="T94" fmla="*/ 0 w 517"/>
                  <a:gd name="T95" fmla="*/ 393 h 778"/>
                  <a:gd name="T96" fmla="*/ 233 w 517"/>
                  <a:gd name="T97" fmla="*/ 489 h 778"/>
                  <a:gd name="T98" fmla="*/ 233 w 517"/>
                  <a:gd name="T9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17" h="778">
                    <a:moveTo>
                      <a:pt x="40" y="129"/>
                    </a:moveTo>
                    <a:cubicBezTo>
                      <a:pt x="39" y="128"/>
                      <a:pt x="39" y="126"/>
                      <a:pt x="38" y="125"/>
                    </a:cubicBezTo>
                    <a:cubicBezTo>
                      <a:pt x="37" y="117"/>
                      <a:pt x="43" y="109"/>
                      <a:pt x="59" y="101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46" y="0"/>
                      <a:pt x="273" y="0"/>
                      <a:pt x="300" y="15"/>
                    </a:cubicBezTo>
                    <a:cubicBezTo>
                      <a:pt x="460" y="101"/>
                      <a:pt x="460" y="101"/>
                      <a:pt x="460" y="101"/>
                    </a:cubicBezTo>
                    <a:cubicBezTo>
                      <a:pt x="487" y="115"/>
                      <a:pt x="487" y="130"/>
                      <a:pt x="460" y="145"/>
                    </a:cubicBezTo>
                    <a:cubicBezTo>
                      <a:pt x="300" y="231"/>
                      <a:pt x="300" y="231"/>
                      <a:pt x="300" y="231"/>
                    </a:cubicBezTo>
                    <a:cubicBezTo>
                      <a:pt x="273" y="245"/>
                      <a:pt x="246" y="245"/>
                      <a:pt x="218" y="231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3" y="324"/>
                      <a:pt x="83" y="324"/>
                      <a:pt x="83" y="324"/>
                    </a:cubicBezTo>
                    <a:cubicBezTo>
                      <a:pt x="83" y="330"/>
                      <a:pt x="81" y="335"/>
                      <a:pt x="76" y="339"/>
                    </a:cubicBezTo>
                    <a:cubicBezTo>
                      <a:pt x="72" y="344"/>
                      <a:pt x="67" y="346"/>
                      <a:pt x="61" y="346"/>
                    </a:cubicBezTo>
                    <a:cubicBezTo>
                      <a:pt x="60" y="346"/>
                      <a:pt x="60" y="346"/>
                      <a:pt x="60" y="346"/>
                    </a:cubicBezTo>
                    <a:cubicBezTo>
                      <a:pt x="54" y="346"/>
                      <a:pt x="49" y="344"/>
                      <a:pt x="45" y="339"/>
                    </a:cubicBezTo>
                    <a:cubicBezTo>
                      <a:pt x="38" y="324"/>
                      <a:pt x="38" y="324"/>
                      <a:pt x="38" y="324"/>
                    </a:cubicBezTo>
                    <a:cubicBezTo>
                      <a:pt x="38" y="129"/>
                      <a:pt x="38" y="129"/>
                      <a:pt x="38" y="129"/>
                    </a:cubicBezTo>
                    <a:lnTo>
                      <a:pt x="40" y="129"/>
                    </a:lnTo>
                    <a:close/>
                    <a:moveTo>
                      <a:pt x="146" y="246"/>
                    </a:moveTo>
                    <a:cubicBezTo>
                      <a:pt x="132" y="313"/>
                      <a:pt x="149" y="364"/>
                      <a:pt x="199" y="396"/>
                    </a:cubicBezTo>
                    <a:cubicBezTo>
                      <a:pt x="225" y="414"/>
                      <a:pt x="255" y="419"/>
                      <a:pt x="287" y="411"/>
                    </a:cubicBezTo>
                    <a:cubicBezTo>
                      <a:pt x="297" y="408"/>
                      <a:pt x="308" y="405"/>
                      <a:pt x="319" y="400"/>
                    </a:cubicBezTo>
                    <a:cubicBezTo>
                      <a:pt x="321" y="399"/>
                      <a:pt x="323" y="398"/>
                      <a:pt x="326" y="397"/>
                    </a:cubicBezTo>
                    <a:cubicBezTo>
                      <a:pt x="326" y="396"/>
                      <a:pt x="326" y="396"/>
                      <a:pt x="326" y="396"/>
                    </a:cubicBezTo>
                    <a:cubicBezTo>
                      <a:pt x="375" y="363"/>
                      <a:pt x="393" y="313"/>
                      <a:pt x="379" y="246"/>
                    </a:cubicBezTo>
                    <a:cubicBezTo>
                      <a:pt x="286" y="289"/>
                      <a:pt x="286" y="289"/>
                      <a:pt x="286" y="289"/>
                    </a:cubicBezTo>
                    <a:cubicBezTo>
                      <a:pt x="270" y="297"/>
                      <a:pt x="254" y="297"/>
                      <a:pt x="238" y="290"/>
                    </a:cubicBezTo>
                    <a:lnTo>
                      <a:pt x="146" y="246"/>
                    </a:lnTo>
                    <a:close/>
                    <a:moveTo>
                      <a:pt x="485" y="400"/>
                    </a:moveTo>
                    <a:cubicBezTo>
                      <a:pt x="496" y="397"/>
                      <a:pt x="506" y="395"/>
                      <a:pt x="517" y="393"/>
                    </a:cubicBezTo>
                    <a:cubicBezTo>
                      <a:pt x="517" y="696"/>
                      <a:pt x="517" y="696"/>
                      <a:pt x="517" y="696"/>
                    </a:cubicBezTo>
                    <a:cubicBezTo>
                      <a:pt x="430" y="694"/>
                      <a:pt x="353" y="721"/>
                      <a:pt x="284" y="778"/>
                    </a:cubicBezTo>
                    <a:cubicBezTo>
                      <a:pt x="284" y="489"/>
                      <a:pt x="284" y="489"/>
                      <a:pt x="284" y="489"/>
                    </a:cubicBezTo>
                    <a:cubicBezTo>
                      <a:pt x="334" y="455"/>
                      <a:pt x="387" y="429"/>
                      <a:pt x="444" y="411"/>
                    </a:cubicBezTo>
                    <a:cubicBezTo>
                      <a:pt x="457" y="407"/>
                      <a:pt x="471" y="403"/>
                      <a:pt x="485" y="400"/>
                    </a:cubicBezTo>
                    <a:close/>
                    <a:moveTo>
                      <a:pt x="110" y="188"/>
                    </a:moveTo>
                    <a:cubicBezTo>
                      <a:pt x="231" y="257"/>
                      <a:pt x="231" y="257"/>
                      <a:pt x="231" y="257"/>
                    </a:cubicBezTo>
                    <a:cubicBezTo>
                      <a:pt x="250" y="268"/>
                      <a:pt x="271" y="268"/>
                      <a:pt x="291" y="257"/>
                    </a:cubicBezTo>
                    <a:cubicBezTo>
                      <a:pt x="415" y="188"/>
                      <a:pt x="415" y="188"/>
                      <a:pt x="415" y="188"/>
                    </a:cubicBezTo>
                    <a:cubicBezTo>
                      <a:pt x="431" y="285"/>
                      <a:pt x="413" y="360"/>
                      <a:pt x="360" y="411"/>
                    </a:cubicBezTo>
                    <a:cubicBezTo>
                      <a:pt x="356" y="416"/>
                      <a:pt x="350" y="421"/>
                      <a:pt x="345" y="425"/>
                    </a:cubicBezTo>
                    <a:cubicBezTo>
                      <a:pt x="345" y="425"/>
                      <a:pt x="345" y="425"/>
                      <a:pt x="345" y="425"/>
                    </a:cubicBezTo>
                    <a:cubicBezTo>
                      <a:pt x="325" y="437"/>
                      <a:pt x="306" y="445"/>
                      <a:pt x="287" y="450"/>
                    </a:cubicBezTo>
                    <a:cubicBezTo>
                      <a:pt x="248" y="459"/>
                      <a:pt x="212" y="451"/>
                      <a:pt x="180" y="425"/>
                    </a:cubicBezTo>
                    <a:cubicBezTo>
                      <a:pt x="115" y="373"/>
                      <a:pt x="92" y="294"/>
                      <a:pt x="110" y="188"/>
                    </a:cubicBezTo>
                    <a:close/>
                    <a:moveTo>
                      <a:pt x="233" y="778"/>
                    </a:moveTo>
                    <a:cubicBezTo>
                      <a:pt x="164" y="721"/>
                      <a:pt x="87" y="694"/>
                      <a:pt x="0" y="696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85" y="409"/>
                      <a:pt x="162" y="441"/>
                      <a:pt x="233" y="489"/>
                    </a:cubicBezTo>
                    <a:lnTo>
                      <a:pt x="233" y="7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2469600" y="45756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矩形 25"/>
          <p:cNvSpPr/>
          <p:nvPr/>
        </p:nvSpPr>
        <p:spPr>
          <a:xfrm>
            <a:off x="900000" y="2312876"/>
            <a:ext cx="1129200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4.3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  　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8.5%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12%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　 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7.5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　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.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27" name="对象 26"/>
          <p:cNvGraphicFramePr>
            <a:graphicFrameLocks noChangeAspect="1"/>
          </p:cNvGraphicFramePr>
          <p:nvPr/>
        </p:nvGraphicFramePr>
        <p:xfrm>
          <a:off x="3020604" y="2312876"/>
          <a:ext cx="51911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6096000" imgH="9448800" progId="Equation.DSMT4">
                  <p:embed/>
                </p:oleObj>
              </mc:Choice>
              <mc:Fallback>
                <p:oleObj name="Equation" r:id="rId1" imgW="6096000" imgH="9448800" progId="Equation.DSMT4">
                  <p:embed/>
                  <p:pic>
                    <p:nvPicPr>
                      <p:cNvPr id="0" name="对象 1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20604" y="2312876"/>
                        <a:ext cx="519112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对象 27"/>
          <p:cNvGraphicFramePr>
            <a:graphicFrameLocks noChangeAspect="1"/>
          </p:cNvGraphicFramePr>
          <p:nvPr/>
        </p:nvGraphicFramePr>
        <p:xfrm>
          <a:off x="7212124" y="2312926"/>
          <a:ext cx="2857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3352800" imgH="9448800" progId="Equation.DSMT4">
                  <p:embed/>
                </p:oleObj>
              </mc:Choice>
              <mc:Fallback>
                <p:oleObj name="Equation" r:id="rId3" imgW="3352800" imgH="9448800" progId="Equation.DSMT4">
                  <p:embed/>
                  <p:pic>
                    <p:nvPicPr>
                      <p:cNvPr id="0" name="对象 2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212124" y="2312926"/>
                        <a:ext cx="2857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对象 28"/>
          <p:cNvGraphicFramePr>
            <a:graphicFrameLocks noChangeAspect="1"/>
          </p:cNvGraphicFramePr>
          <p:nvPr/>
        </p:nvGraphicFramePr>
        <p:xfrm>
          <a:off x="10499911" y="2312876"/>
          <a:ext cx="528637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5" imgW="5791200" imgH="6705600" progId="Equation.DSMT4">
                  <p:embed/>
                </p:oleObj>
              </mc:Choice>
              <mc:Fallback>
                <p:oleObj name="Equation" r:id="rId5" imgW="5791200" imgH="6705600" progId="Equation.DSMT4">
                  <p:embed/>
                  <p:pic>
                    <p:nvPicPr>
                      <p:cNvPr id="0" name="对象 5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499911" y="2312876"/>
                        <a:ext cx="528637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矩形 29"/>
          <p:cNvSpPr/>
          <p:nvPr/>
        </p:nvSpPr>
        <p:spPr>
          <a:xfrm>
            <a:off x="900000" y="3284984"/>
            <a:ext cx="3459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　　正有理数：</a:t>
            </a:r>
            <a:endParaRPr lang="zh-CN" altLang="en-US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00000" y="4081310"/>
            <a:ext cx="3459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　　其中正整数有</a:t>
            </a:r>
            <a:endParaRPr lang="zh-CN" altLang="en-US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00000" y="4877636"/>
            <a:ext cx="3459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　　负有理数：</a:t>
            </a:r>
            <a:endParaRPr lang="zh-CN" altLang="en-US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00000" y="5673961"/>
            <a:ext cx="3459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　　其中负整数有</a:t>
            </a:r>
            <a:endParaRPr lang="zh-CN" altLang="en-US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179676" y="3284984"/>
            <a:ext cx="954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863752" y="3284984"/>
            <a:ext cx="954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4.3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92241" y="3284984"/>
            <a:ext cx="954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8.5%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735960" y="3284984"/>
            <a:ext cx="726615" cy="876790"/>
            <a:chOff x="5735960" y="3284984"/>
            <a:chExt cx="726615" cy="876790"/>
          </a:xfrm>
        </p:grpSpPr>
        <p:graphicFrame>
          <p:nvGraphicFramePr>
            <p:cNvPr id="37" name="对象 36"/>
            <p:cNvGraphicFramePr>
              <a:graphicFrameLocks noChangeAspect="1"/>
            </p:cNvGraphicFramePr>
            <p:nvPr/>
          </p:nvGraphicFramePr>
          <p:xfrm>
            <a:off x="5735960" y="3298174"/>
            <a:ext cx="285750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7" imgW="3352800" imgH="9448800" progId="Equation.DSMT4">
                    <p:embed/>
                  </p:oleObj>
                </mc:Choice>
                <mc:Fallback>
                  <p:oleObj name="Equation" r:id="rId7" imgW="3352800" imgH="9448800" progId="Equation.DSMT4">
                    <p:embed/>
                    <p:pic>
                      <p:nvPicPr>
                        <p:cNvPr id="0" name="对象 2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735960" y="3298174"/>
                          <a:ext cx="285750" cy="863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9" name="矩形 48"/>
            <p:cNvSpPr/>
            <p:nvPr/>
          </p:nvSpPr>
          <p:spPr>
            <a:xfrm>
              <a:off x="5933938" y="3284984"/>
              <a:ext cx="528637" cy="6554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</a:pPr>
              <a:r>
                <a:rPr lang="zh-CN" altLang="en-US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，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50" name="矩形 49"/>
          <p:cNvSpPr/>
          <p:nvPr/>
        </p:nvSpPr>
        <p:spPr>
          <a:xfrm>
            <a:off x="6276020" y="3284984"/>
            <a:ext cx="954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924092" y="3284984"/>
            <a:ext cx="1368152" cy="664519"/>
            <a:chOff x="6924092" y="3284984"/>
            <a:chExt cx="1368152" cy="664519"/>
          </a:xfrm>
        </p:grpSpPr>
        <p:graphicFrame>
          <p:nvGraphicFramePr>
            <p:cNvPr id="39" name="对象 38"/>
            <p:cNvGraphicFramePr>
              <a:graphicFrameLocks noChangeAspect="1"/>
            </p:cNvGraphicFramePr>
            <p:nvPr/>
          </p:nvGraphicFramePr>
          <p:xfrm>
            <a:off x="6924092" y="3284984"/>
            <a:ext cx="528637" cy="6127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8" imgW="5791200" imgH="6705600" progId="Equation.DSMT4">
                    <p:embed/>
                  </p:oleObj>
                </mc:Choice>
                <mc:Fallback>
                  <p:oleObj name="Equation" r:id="rId8" imgW="5791200" imgH="6705600" progId="Equation.DSMT4">
                    <p:embed/>
                    <p:pic>
                      <p:nvPicPr>
                        <p:cNvPr id="0" name="对象 28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6924092" y="3284984"/>
                          <a:ext cx="528637" cy="61277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" name="矩形 50"/>
            <p:cNvSpPr/>
            <p:nvPr/>
          </p:nvSpPr>
          <p:spPr>
            <a:xfrm>
              <a:off x="7338094" y="3294067"/>
              <a:ext cx="954150" cy="6554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</a:pPr>
              <a:r>
                <a:rPr lang="zh-CN" altLang="en-US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；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52" name="矩形 51"/>
          <p:cNvSpPr/>
          <p:nvPr/>
        </p:nvSpPr>
        <p:spPr>
          <a:xfrm>
            <a:off x="3762058" y="4113572"/>
            <a:ext cx="954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39816" y="4113572"/>
            <a:ext cx="954150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20.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308350" y="4868863"/>
            <a:ext cx="1131386" cy="863600"/>
            <a:chOff x="3308350" y="4868863"/>
            <a:chExt cx="1131386" cy="863600"/>
          </a:xfrm>
        </p:grpSpPr>
        <p:graphicFrame>
          <p:nvGraphicFramePr>
            <p:cNvPr id="42" name="对象 41"/>
            <p:cNvGraphicFramePr>
              <a:graphicFrameLocks noChangeAspect="1"/>
            </p:cNvGraphicFramePr>
            <p:nvPr/>
          </p:nvGraphicFramePr>
          <p:xfrm>
            <a:off x="3308350" y="4868863"/>
            <a:ext cx="519113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9" imgW="6096000" imgH="9448800" progId="Equation.DSMT4">
                    <p:embed/>
                  </p:oleObj>
                </mc:Choice>
                <mc:Fallback>
                  <p:oleObj name="Equation" r:id="rId9" imgW="6096000" imgH="9448800" progId="Equation.DSMT4">
                    <p:embed/>
                    <p:pic>
                      <p:nvPicPr>
                        <p:cNvPr id="0" name="对象 26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308350" y="4868863"/>
                          <a:ext cx="519113" cy="863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4" name="矩形 53"/>
            <p:cNvSpPr/>
            <p:nvPr/>
          </p:nvSpPr>
          <p:spPr>
            <a:xfrm>
              <a:off x="3719736" y="4905164"/>
              <a:ext cx="720000" cy="6554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60000"/>
                </a:lnSpc>
              </a:pPr>
              <a:r>
                <a:rPr lang="zh-CN" altLang="en-US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，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4043772" y="4905164"/>
            <a:ext cx="128485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015880" y="4905164"/>
            <a:ext cx="128485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12%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6312024" y="4905164"/>
            <a:ext cx="128485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7.5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356140" y="4905164"/>
            <a:ext cx="128485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719736" y="5653884"/>
            <a:ext cx="128485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4703130" y="5653884"/>
            <a:ext cx="128485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60.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207568" y="2960948"/>
            <a:ext cx="68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2963728" y="3212976"/>
            <a:ext cx="68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3837185" y="2960948"/>
            <a:ext cx="68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4901711" y="2960948"/>
            <a:ext cx="68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5938941" y="2960948"/>
            <a:ext cx="792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7003466" y="3212976"/>
            <a:ext cx="792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7958809" y="2960948"/>
            <a:ext cx="792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1595576" y="2960948"/>
            <a:ext cx="50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8886857" y="2960948"/>
            <a:ext cx="576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9678427" y="2960948"/>
            <a:ext cx="576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>
            <a:off x="10469997" y="2960948"/>
            <a:ext cx="576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3" grpId="0"/>
      <p:bldP spid="34" grpId="0"/>
      <p:bldP spid="46" grpId="0"/>
      <p:bldP spid="47" grpId="0"/>
      <p:bldP spid="48" grpId="0"/>
      <p:bldP spid="50" grpId="0"/>
      <p:bldP spid="52" grpId="0"/>
      <p:bldP spid="53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: 圆角 30"/>
          <p:cNvSpPr/>
          <p:nvPr/>
        </p:nvSpPr>
        <p:spPr>
          <a:xfrm>
            <a:off x="9314889" y="4491148"/>
            <a:ext cx="828000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0" name="矩形: 圆角 29"/>
          <p:cNvSpPr/>
          <p:nvPr/>
        </p:nvSpPr>
        <p:spPr>
          <a:xfrm>
            <a:off x="4151570" y="4491148"/>
            <a:ext cx="504000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900000" y="1368000"/>
            <a:ext cx="11208668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在－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　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19%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          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6.3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2 022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中：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正有理数的个数为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，其中正整数的个数为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负有理数的个数为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，其中负整数的个数为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4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6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10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矩形 10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7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8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5" name="矩形 4"/>
            <p:cNvSpPr/>
            <p:nvPr/>
          </p:nvSpPr>
          <p:spPr>
            <a:xfrm>
              <a:off x="2469600" y="3503055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00000" y="900000"/>
            <a:ext cx="1523660" cy="479900"/>
            <a:chOff x="997323" y="986253"/>
            <a:chExt cx="1523660" cy="479900"/>
          </a:xfrm>
        </p:grpSpPr>
        <p:sp>
          <p:nvSpPr>
            <p:cNvPr id="13" name="圆角矩形 20"/>
            <p:cNvSpPr/>
            <p:nvPr/>
          </p:nvSpPr>
          <p:spPr>
            <a:xfrm>
              <a:off x="997323" y="986253"/>
              <a:ext cx="1523660" cy="479900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方正黑体_GBK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359044" y="995371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方正黑体_GBK" panose="03000509000000000000" pitchFamily="65" charset="-122"/>
                  <a:cs typeface="Arial" panose="020B0604020202020204" pitchFamily="34" charset="0"/>
                </a:rPr>
                <a:t>练习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方正黑体_GBK" panose="03000509000000000000" pitchFamily="65" charset="-122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6" name="对象 15"/>
          <p:cNvGraphicFramePr>
            <a:graphicFrameLocks noChangeAspect="1"/>
          </p:cNvGraphicFramePr>
          <p:nvPr/>
        </p:nvGraphicFramePr>
        <p:xfrm>
          <a:off x="2940534" y="1379538"/>
          <a:ext cx="3111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3657600" imgH="9448800" progId="Equation.DSMT4">
                  <p:embed/>
                </p:oleObj>
              </mc:Choice>
              <mc:Fallback>
                <p:oleObj name="Equation" r:id="rId1" imgW="3657600" imgH="9448800" progId="Equation.DSMT4">
                  <p:embed/>
                  <p:pic>
                    <p:nvPicPr>
                      <p:cNvPr id="0" name="对象 2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40534" y="1379538"/>
                        <a:ext cx="3111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/>
          <p:cNvGraphicFramePr>
            <a:graphicFrameLocks noChangeAspect="1"/>
          </p:cNvGraphicFramePr>
          <p:nvPr/>
        </p:nvGraphicFramePr>
        <p:xfrm>
          <a:off x="5146675" y="1368425"/>
          <a:ext cx="8890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9753600" imgH="6705600" progId="Equation.DSMT4">
                  <p:embed/>
                </p:oleObj>
              </mc:Choice>
              <mc:Fallback>
                <p:oleObj name="Equation" r:id="rId3" imgW="9753600" imgH="6705600" progId="Equation.DSMT4">
                  <p:embed/>
                  <p:pic>
                    <p:nvPicPr>
                      <p:cNvPr id="0" name="对象 2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46675" y="1368425"/>
                        <a:ext cx="889000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矩形 17"/>
          <p:cNvSpPr/>
          <p:nvPr/>
        </p:nvSpPr>
        <p:spPr>
          <a:xfrm>
            <a:off x="900000" y="4357943"/>
            <a:ext cx="1120866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　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19%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          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6.3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2 022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19" name="对象 18"/>
          <p:cNvGraphicFramePr>
            <a:graphicFrameLocks noChangeAspect="1"/>
          </p:cNvGraphicFramePr>
          <p:nvPr/>
        </p:nvGraphicFramePr>
        <p:xfrm>
          <a:off x="2639616" y="4369481"/>
          <a:ext cx="3111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5" imgW="3657600" imgH="9448800" progId="Equation.DSMT4">
                  <p:embed/>
                </p:oleObj>
              </mc:Choice>
              <mc:Fallback>
                <p:oleObj name="Equation" r:id="rId5" imgW="3657600" imgH="9448800" progId="Equation.DSMT4">
                  <p:embed/>
                  <p:pic>
                    <p:nvPicPr>
                      <p:cNvPr id="0" name="对象 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39616" y="4369481"/>
                        <a:ext cx="3111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4845757" y="4358368"/>
          <a:ext cx="8890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6" imgW="9753600" imgH="6705600" progId="Equation.DSMT4">
                  <p:embed/>
                </p:oleObj>
              </mc:Choice>
              <mc:Fallback>
                <p:oleObj name="Equation" r:id="rId6" imgW="9753600" imgH="6705600" progId="Equation.DSMT4">
                  <p:embed/>
                  <p:pic>
                    <p:nvPicPr>
                      <p:cNvPr id="0" name="对象 1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45757" y="4358368"/>
                        <a:ext cx="889000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直接连接符 20"/>
          <p:cNvCxnSpPr/>
          <p:nvPr/>
        </p:nvCxnSpPr>
        <p:spPr>
          <a:xfrm>
            <a:off x="2453191" y="5233081"/>
            <a:ext cx="68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5336818" y="5456837"/>
            <a:ext cx="151836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正有理数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3251684" y="4977172"/>
            <a:ext cx="68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151570" y="4977172"/>
            <a:ext cx="50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8563912" y="4977172"/>
            <a:ext cx="50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9333169" y="4977172"/>
            <a:ext cx="756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655570" y="2132856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5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343685" y="2132856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0" grpId="0" animBg="1"/>
      <p:bldP spid="18" grpId="0"/>
      <p:bldP spid="22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/>
          <p:cNvSpPr/>
          <p:nvPr/>
        </p:nvSpPr>
        <p:spPr>
          <a:xfrm>
            <a:off x="6042381" y="4491148"/>
            <a:ext cx="752727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: 圆角 2"/>
          <p:cNvSpPr/>
          <p:nvPr/>
        </p:nvSpPr>
        <p:spPr>
          <a:xfrm>
            <a:off x="1631560" y="4491148"/>
            <a:ext cx="756000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900000" y="1368000"/>
            <a:ext cx="11208668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在－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　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19%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          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6.3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2 022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中：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正有理数的个数为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，其中正整数的个数为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负有理数的个数为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，其中负整数的个数为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6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8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12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9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10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7" name="矩形 6"/>
            <p:cNvSpPr/>
            <p:nvPr/>
          </p:nvSpPr>
          <p:spPr>
            <a:xfrm>
              <a:off x="2469600" y="3503055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0000" y="900000"/>
            <a:ext cx="1523660" cy="479900"/>
            <a:chOff x="997323" y="986253"/>
            <a:chExt cx="1523660" cy="479900"/>
          </a:xfrm>
        </p:grpSpPr>
        <p:sp>
          <p:nvSpPr>
            <p:cNvPr id="15" name="圆角矩形 20"/>
            <p:cNvSpPr/>
            <p:nvPr/>
          </p:nvSpPr>
          <p:spPr>
            <a:xfrm>
              <a:off x="997323" y="986253"/>
              <a:ext cx="1523660" cy="479900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方正黑体_GBK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359044" y="995371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方正黑体_GBK" panose="03000509000000000000" pitchFamily="65" charset="-122"/>
                  <a:cs typeface="Arial" panose="020B0604020202020204" pitchFamily="34" charset="0"/>
                </a:rPr>
                <a:t>练习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方正黑体_GBK" panose="03000509000000000000" pitchFamily="65" charset="-122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7" name="对象 16"/>
          <p:cNvGraphicFramePr>
            <a:graphicFrameLocks noChangeAspect="1"/>
          </p:cNvGraphicFramePr>
          <p:nvPr/>
        </p:nvGraphicFramePr>
        <p:xfrm>
          <a:off x="2940534" y="1379538"/>
          <a:ext cx="3111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3657600" imgH="9448800" progId="Equation.DSMT4">
                  <p:embed/>
                </p:oleObj>
              </mc:Choice>
              <mc:Fallback>
                <p:oleObj name="Equation" r:id="rId1" imgW="3657600" imgH="9448800" progId="Equation.DSMT4">
                  <p:embed/>
                  <p:pic>
                    <p:nvPicPr>
                      <p:cNvPr id="0" name="对象 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40534" y="1379538"/>
                        <a:ext cx="3111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/>
          <p:cNvGraphicFramePr>
            <a:graphicFrameLocks noChangeAspect="1"/>
          </p:cNvGraphicFramePr>
          <p:nvPr/>
        </p:nvGraphicFramePr>
        <p:xfrm>
          <a:off x="5146675" y="1368425"/>
          <a:ext cx="8890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9753600" imgH="6705600" progId="Equation.DSMT4">
                  <p:embed/>
                </p:oleObj>
              </mc:Choice>
              <mc:Fallback>
                <p:oleObj name="Equation" r:id="rId3" imgW="9753600" imgH="6705600" progId="Equation.DSMT4">
                  <p:embed/>
                  <p:pic>
                    <p:nvPicPr>
                      <p:cNvPr id="0" name="对象 1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46675" y="1368425"/>
                        <a:ext cx="889000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矩形 18"/>
          <p:cNvSpPr/>
          <p:nvPr/>
        </p:nvSpPr>
        <p:spPr>
          <a:xfrm>
            <a:off x="900000" y="4357943"/>
            <a:ext cx="1120866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　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19%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          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6.3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2 022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2639616" y="4369481"/>
          <a:ext cx="3111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5" imgW="3657600" imgH="9448800" progId="Equation.DSMT4">
                  <p:embed/>
                </p:oleObj>
              </mc:Choice>
              <mc:Fallback>
                <p:oleObj name="Equation" r:id="rId5" imgW="3657600" imgH="9448800" progId="Equation.DSMT4">
                  <p:embed/>
                  <p:pic>
                    <p:nvPicPr>
                      <p:cNvPr id="0" name="对象 1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39616" y="4369481"/>
                        <a:ext cx="3111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4845757" y="4358368"/>
          <a:ext cx="8890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6" imgW="9753600" imgH="6705600" progId="Equation.DSMT4">
                  <p:embed/>
                </p:oleObj>
              </mc:Choice>
              <mc:Fallback>
                <p:oleObj name="Equation" r:id="rId6" imgW="9753600" imgH="6705600" progId="Equation.DSMT4">
                  <p:embed/>
                  <p:pic>
                    <p:nvPicPr>
                      <p:cNvPr id="0" name="对象 1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45757" y="4358368"/>
                        <a:ext cx="889000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2" name="直接连接符 21"/>
          <p:cNvCxnSpPr/>
          <p:nvPr/>
        </p:nvCxnSpPr>
        <p:spPr>
          <a:xfrm>
            <a:off x="1631580" y="4977172"/>
            <a:ext cx="68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5336818" y="5456837"/>
            <a:ext cx="1518364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负有理数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6096214" y="4977172"/>
            <a:ext cx="68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536160" y="4977172"/>
            <a:ext cx="756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655570" y="2132856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5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343685" y="2132856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4799856" y="4977172"/>
            <a:ext cx="936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4655570" y="2771484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4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343685" y="2771484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23" grpId="0"/>
      <p:bldP spid="31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: 圆角 34"/>
          <p:cNvSpPr/>
          <p:nvPr/>
        </p:nvSpPr>
        <p:spPr>
          <a:xfrm>
            <a:off x="6927752" y="4491148"/>
            <a:ext cx="396000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矩形: 圆角 32"/>
          <p:cNvSpPr/>
          <p:nvPr/>
        </p:nvSpPr>
        <p:spPr>
          <a:xfrm>
            <a:off x="4084474" y="4491148"/>
            <a:ext cx="756000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矩形: 圆角 33"/>
          <p:cNvSpPr/>
          <p:nvPr/>
        </p:nvSpPr>
        <p:spPr>
          <a:xfrm>
            <a:off x="9353160" y="4491148"/>
            <a:ext cx="756000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矩形: 圆角 1"/>
          <p:cNvSpPr/>
          <p:nvPr/>
        </p:nvSpPr>
        <p:spPr>
          <a:xfrm>
            <a:off x="6042381" y="4491148"/>
            <a:ext cx="752727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: 圆角 2"/>
          <p:cNvSpPr/>
          <p:nvPr/>
        </p:nvSpPr>
        <p:spPr>
          <a:xfrm>
            <a:off x="1631560" y="4491148"/>
            <a:ext cx="756000" cy="540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900000" y="1368000"/>
            <a:ext cx="11208668" cy="2575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在－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　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19%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          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6.3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2 022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中：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正有理数的个数为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，其中正整数的个数为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负有理数的个数为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，其中负整数的个数为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整数的个数为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_________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80000" y="108000"/>
            <a:ext cx="1727000" cy="400110"/>
            <a:chOff x="1955540" y="3429000"/>
            <a:chExt cx="1727000" cy="400110"/>
          </a:xfrm>
        </p:grpSpPr>
        <p:grpSp>
          <p:nvGrpSpPr>
            <p:cNvPr id="6" name="组合 75"/>
            <p:cNvGrpSpPr/>
            <p:nvPr/>
          </p:nvGrpSpPr>
          <p:grpSpPr>
            <a:xfrm>
              <a:off x="1955540" y="3429000"/>
              <a:ext cx="1727000" cy="400110"/>
              <a:chOff x="1518603" y="2302428"/>
              <a:chExt cx="1727000" cy="400110"/>
            </a:xfrm>
          </p:grpSpPr>
          <p:grpSp>
            <p:nvGrpSpPr>
              <p:cNvPr id="8" name="组合 76"/>
              <p:cNvGrpSpPr/>
              <p:nvPr/>
            </p:nvGrpSpPr>
            <p:grpSpPr>
              <a:xfrm>
                <a:off x="1518603" y="2302428"/>
                <a:ext cx="1727000" cy="400110"/>
                <a:chOff x="5287328" y="921303"/>
                <a:chExt cx="1727000" cy="400110"/>
              </a:xfrm>
            </p:grpSpPr>
            <p:sp>
              <p:nvSpPr>
                <p:cNvPr id="12" name="矩形: 圆角 80"/>
                <p:cNvSpPr/>
                <p:nvPr/>
              </p:nvSpPr>
              <p:spPr>
                <a:xfrm>
                  <a:off x="5287328" y="941338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5803740" y="921303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pitchFamily="65" charset="-122"/>
                      <a:ea typeface="方正黑体_GBK" panose="03000509000000000000" pitchFamily="65" charset="-122"/>
                    </a:rPr>
                    <a:t>学以致用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endParaRPr>
                </a:p>
              </p:txBody>
            </p:sp>
          </p:grpSp>
          <p:grpSp>
            <p:nvGrpSpPr>
              <p:cNvPr id="9" name="组合 77"/>
              <p:cNvGrpSpPr>
                <a:grpSpLocks noChangeAspect="1"/>
              </p:cNvGrpSpPr>
              <p:nvPr/>
            </p:nvGrpSpPr>
            <p:grpSpPr>
              <a:xfrm>
                <a:off x="1546227" y="2369625"/>
                <a:ext cx="303155" cy="265707"/>
                <a:chOff x="1991543" y="2270659"/>
                <a:chExt cx="831363" cy="728674"/>
              </a:xfrm>
            </p:grpSpPr>
            <p:sp>
              <p:nvSpPr>
                <p:cNvPr id="10" name="任意多边形: 形状 78"/>
                <p:cNvSpPr/>
                <p:nvPr/>
              </p:nvSpPr>
              <p:spPr>
                <a:xfrm rot="2664945" flipH="1">
                  <a:off x="2182200" y="2270659"/>
                  <a:ext cx="456191" cy="455237"/>
                </a:xfrm>
                <a:custGeom>
                  <a:avLst/>
                  <a:gdLst>
                    <a:gd name="connsiteX0" fmla="*/ 443468 w 456191"/>
                    <a:gd name="connsiteY0" fmla="*/ 330877 h 455237"/>
                    <a:gd name="connsiteX1" fmla="*/ 266293 w 456191"/>
                    <a:gd name="connsiteY1" fmla="*/ 250654 h 455237"/>
                    <a:gd name="connsiteX2" fmla="*/ 216401 w 456191"/>
                    <a:gd name="connsiteY2" fmla="*/ 257487 h 455237"/>
                    <a:gd name="connsiteX3" fmla="*/ 185129 w 456191"/>
                    <a:gd name="connsiteY3" fmla="*/ 269405 h 455237"/>
                    <a:gd name="connsiteX4" fmla="*/ 196407 w 456191"/>
                    <a:gd name="connsiteY4" fmla="*/ 237896 h 455237"/>
                    <a:gd name="connsiteX5" fmla="*/ 202221 w 456191"/>
                    <a:gd name="connsiteY5" fmla="*/ 187875 h 455237"/>
                    <a:gd name="connsiteX6" fmla="*/ 118401 w 456191"/>
                    <a:gd name="connsiteY6" fmla="*/ 12373 h 455237"/>
                    <a:gd name="connsiteX7" fmla="*/ 101110 w 456191"/>
                    <a:gd name="connsiteY7" fmla="*/ 0 h 455237"/>
                    <a:gd name="connsiteX8" fmla="*/ 83820 w 456191"/>
                    <a:gd name="connsiteY8" fmla="*/ 12373 h 455237"/>
                    <a:gd name="connsiteX9" fmla="*/ 0 w 456191"/>
                    <a:gd name="connsiteY9" fmla="*/ 187876 h 455237"/>
                    <a:gd name="connsiteX10" fmla="*/ 48875 w 456191"/>
                    <a:gd name="connsiteY10" fmla="*/ 326646 h 455237"/>
                    <a:gd name="connsiteX11" fmla="*/ 64123 w 456191"/>
                    <a:gd name="connsiteY11" fmla="*/ 342674 h 455237"/>
                    <a:gd name="connsiteX12" fmla="*/ 13797 w 456191"/>
                    <a:gd name="connsiteY12" fmla="*/ 394036 h 455237"/>
                    <a:gd name="connsiteX13" fmla="*/ 14317 w 456191"/>
                    <a:gd name="connsiteY13" fmla="*/ 444951 h 455237"/>
                    <a:gd name="connsiteX14" fmla="*/ 65231 w 456191"/>
                    <a:gd name="connsiteY14" fmla="*/ 444432 h 455237"/>
                    <a:gd name="connsiteX15" fmla="*/ 115599 w 456191"/>
                    <a:gd name="connsiteY15" fmla="*/ 393026 h 455237"/>
                    <a:gd name="connsiteX16" fmla="*/ 130679 w 456191"/>
                    <a:gd name="connsiteY16" fmla="*/ 406798 h 455237"/>
                    <a:gd name="connsiteX17" fmla="*/ 270417 w 456191"/>
                    <a:gd name="connsiteY17" fmla="*/ 452833 h 455237"/>
                    <a:gd name="connsiteX18" fmla="*/ 444174 w 456191"/>
                    <a:gd name="connsiteY18" fmla="*/ 365451 h 455237"/>
                    <a:gd name="connsiteX19" fmla="*/ 456191 w 456191"/>
                    <a:gd name="connsiteY19" fmla="*/ 347912 h 455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456191" h="455237">
                      <a:moveTo>
                        <a:pt x="443468" y="330877"/>
                      </a:moveTo>
                      <a:cubicBezTo>
                        <a:pt x="397507" y="280016"/>
                        <a:pt x="334816" y="249256"/>
                        <a:pt x="266293" y="250654"/>
                      </a:cubicBezTo>
                      <a:cubicBezTo>
                        <a:pt x="249162" y="251003"/>
                        <a:pt x="232477" y="253346"/>
                        <a:pt x="216401" y="257487"/>
                      </a:cubicBezTo>
                      <a:lnTo>
                        <a:pt x="185129" y="269405"/>
                      </a:lnTo>
                      <a:lnTo>
                        <a:pt x="196407" y="237896"/>
                      </a:lnTo>
                      <a:cubicBezTo>
                        <a:pt x="200219" y="221739"/>
                        <a:pt x="202221" y="205010"/>
                        <a:pt x="202221" y="187875"/>
                      </a:cubicBezTo>
                      <a:cubicBezTo>
                        <a:pt x="202221" y="119338"/>
                        <a:pt x="170189" y="57288"/>
                        <a:pt x="118401" y="12373"/>
                      </a:cubicBezTo>
                      <a:lnTo>
                        <a:pt x="101110" y="0"/>
                      </a:lnTo>
                      <a:lnTo>
                        <a:pt x="83820" y="12373"/>
                      </a:lnTo>
                      <a:cubicBezTo>
                        <a:pt x="32032" y="57288"/>
                        <a:pt x="0" y="119338"/>
                        <a:pt x="0" y="187876"/>
                      </a:cubicBezTo>
                      <a:cubicBezTo>
                        <a:pt x="0" y="239279"/>
                        <a:pt x="18018" y="287033"/>
                        <a:pt x="48875" y="326646"/>
                      </a:cubicBezTo>
                      <a:lnTo>
                        <a:pt x="64123" y="342674"/>
                      </a:lnTo>
                      <a:lnTo>
                        <a:pt x="13797" y="394036"/>
                      </a:lnTo>
                      <a:cubicBezTo>
                        <a:pt x="-119" y="408239"/>
                        <a:pt x="114" y="431035"/>
                        <a:pt x="14317" y="444951"/>
                      </a:cubicBezTo>
                      <a:cubicBezTo>
                        <a:pt x="28519" y="458867"/>
                        <a:pt x="51315" y="458634"/>
                        <a:pt x="65231" y="444432"/>
                      </a:cubicBezTo>
                      <a:lnTo>
                        <a:pt x="115599" y="393026"/>
                      </a:lnTo>
                      <a:lnTo>
                        <a:pt x="130679" y="406798"/>
                      </a:lnTo>
                      <a:cubicBezTo>
                        <a:pt x="170913" y="436841"/>
                        <a:pt x="219024" y="453881"/>
                        <a:pt x="270417" y="452833"/>
                      </a:cubicBezTo>
                      <a:cubicBezTo>
                        <a:pt x="338940" y="451435"/>
                        <a:pt x="400324" y="418145"/>
                        <a:pt x="444174" y="365451"/>
                      </a:cubicBezTo>
                      <a:lnTo>
                        <a:pt x="456191" y="34791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Freeform 5"/>
                <p:cNvSpPr>
                  <a:spLocks noEditPoints="1"/>
                </p:cNvSpPr>
                <p:nvPr/>
              </p:nvSpPr>
              <p:spPr bwMode="auto">
                <a:xfrm>
                  <a:off x="1991543" y="2783309"/>
                  <a:ext cx="831363" cy="216024"/>
                </a:xfrm>
                <a:custGeom>
                  <a:avLst/>
                  <a:gdLst>
                    <a:gd name="T0" fmla="*/ 2770 w 2799"/>
                    <a:gd name="T1" fmla="*/ 141 h 726"/>
                    <a:gd name="T2" fmla="*/ 2727 w 2799"/>
                    <a:gd name="T3" fmla="*/ 501 h 726"/>
                    <a:gd name="T4" fmla="*/ 2729 w 2799"/>
                    <a:gd name="T5" fmla="*/ 505 h 726"/>
                    <a:gd name="T6" fmla="*/ 2729 w 2799"/>
                    <a:gd name="T7" fmla="*/ 507 h 726"/>
                    <a:gd name="T8" fmla="*/ 2648 w 2799"/>
                    <a:gd name="T9" fmla="*/ 543 h 726"/>
                    <a:gd name="T10" fmla="*/ 1565 w 2799"/>
                    <a:gd name="T11" fmla="*/ 625 h 726"/>
                    <a:gd name="T12" fmla="*/ 1518 w 2799"/>
                    <a:gd name="T13" fmla="*/ 523 h 726"/>
                    <a:gd name="T14" fmla="*/ 1428 w 2799"/>
                    <a:gd name="T15" fmla="*/ 491 h 726"/>
                    <a:gd name="T16" fmla="*/ 2746 w 2799"/>
                    <a:gd name="T17" fmla="*/ 55 h 726"/>
                    <a:gd name="T18" fmla="*/ 2770 w 2799"/>
                    <a:gd name="T19" fmla="*/ 141 h 726"/>
                    <a:gd name="T20" fmla="*/ 2631 w 2799"/>
                    <a:gd name="T21" fmla="*/ 713 h 726"/>
                    <a:gd name="T22" fmla="*/ 1712 w 2799"/>
                    <a:gd name="T23" fmla="*/ 707 h 726"/>
                    <a:gd name="T24" fmla="*/ 1650 w 2799"/>
                    <a:gd name="T25" fmla="*/ 651 h 726"/>
                    <a:gd name="T26" fmla="*/ 2648 w 2799"/>
                    <a:gd name="T27" fmla="*/ 641 h 726"/>
                    <a:gd name="T28" fmla="*/ 2631 w 2799"/>
                    <a:gd name="T29" fmla="*/ 713 h 726"/>
                    <a:gd name="T30" fmla="*/ 168 w 2799"/>
                    <a:gd name="T31" fmla="*/ 713 h 726"/>
                    <a:gd name="T32" fmla="*/ 151 w 2799"/>
                    <a:gd name="T33" fmla="*/ 641 h 726"/>
                    <a:gd name="T34" fmla="*/ 1149 w 2799"/>
                    <a:gd name="T35" fmla="*/ 651 h 726"/>
                    <a:gd name="T36" fmla="*/ 1087 w 2799"/>
                    <a:gd name="T37" fmla="*/ 707 h 726"/>
                    <a:gd name="T38" fmla="*/ 168 w 2799"/>
                    <a:gd name="T39" fmla="*/ 713 h 726"/>
                    <a:gd name="T40" fmla="*/ 1281 w 2799"/>
                    <a:gd name="T41" fmla="*/ 523 h 726"/>
                    <a:gd name="T42" fmla="*/ 1234 w 2799"/>
                    <a:gd name="T43" fmla="*/ 625 h 726"/>
                    <a:gd name="T44" fmla="*/ 151 w 2799"/>
                    <a:gd name="T45" fmla="*/ 543 h 726"/>
                    <a:gd name="T46" fmla="*/ 69 w 2799"/>
                    <a:gd name="T47" fmla="*/ 507 h 726"/>
                    <a:gd name="T48" fmla="*/ 70 w 2799"/>
                    <a:gd name="T49" fmla="*/ 505 h 726"/>
                    <a:gd name="T50" fmla="*/ 72 w 2799"/>
                    <a:gd name="T51" fmla="*/ 501 h 726"/>
                    <a:gd name="T52" fmla="*/ 29 w 2799"/>
                    <a:gd name="T53" fmla="*/ 141 h 726"/>
                    <a:gd name="T54" fmla="*/ 53 w 2799"/>
                    <a:gd name="T55" fmla="*/ 55 h 726"/>
                    <a:gd name="T56" fmla="*/ 1371 w 2799"/>
                    <a:gd name="T57" fmla="*/ 491 h 726"/>
                    <a:gd name="T58" fmla="*/ 1281 w 2799"/>
                    <a:gd name="T59" fmla="*/ 523 h 726"/>
                    <a:gd name="T60" fmla="*/ 1487 w 2799"/>
                    <a:gd name="T61" fmla="*/ 661 h 726"/>
                    <a:gd name="T62" fmla="*/ 1496 w 2799"/>
                    <a:gd name="T63" fmla="*/ 685 h 726"/>
                    <a:gd name="T64" fmla="*/ 1490 w 2799"/>
                    <a:gd name="T65" fmla="*/ 705 h 726"/>
                    <a:gd name="T66" fmla="*/ 1474 w 2799"/>
                    <a:gd name="T67" fmla="*/ 720 h 726"/>
                    <a:gd name="T68" fmla="*/ 1448 w 2799"/>
                    <a:gd name="T69" fmla="*/ 725 h 726"/>
                    <a:gd name="T70" fmla="*/ 1325 w 2799"/>
                    <a:gd name="T71" fmla="*/ 725 h 726"/>
                    <a:gd name="T72" fmla="*/ 1310 w 2799"/>
                    <a:gd name="T73" fmla="*/ 724 h 726"/>
                    <a:gd name="T74" fmla="*/ 1303 w 2799"/>
                    <a:gd name="T75" fmla="*/ 722 h 726"/>
                    <a:gd name="T76" fmla="*/ 1298 w 2799"/>
                    <a:gd name="T77" fmla="*/ 719 h 726"/>
                    <a:gd name="T78" fmla="*/ 1278 w 2799"/>
                    <a:gd name="T79" fmla="*/ 695 h 726"/>
                    <a:gd name="T80" fmla="*/ 1280 w 2799"/>
                    <a:gd name="T81" fmla="*/ 671 h 726"/>
                    <a:gd name="T82" fmla="*/ 1282 w 2799"/>
                    <a:gd name="T83" fmla="*/ 667 h 726"/>
                    <a:gd name="T84" fmla="*/ 1283 w 2799"/>
                    <a:gd name="T85" fmla="*/ 665 h 726"/>
                    <a:gd name="T86" fmla="*/ 1347 w 2799"/>
                    <a:gd name="T87" fmla="*/ 564 h 726"/>
                    <a:gd name="T88" fmla="*/ 1349 w 2799"/>
                    <a:gd name="T89" fmla="*/ 562 h 726"/>
                    <a:gd name="T90" fmla="*/ 1352 w 2799"/>
                    <a:gd name="T91" fmla="*/ 558 h 726"/>
                    <a:gd name="T92" fmla="*/ 1375 w 2799"/>
                    <a:gd name="T93" fmla="*/ 545 h 726"/>
                    <a:gd name="T94" fmla="*/ 1403 w 2799"/>
                    <a:gd name="T95" fmla="*/ 547 h 726"/>
                    <a:gd name="T96" fmla="*/ 1407 w 2799"/>
                    <a:gd name="T97" fmla="*/ 548 h 726"/>
                    <a:gd name="T98" fmla="*/ 1409 w 2799"/>
                    <a:gd name="T99" fmla="*/ 549 h 726"/>
                    <a:gd name="T100" fmla="*/ 1425 w 2799"/>
                    <a:gd name="T101" fmla="*/ 564 h 726"/>
                    <a:gd name="T102" fmla="*/ 1426 w 2799"/>
                    <a:gd name="T103" fmla="*/ 565 h 726"/>
                    <a:gd name="T104" fmla="*/ 1487 w 2799"/>
                    <a:gd name="T105" fmla="*/ 661 h 7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799" h="726">
                      <a:moveTo>
                        <a:pt x="2770" y="141"/>
                      </a:moveTo>
                      <a:cubicBezTo>
                        <a:pt x="2664" y="224"/>
                        <a:pt x="2650" y="344"/>
                        <a:pt x="2727" y="501"/>
                      </a:cubicBezTo>
                      <a:cubicBezTo>
                        <a:pt x="2728" y="503"/>
                        <a:pt x="2728" y="504"/>
                        <a:pt x="2729" y="505"/>
                      </a:cubicBezTo>
                      <a:cubicBezTo>
                        <a:pt x="2729" y="506"/>
                        <a:pt x="2729" y="507"/>
                        <a:pt x="2729" y="507"/>
                      </a:cubicBezTo>
                      <a:cubicBezTo>
                        <a:pt x="2745" y="569"/>
                        <a:pt x="2718" y="581"/>
                        <a:pt x="2648" y="543"/>
                      </a:cubicBezTo>
                      <a:cubicBezTo>
                        <a:pt x="2206" y="354"/>
                        <a:pt x="1845" y="382"/>
                        <a:pt x="1565" y="625"/>
                      </a:cubicBezTo>
                      <a:cubicBezTo>
                        <a:pt x="1557" y="574"/>
                        <a:pt x="1541" y="540"/>
                        <a:pt x="1518" y="523"/>
                      </a:cubicBezTo>
                      <a:cubicBezTo>
                        <a:pt x="1496" y="502"/>
                        <a:pt x="1466" y="492"/>
                        <a:pt x="1428" y="491"/>
                      </a:cubicBezTo>
                      <a:cubicBezTo>
                        <a:pt x="1764" y="145"/>
                        <a:pt x="2203" y="0"/>
                        <a:pt x="2746" y="55"/>
                      </a:cubicBezTo>
                      <a:cubicBezTo>
                        <a:pt x="2791" y="72"/>
                        <a:pt x="2799" y="101"/>
                        <a:pt x="2770" y="141"/>
                      </a:cubicBezTo>
                      <a:close/>
                      <a:moveTo>
                        <a:pt x="2631" y="713"/>
                      </a:moveTo>
                      <a:cubicBezTo>
                        <a:pt x="2309" y="557"/>
                        <a:pt x="2003" y="555"/>
                        <a:pt x="1712" y="707"/>
                      </a:cubicBezTo>
                      <a:cubicBezTo>
                        <a:pt x="1638" y="722"/>
                        <a:pt x="1617" y="704"/>
                        <a:pt x="1650" y="651"/>
                      </a:cubicBezTo>
                      <a:cubicBezTo>
                        <a:pt x="1980" y="458"/>
                        <a:pt x="2313" y="455"/>
                        <a:pt x="2648" y="641"/>
                      </a:cubicBezTo>
                      <a:cubicBezTo>
                        <a:pt x="2672" y="685"/>
                        <a:pt x="2666" y="709"/>
                        <a:pt x="2631" y="713"/>
                      </a:cubicBezTo>
                      <a:close/>
                      <a:moveTo>
                        <a:pt x="168" y="713"/>
                      </a:moveTo>
                      <a:cubicBezTo>
                        <a:pt x="133" y="709"/>
                        <a:pt x="127" y="685"/>
                        <a:pt x="151" y="641"/>
                      </a:cubicBezTo>
                      <a:cubicBezTo>
                        <a:pt x="486" y="455"/>
                        <a:pt x="818" y="458"/>
                        <a:pt x="1149" y="651"/>
                      </a:cubicBezTo>
                      <a:cubicBezTo>
                        <a:pt x="1181" y="703"/>
                        <a:pt x="1161" y="722"/>
                        <a:pt x="1087" y="707"/>
                      </a:cubicBezTo>
                      <a:cubicBezTo>
                        <a:pt x="796" y="555"/>
                        <a:pt x="490" y="557"/>
                        <a:pt x="168" y="713"/>
                      </a:cubicBezTo>
                      <a:close/>
                      <a:moveTo>
                        <a:pt x="1281" y="523"/>
                      </a:moveTo>
                      <a:cubicBezTo>
                        <a:pt x="1258" y="540"/>
                        <a:pt x="1242" y="574"/>
                        <a:pt x="1234" y="625"/>
                      </a:cubicBezTo>
                      <a:cubicBezTo>
                        <a:pt x="953" y="382"/>
                        <a:pt x="593" y="354"/>
                        <a:pt x="151" y="543"/>
                      </a:cubicBezTo>
                      <a:cubicBezTo>
                        <a:pt x="81" y="581"/>
                        <a:pt x="54" y="569"/>
                        <a:pt x="69" y="507"/>
                      </a:cubicBezTo>
                      <a:cubicBezTo>
                        <a:pt x="70" y="507"/>
                        <a:pt x="70" y="506"/>
                        <a:pt x="70" y="505"/>
                      </a:cubicBezTo>
                      <a:cubicBezTo>
                        <a:pt x="70" y="504"/>
                        <a:pt x="71" y="503"/>
                        <a:pt x="72" y="501"/>
                      </a:cubicBezTo>
                      <a:cubicBezTo>
                        <a:pt x="149" y="344"/>
                        <a:pt x="135" y="224"/>
                        <a:pt x="29" y="141"/>
                      </a:cubicBezTo>
                      <a:cubicBezTo>
                        <a:pt x="0" y="101"/>
                        <a:pt x="8" y="73"/>
                        <a:pt x="53" y="55"/>
                      </a:cubicBezTo>
                      <a:cubicBezTo>
                        <a:pt x="596" y="0"/>
                        <a:pt x="1035" y="145"/>
                        <a:pt x="1371" y="491"/>
                      </a:cubicBezTo>
                      <a:cubicBezTo>
                        <a:pt x="1333" y="491"/>
                        <a:pt x="1303" y="502"/>
                        <a:pt x="1281" y="523"/>
                      </a:cubicBezTo>
                      <a:close/>
                      <a:moveTo>
                        <a:pt x="1487" y="661"/>
                      </a:moveTo>
                      <a:cubicBezTo>
                        <a:pt x="1493" y="668"/>
                        <a:pt x="1496" y="676"/>
                        <a:pt x="1496" y="685"/>
                      </a:cubicBezTo>
                      <a:cubicBezTo>
                        <a:pt x="1496" y="692"/>
                        <a:pt x="1494" y="699"/>
                        <a:pt x="1490" y="705"/>
                      </a:cubicBezTo>
                      <a:cubicBezTo>
                        <a:pt x="1486" y="711"/>
                        <a:pt x="1481" y="716"/>
                        <a:pt x="1474" y="720"/>
                      </a:cubicBezTo>
                      <a:cubicBezTo>
                        <a:pt x="1465" y="724"/>
                        <a:pt x="1457" y="726"/>
                        <a:pt x="1448" y="725"/>
                      </a:cubicBezTo>
                      <a:cubicBezTo>
                        <a:pt x="1325" y="725"/>
                        <a:pt x="1325" y="725"/>
                        <a:pt x="1325" y="725"/>
                      </a:cubicBezTo>
                      <a:cubicBezTo>
                        <a:pt x="1320" y="726"/>
                        <a:pt x="1315" y="725"/>
                        <a:pt x="1310" y="724"/>
                      </a:cubicBezTo>
                      <a:cubicBezTo>
                        <a:pt x="1303" y="722"/>
                        <a:pt x="1303" y="722"/>
                        <a:pt x="1303" y="722"/>
                      </a:cubicBezTo>
                      <a:cubicBezTo>
                        <a:pt x="1301" y="721"/>
                        <a:pt x="1299" y="720"/>
                        <a:pt x="1298" y="719"/>
                      </a:cubicBezTo>
                      <a:cubicBezTo>
                        <a:pt x="1288" y="714"/>
                        <a:pt x="1281" y="706"/>
                        <a:pt x="1278" y="695"/>
                      </a:cubicBezTo>
                      <a:cubicBezTo>
                        <a:pt x="1276" y="687"/>
                        <a:pt x="1276" y="679"/>
                        <a:pt x="1280" y="671"/>
                      </a:cubicBezTo>
                      <a:cubicBezTo>
                        <a:pt x="1282" y="667"/>
                        <a:pt x="1282" y="667"/>
                        <a:pt x="1282" y="667"/>
                      </a:cubicBezTo>
                      <a:cubicBezTo>
                        <a:pt x="1282" y="666"/>
                        <a:pt x="1282" y="665"/>
                        <a:pt x="1283" y="665"/>
                      </a:cubicBezTo>
                      <a:cubicBezTo>
                        <a:pt x="1347" y="564"/>
                        <a:pt x="1347" y="564"/>
                        <a:pt x="1347" y="564"/>
                      </a:cubicBezTo>
                      <a:cubicBezTo>
                        <a:pt x="1348" y="563"/>
                        <a:pt x="1349" y="562"/>
                        <a:pt x="1349" y="562"/>
                      </a:cubicBezTo>
                      <a:cubicBezTo>
                        <a:pt x="1352" y="558"/>
                        <a:pt x="1352" y="558"/>
                        <a:pt x="1352" y="558"/>
                      </a:cubicBezTo>
                      <a:cubicBezTo>
                        <a:pt x="1358" y="552"/>
                        <a:pt x="1365" y="547"/>
                        <a:pt x="1375" y="545"/>
                      </a:cubicBezTo>
                      <a:cubicBezTo>
                        <a:pt x="1384" y="543"/>
                        <a:pt x="1394" y="543"/>
                        <a:pt x="1403" y="547"/>
                      </a:cubicBezTo>
                      <a:cubicBezTo>
                        <a:pt x="1407" y="548"/>
                        <a:pt x="1407" y="548"/>
                        <a:pt x="1407" y="548"/>
                      </a:cubicBezTo>
                      <a:cubicBezTo>
                        <a:pt x="1407" y="548"/>
                        <a:pt x="1408" y="549"/>
                        <a:pt x="1409" y="549"/>
                      </a:cubicBezTo>
                      <a:cubicBezTo>
                        <a:pt x="1416" y="553"/>
                        <a:pt x="1422" y="558"/>
                        <a:pt x="1425" y="564"/>
                      </a:cubicBezTo>
                      <a:cubicBezTo>
                        <a:pt x="1426" y="565"/>
                        <a:pt x="1426" y="565"/>
                        <a:pt x="1426" y="565"/>
                      </a:cubicBezTo>
                      <a:lnTo>
                        <a:pt x="1487" y="661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7" name="矩形 6"/>
            <p:cNvSpPr/>
            <p:nvPr/>
          </p:nvSpPr>
          <p:spPr>
            <a:xfrm>
              <a:off x="2469600" y="3503055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00000" y="900000"/>
            <a:ext cx="1523660" cy="479900"/>
            <a:chOff x="997323" y="986253"/>
            <a:chExt cx="1523660" cy="479900"/>
          </a:xfrm>
        </p:grpSpPr>
        <p:sp>
          <p:nvSpPr>
            <p:cNvPr id="15" name="圆角矩形 20"/>
            <p:cNvSpPr/>
            <p:nvPr/>
          </p:nvSpPr>
          <p:spPr>
            <a:xfrm>
              <a:off x="997323" y="986253"/>
              <a:ext cx="1523660" cy="479900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方正黑体_GBK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359044" y="995371"/>
              <a:ext cx="80021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方正黑体_GBK" panose="03000509000000000000" pitchFamily="65" charset="-122"/>
                  <a:cs typeface="Arial" panose="020B0604020202020204" pitchFamily="34" charset="0"/>
                </a:rPr>
                <a:t>练习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方正黑体_GBK" panose="03000509000000000000" pitchFamily="65" charset="-122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17" name="对象 16"/>
          <p:cNvGraphicFramePr>
            <a:graphicFrameLocks noChangeAspect="1"/>
          </p:cNvGraphicFramePr>
          <p:nvPr/>
        </p:nvGraphicFramePr>
        <p:xfrm>
          <a:off x="2940534" y="1379538"/>
          <a:ext cx="3111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3657600" imgH="9448800" progId="Equation.DSMT4">
                  <p:embed/>
                </p:oleObj>
              </mc:Choice>
              <mc:Fallback>
                <p:oleObj name="Equation" r:id="rId1" imgW="3657600" imgH="9448800" progId="Equation.DSMT4">
                  <p:embed/>
                  <p:pic>
                    <p:nvPicPr>
                      <p:cNvPr id="0" name="对象 1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40534" y="1379538"/>
                        <a:ext cx="3111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/>
          <p:cNvGraphicFramePr>
            <a:graphicFrameLocks noChangeAspect="1"/>
          </p:cNvGraphicFramePr>
          <p:nvPr/>
        </p:nvGraphicFramePr>
        <p:xfrm>
          <a:off x="5146675" y="1368425"/>
          <a:ext cx="8890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3" imgW="9753600" imgH="6705600" progId="Equation.DSMT4">
                  <p:embed/>
                </p:oleObj>
              </mc:Choice>
              <mc:Fallback>
                <p:oleObj name="Equation" r:id="rId3" imgW="9753600" imgH="6705600" progId="Equation.DSMT4">
                  <p:embed/>
                  <p:pic>
                    <p:nvPicPr>
                      <p:cNvPr id="0" name="对象 1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46675" y="1368425"/>
                        <a:ext cx="889000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矩形 18"/>
          <p:cNvSpPr/>
          <p:nvPr/>
        </p:nvSpPr>
        <p:spPr>
          <a:xfrm>
            <a:off x="900000" y="4357943"/>
            <a:ext cx="1120866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　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19%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          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5%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6.3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2 022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20" name="对象 19"/>
          <p:cNvGraphicFramePr>
            <a:graphicFrameLocks noChangeAspect="1"/>
          </p:cNvGraphicFramePr>
          <p:nvPr/>
        </p:nvGraphicFramePr>
        <p:xfrm>
          <a:off x="2639616" y="4369481"/>
          <a:ext cx="3111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5" imgW="3657600" imgH="9448800" progId="Equation.DSMT4">
                  <p:embed/>
                </p:oleObj>
              </mc:Choice>
              <mc:Fallback>
                <p:oleObj name="Equation" r:id="rId5" imgW="3657600" imgH="9448800" progId="Equation.DSMT4">
                  <p:embed/>
                  <p:pic>
                    <p:nvPicPr>
                      <p:cNvPr id="0" name="对象 1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39616" y="4369481"/>
                        <a:ext cx="311150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/>
          <p:cNvGraphicFramePr>
            <a:graphicFrameLocks noChangeAspect="1"/>
          </p:cNvGraphicFramePr>
          <p:nvPr/>
        </p:nvGraphicFramePr>
        <p:xfrm>
          <a:off x="4845757" y="4358368"/>
          <a:ext cx="8890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6" imgW="9753600" imgH="6705600" progId="Equation.DSMT4">
                  <p:embed/>
                </p:oleObj>
              </mc:Choice>
              <mc:Fallback>
                <p:oleObj name="Equation" r:id="rId6" imgW="9753600" imgH="6705600" progId="Equation.DSMT4">
                  <p:embed/>
                  <p:pic>
                    <p:nvPicPr>
                      <p:cNvPr id="0" name="对象 2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45757" y="4358368"/>
                        <a:ext cx="889000" cy="612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矩形 22"/>
          <p:cNvSpPr/>
          <p:nvPr/>
        </p:nvSpPr>
        <p:spPr>
          <a:xfrm>
            <a:off x="5699956" y="5456837"/>
            <a:ext cx="85151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整数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655570" y="2132856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5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343685" y="2132856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655570" y="2771484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4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343685" y="2771484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910856" y="3392996"/>
            <a:ext cx="889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5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3" grpId="0" animBg="1"/>
      <p:bldP spid="34" grpId="0" animBg="1"/>
      <p:bldP spid="2" grpId="0" animBg="1"/>
      <p:bldP spid="3" grpId="0" animBg="1"/>
      <p:bldP spid="23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900000"/>
            <a:ext cx="1120866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如何理解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这个数？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431704" y="2096852"/>
            <a:ext cx="5616624" cy="2988000"/>
            <a:chOff x="2495600" y="2855072"/>
            <a:chExt cx="5616624" cy="2988000"/>
          </a:xfrm>
        </p:grpSpPr>
        <p:sp>
          <p:nvSpPr>
            <p:cNvPr id="4" name="矩形: 圆角 3"/>
            <p:cNvSpPr/>
            <p:nvPr/>
          </p:nvSpPr>
          <p:spPr>
            <a:xfrm>
              <a:off x="2495600" y="2855072"/>
              <a:ext cx="5364000" cy="2988000"/>
            </a:xfrm>
            <a:prstGeom prst="roundRect">
              <a:avLst>
                <a:gd name="adj" fmla="val 684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" name="矩形 4"/>
            <p:cNvSpPr/>
            <p:nvPr/>
          </p:nvSpPr>
          <p:spPr>
            <a:xfrm>
              <a:off x="2657616" y="2948849"/>
              <a:ext cx="5454608" cy="2800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0 </a:t>
              </a:r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是有理数；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0 </a:t>
              </a:r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是整数；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0 </a:t>
              </a:r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是自然数；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0 </a:t>
              </a:r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既不是正整数，也不是负整数；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0 </a:t>
              </a:r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既不是正有理数，也不是负有理数．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8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10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2980155"/>
            <a:chExt cx="1727000" cy="400110"/>
          </a:xfrm>
        </p:grpSpPr>
        <p:grpSp>
          <p:nvGrpSpPr>
            <p:cNvPr id="3" name="组合 109"/>
            <p:cNvGrpSpPr/>
            <p:nvPr/>
          </p:nvGrpSpPr>
          <p:grpSpPr>
            <a:xfrm>
              <a:off x="5799565" y="2980155"/>
              <a:ext cx="1214763" cy="400110"/>
              <a:chOff x="715825" y="140511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课堂小结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110"/>
            <p:cNvGrpSpPr/>
            <p:nvPr/>
          </p:nvGrpSpPr>
          <p:grpSpPr>
            <a:xfrm>
              <a:off x="5287328" y="3000190"/>
              <a:ext cx="360040" cy="360040"/>
              <a:chOff x="5699956" y="2780928"/>
              <a:chExt cx="360040" cy="360040"/>
            </a:xfrm>
          </p:grpSpPr>
          <p:sp>
            <p:nvSpPr>
              <p:cNvPr id="5" name="矩形: 圆角 111"/>
              <p:cNvSpPr/>
              <p:nvPr/>
            </p:nvSpPr>
            <p:spPr>
              <a:xfrm>
                <a:off x="5699956" y="2780928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5"/>
              <p:cNvSpPr>
                <a:spLocks noChangeAspect="1" noEditPoints="1"/>
              </p:cNvSpPr>
              <p:nvPr/>
            </p:nvSpPr>
            <p:spPr bwMode="auto">
              <a:xfrm>
                <a:off x="5779219" y="2834948"/>
                <a:ext cx="201515" cy="252000"/>
              </a:xfrm>
              <a:custGeom>
                <a:avLst/>
                <a:gdLst>
                  <a:gd name="T0" fmla="*/ 286 w 568"/>
                  <a:gd name="T1" fmla="*/ 0 h 709"/>
                  <a:gd name="T2" fmla="*/ 369 w 568"/>
                  <a:gd name="T3" fmla="*/ 12 h 709"/>
                  <a:gd name="T4" fmla="*/ 421 w 568"/>
                  <a:gd name="T5" fmla="*/ 66 h 709"/>
                  <a:gd name="T6" fmla="*/ 495 w 568"/>
                  <a:gd name="T7" fmla="*/ 115 h 709"/>
                  <a:gd name="T8" fmla="*/ 537 w 568"/>
                  <a:gd name="T9" fmla="*/ 193 h 709"/>
                  <a:gd name="T10" fmla="*/ 527 w 568"/>
                  <a:gd name="T11" fmla="*/ 243 h 709"/>
                  <a:gd name="T12" fmla="*/ 506 w 568"/>
                  <a:gd name="T13" fmla="*/ 331 h 709"/>
                  <a:gd name="T14" fmla="*/ 473 w 568"/>
                  <a:gd name="T15" fmla="*/ 418 h 709"/>
                  <a:gd name="T16" fmla="*/ 545 w 568"/>
                  <a:gd name="T17" fmla="*/ 634 h 709"/>
                  <a:gd name="T18" fmla="*/ 432 w 568"/>
                  <a:gd name="T19" fmla="*/ 687 h 709"/>
                  <a:gd name="T20" fmla="*/ 287 w 568"/>
                  <a:gd name="T21" fmla="*/ 492 h 709"/>
                  <a:gd name="T22" fmla="*/ 265 w 568"/>
                  <a:gd name="T23" fmla="*/ 505 h 709"/>
                  <a:gd name="T24" fmla="*/ 112 w 568"/>
                  <a:gd name="T25" fmla="*/ 628 h 709"/>
                  <a:gd name="T26" fmla="*/ 8 w 568"/>
                  <a:gd name="T27" fmla="*/ 605 h 709"/>
                  <a:gd name="T28" fmla="*/ 97 w 568"/>
                  <a:gd name="T29" fmla="*/ 419 h 709"/>
                  <a:gd name="T30" fmla="*/ 52 w 568"/>
                  <a:gd name="T31" fmla="*/ 365 h 709"/>
                  <a:gd name="T32" fmla="*/ 25 w 568"/>
                  <a:gd name="T33" fmla="*/ 280 h 709"/>
                  <a:gd name="T34" fmla="*/ 49 w 568"/>
                  <a:gd name="T35" fmla="*/ 230 h 709"/>
                  <a:gd name="T36" fmla="*/ 82 w 568"/>
                  <a:gd name="T37" fmla="*/ 141 h 709"/>
                  <a:gd name="T38" fmla="*/ 129 w 568"/>
                  <a:gd name="T39" fmla="*/ 62 h 709"/>
                  <a:gd name="T40" fmla="*/ 164 w 568"/>
                  <a:gd name="T41" fmla="*/ 27 h 709"/>
                  <a:gd name="T42" fmla="*/ 239 w 568"/>
                  <a:gd name="T43" fmla="*/ 28 h 709"/>
                  <a:gd name="T44" fmla="*/ 451 w 568"/>
                  <a:gd name="T45" fmla="*/ 467 h 709"/>
                  <a:gd name="T46" fmla="*/ 368 w 568"/>
                  <a:gd name="T47" fmla="*/ 492 h 709"/>
                  <a:gd name="T48" fmla="*/ 427 w 568"/>
                  <a:gd name="T49" fmla="*/ 628 h 709"/>
                  <a:gd name="T50" fmla="*/ 471 w 568"/>
                  <a:gd name="T51" fmla="*/ 581 h 709"/>
                  <a:gd name="T52" fmla="*/ 407 w 568"/>
                  <a:gd name="T53" fmla="*/ 213 h 709"/>
                  <a:gd name="T54" fmla="*/ 342 w 568"/>
                  <a:gd name="T55" fmla="*/ 197 h 709"/>
                  <a:gd name="T56" fmla="*/ 306 w 568"/>
                  <a:gd name="T57" fmla="*/ 140 h 709"/>
                  <a:gd name="T58" fmla="*/ 258 w 568"/>
                  <a:gd name="T59" fmla="*/ 154 h 709"/>
                  <a:gd name="T60" fmla="*/ 228 w 568"/>
                  <a:gd name="T61" fmla="*/ 200 h 709"/>
                  <a:gd name="T62" fmla="*/ 159 w 568"/>
                  <a:gd name="T63" fmla="*/ 229 h 709"/>
                  <a:gd name="T64" fmla="*/ 198 w 568"/>
                  <a:gd name="T65" fmla="*/ 293 h 709"/>
                  <a:gd name="T66" fmla="*/ 195 w 568"/>
                  <a:gd name="T67" fmla="*/ 348 h 709"/>
                  <a:gd name="T68" fmla="*/ 214 w 568"/>
                  <a:gd name="T69" fmla="*/ 384 h 709"/>
                  <a:gd name="T70" fmla="*/ 282 w 568"/>
                  <a:gd name="T71" fmla="*/ 364 h 709"/>
                  <a:gd name="T72" fmla="*/ 333 w 568"/>
                  <a:gd name="T73" fmla="*/ 383 h 709"/>
                  <a:gd name="T74" fmla="*/ 374 w 568"/>
                  <a:gd name="T75" fmla="*/ 375 h 709"/>
                  <a:gd name="T76" fmla="*/ 375 w 568"/>
                  <a:gd name="T77" fmla="*/ 306 h 709"/>
                  <a:gd name="T78" fmla="*/ 409 w 568"/>
                  <a:gd name="T79" fmla="*/ 264 h 709"/>
                  <a:gd name="T80" fmla="*/ 407 w 568"/>
                  <a:gd name="T81" fmla="*/ 213 h 709"/>
                  <a:gd name="T82" fmla="*/ 69 w 568"/>
                  <a:gd name="T83" fmla="*/ 595 h 709"/>
                  <a:gd name="T84" fmla="*/ 126 w 568"/>
                  <a:gd name="T85" fmla="*/ 592 h 709"/>
                  <a:gd name="T86" fmla="*/ 161 w 568"/>
                  <a:gd name="T87" fmla="*/ 629 h 709"/>
                  <a:gd name="T88" fmla="*/ 186 w 568"/>
                  <a:gd name="T89" fmla="*/ 47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68" h="709">
                    <a:moveTo>
                      <a:pt x="239" y="28"/>
                    </a:moveTo>
                    <a:cubicBezTo>
                      <a:pt x="242" y="23"/>
                      <a:pt x="245" y="19"/>
                      <a:pt x="249" y="15"/>
                    </a:cubicBezTo>
                    <a:cubicBezTo>
                      <a:pt x="259" y="5"/>
                      <a:pt x="272" y="0"/>
                      <a:pt x="286" y="0"/>
                    </a:cubicBezTo>
                    <a:cubicBezTo>
                      <a:pt x="301" y="0"/>
                      <a:pt x="313" y="5"/>
                      <a:pt x="323" y="15"/>
                    </a:cubicBezTo>
                    <a:cubicBezTo>
                      <a:pt x="327" y="19"/>
                      <a:pt x="330" y="22"/>
                      <a:pt x="332" y="27"/>
                    </a:cubicBezTo>
                    <a:cubicBezTo>
                      <a:pt x="342" y="17"/>
                      <a:pt x="354" y="12"/>
                      <a:pt x="369" y="12"/>
                    </a:cubicBezTo>
                    <a:cubicBezTo>
                      <a:pt x="383" y="12"/>
                      <a:pt x="396" y="17"/>
                      <a:pt x="406" y="27"/>
                    </a:cubicBezTo>
                    <a:cubicBezTo>
                      <a:pt x="416" y="38"/>
                      <a:pt x="421" y="50"/>
                      <a:pt x="421" y="65"/>
                    </a:cubicBezTo>
                    <a:cubicBezTo>
                      <a:pt x="421" y="65"/>
                      <a:pt x="421" y="66"/>
                      <a:pt x="421" y="66"/>
                    </a:cubicBezTo>
                    <a:cubicBezTo>
                      <a:pt x="428" y="63"/>
                      <a:pt x="435" y="62"/>
                      <a:pt x="442" y="62"/>
                    </a:cubicBezTo>
                    <a:cubicBezTo>
                      <a:pt x="457" y="62"/>
                      <a:pt x="469" y="67"/>
                      <a:pt x="480" y="77"/>
                    </a:cubicBezTo>
                    <a:cubicBezTo>
                      <a:pt x="490" y="88"/>
                      <a:pt x="495" y="100"/>
                      <a:pt x="495" y="115"/>
                    </a:cubicBezTo>
                    <a:cubicBezTo>
                      <a:pt x="495" y="124"/>
                      <a:pt x="493" y="133"/>
                      <a:pt x="488" y="141"/>
                    </a:cubicBezTo>
                    <a:cubicBezTo>
                      <a:pt x="501" y="141"/>
                      <a:pt x="513" y="146"/>
                      <a:pt x="522" y="156"/>
                    </a:cubicBezTo>
                    <a:cubicBezTo>
                      <a:pt x="532" y="166"/>
                      <a:pt x="537" y="179"/>
                      <a:pt x="537" y="193"/>
                    </a:cubicBezTo>
                    <a:cubicBezTo>
                      <a:pt x="537" y="208"/>
                      <a:pt x="532" y="220"/>
                      <a:pt x="522" y="230"/>
                    </a:cubicBezTo>
                    <a:cubicBezTo>
                      <a:pt x="520" y="232"/>
                      <a:pt x="519" y="234"/>
                      <a:pt x="517" y="235"/>
                    </a:cubicBezTo>
                    <a:cubicBezTo>
                      <a:pt x="520" y="237"/>
                      <a:pt x="524" y="240"/>
                      <a:pt x="527" y="243"/>
                    </a:cubicBezTo>
                    <a:cubicBezTo>
                      <a:pt x="537" y="253"/>
                      <a:pt x="542" y="266"/>
                      <a:pt x="542" y="280"/>
                    </a:cubicBezTo>
                    <a:cubicBezTo>
                      <a:pt x="542" y="295"/>
                      <a:pt x="537" y="307"/>
                      <a:pt x="527" y="318"/>
                    </a:cubicBezTo>
                    <a:cubicBezTo>
                      <a:pt x="521" y="324"/>
                      <a:pt x="514" y="328"/>
                      <a:pt x="506" y="331"/>
                    </a:cubicBezTo>
                    <a:cubicBezTo>
                      <a:pt x="515" y="340"/>
                      <a:pt x="519" y="352"/>
                      <a:pt x="519" y="365"/>
                    </a:cubicBezTo>
                    <a:cubicBezTo>
                      <a:pt x="519" y="380"/>
                      <a:pt x="514" y="392"/>
                      <a:pt x="504" y="402"/>
                    </a:cubicBezTo>
                    <a:cubicBezTo>
                      <a:pt x="495" y="411"/>
                      <a:pt x="485" y="416"/>
                      <a:pt x="473" y="418"/>
                    </a:cubicBezTo>
                    <a:cubicBezTo>
                      <a:pt x="472" y="418"/>
                      <a:pt x="471" y="418"/>
                      <a:pt x="471" y="418"/>
                    </a:cubicBezTo>
                    <a:cubicBezTo>
                      <a:pt x="560" y="605"/>
                      <a:pt x="560" y="605"/>
                      <a:pt x="560" y="605"/>
                    </a:cubicBezTo>
                    <a:cubicBezTo>
                      <a:pt x="568" y="626"/>
                      <a:pt x="563" y="635"/>
                      <a:pt x="545" y="634"/>
                    </a:cubicBezTo>
                    <a:cubicBezTo>
                      <a:pt x="482" y="619"/>
                      <a:pt x="482" y="619"/>
                      <a:pt x="482" y="619"/>
                    </a:cubicBezTo>
                    <a:cubicBezTo>
                      <a:pt x="467" y="613"/>
                      <a:pt x="459" y="616"/>
                      <a:pt x="456" y="628"/>
                    </a:cubicBezTo>
                    <a:cubicBezTo>
                      <a:pt x="432" y="687"/>
                      <a:pt x="432" y="687"/>
                      <a:pt x="432" y="687"/>
                    </a:cubicBezTo>
                    <a:cubicBezTo>
                      <a:pt x="424" y="708"/>
                      <a:pt x="412" y="709"/>
                      <a:pt x="397" y="691"/>
                    </a:cubicBezTo>
                    <a:cubicBezTo>
                      <a:pt x="301" y="503"/>
                      <a:pt x="301" y="503"/>
                      <a:pt x="301" y="503"/>
                    </a:cubicBezTo>
                    <a:cubicBezTo>
                      <a:pt x="296" y="500"/>
                      <a:pt x="291" y="497"/>
                      <a:pt x="287" y="492"/>
                    </a:cubicBezTo>
                    <a:cubicBezTo>
                      <a:pt x="286" y="491"/>
                      <a:pt x="286" y="491"/>
                      <a:pt x="285" y="490"/>
                    </a:cubicBezTo>
                    <a:cubicBezTo>
                      <a:pt x="284" y="491"/>
                      <a:pt x="283" y="492"/>
                      <a:pt x="282" y="494"/>
                    </a:cubicBezTo>
                    <a:cubicBezTo>
                      <a:pt x="277" y="499"/>
                      <a:pt x="271" y="503"/>
                      <a:pt x="265" y="505"/>
                    </a:cubicBezTo>
                    <a:cubicBezTo>
                      <a:pt x="171" y="691"/>
                      <a:pt x="171" y="691"/>
                      <a:pt x="171" y="691"/>
                    </a:cubicBezTo>
                    <a:cubicBezTo>
                      <a:pt x="156" y="709"/>
                      <a:pt x="144" y="708"/>
                      <a:pt x="136" y="687"/>
                    </a:cubicBezTo>
                    <a:cubicBezTo>
                      <a:pt x="112" y="628"/>
                      <a:pt x="112" y="628"/>
                      <a:pt x="112" y="628"/>
                    </a:cubicBezTo>
                    <a:cubicBezTo>
                      <a:pt x="109" y="616"/>
                      <a:pt x="101" y="613"/>
                      <a:pt x="86" y="619"/>
                    </a:cubicBezTo>
                    <a:cubicBezTo>
                      <a:pt x="23" y="634"/>
                      <a:pt x="23" y="634"/>
                      <a:pt x="23" y="634"/>
                    </a:cubicBezTo>
                    <a:cubicBezTo>
                      <a:pt x="5" y="635"/>
                      <a:pt x="0" y="626"/>
                      <a:pt x="8" y="605"/>
                    </a:cubicBezTo>
                    <a:cubicBezTo>
                      <a:pt x="96" y="421"/>
                      <a:pt x="96" y="421"/>
                      <a:pt x="96" y="421"/>
                    </a:cubicBezTo>
                    <a:cubicBezTo>
                      <a:pt x="97" y="422"/>
                      <a:pt x="97" y="422"/>
                      <a:pt x="97" y="422"/>
                    </a:cubicBezTo>
                    <a:cubicBezTo>
                      <a:pt x="97" y="421"/>
                      <a:pt x="97" y="420"/>
                      <a:pt x="97" y="419"/>
                    </a:cubicBezTo>
                    <a:cubicBezTo>
                      <a:pt x="97" y="419"/>
                      <a:pt x="97" y="418"/>
                      <a:pt x="97" y="418"/>
                    </a:cubicBezTo>
                    <a:cubicBezTo>
                      <a:pt x="86" y="416"/>
                      <a:pt x="76" y="411"/>
                      <a:pt x="67" y="402"/>
                    </a:cubicBezTo>
                    <a:cubicBezTo>
                      <a:pt x="57" y="392"/>
                      <a:pt x="52" y="380"/>
                      <a:pt x="52" y="365"/>
                    </a:cubicBezTo>
                    <a:cubicBezTo>
                      <a:pt x="52" y="352"/>
                      <a:pt x="56" y="341"/>
                      <a:pt x="64" y="331"/>
                    </a:cubicBezTo>
                    <a:cubicBezTo>
                      <a:pt x="55" y="329"/>
                      <a:pt x="48" y="324"/>
                      <a:pt x="41" y="318"/>
                    </a:cubicBezTo>
                    <a:cubicBezTo>
                      <a:pt x="31" y="307"/>
                      <a:pt x="25" y="295"/>
                      <a:pt x="25" y="280"/>
                    </a:cubicBezTo>
                    <a:cubicBezTo>
                      <a:pt x="25" y="266"/>
                      <a:pt x="31" y="253"/>
                      <a:pt x="41" y="243"/>
                    </a:cubicBezTo>
                    <a:cubicBezTo>
                      <a:pt x="45" y="239"/>
                      <a:pt x="49" y="236"/>
                      <a:pt x="53" y="234"/>
                    </a:cubicBezTo>
                    <a:cubicBezTo>
                      <a:pt x="51" y="233"/>
                      <a:pt x="50" y="232"/>
                      <a:pt x="49" y="230"/>
                    </a:cubicBezTo>
                    <a:cubicBezTo>
                      <a:pt x="39" y="220"/>
                      <a:pt x="33" y="208"/>
                      <a:pt x="33" y="193"/>
                    </a:cubicBezTo>
                    <a:cubicBezTo>
                      <a:pt x="33" y="179"/>
                      <a:pt x="39" y="166"/>
                      <a:pt x="49" y="156"/>
                    </a:cubicBezTo>
                    <a:cubicBezTo>
                      <a:pt x="58" y="146"/>
                      <a:pt x="69" y="141"/>
                      <a:pt x="82" y="141"/>
                    </a:cubicBezTo>
                    <a:cubicBezTo>
                      <a:pt x="78" y="133"/>
                      <a:pt x="76" y="124"/>
                      <a:pt x="76" y="115"/>
                    </a:cubicBezTo>
                    <a:cubicBezTo>
                      <a:pt x="76" y="100"/>
                      <a:pt x="81" y="88"/>
                      <a:pt x="91" y="77"/>
                    </a:cubicBezTo>
                    <a:cubicBezTo>
                      <a:pt x="102" y="67"/>
                      <a:pt x="114" y="62"/>
                      <a:pt x="129" y="62"/>
                    </a:cubicBezTo>
                    <a:cubicBezTo>
                      <a:pt x="136" y="62"/>
                      <a:pt x="142" y="63"/>
                      <a:pt x="149" y="66"/>
                    </a:cubicBezTo>
                    <a:cubicBezTo>
                      <a:pt x="149" y="65"/>
                      <a:pt x="149" y="65"/>
                      <a:pt x="149" y="65"/>
                    </a:cubicBezTo>
                    <a:cubicBezTo>
                      <a:pt x="149" y="50"/>
                      <a:pt x="154" y="38"/>
                      <a:pt x="164" y="27"/>
                    </a:cubicBezTo>
                    <a:cubicBezTo>
                      <a:pt x="174" y="17"/>
                      <a:pt x="187" y="12"/>
                      <a:pt x="201" y="12"/>
                    </a:cubicBezTo>
                    <a:cubicBezTo>
                      <a:pt x="216" y="12"/>
                      <a:pt x="228" y="17"/>
                      <a:pt x="239" y="27"/>
                    </a:cubicBezTo>
                    <a:cubicBezTo>
                      <a:pt x="239" y="28"/>
                      <a:pt x="239" y="28"/>
                      <a:pt x="239" y="28"/>
                    </a:cubicBezTo>
                    <a:close/>
                    <a:moveTo>
                      <a:pt x="499" y="595"/>
                    </a:moveTo>
                    <a:cubicBezTo>
                      <a:pt x="515" y="599"/>
                      <a:pt x="521" y="594"/>
                      <a:pt x="516" y="579"/>
                    </a:cubicBezTo>
                    <a:cubicBezTo>
                      <a:pt x="451" y="467"/>
                      <a:pt x="451" y="467"/>
                      <a:pt x="451" y="467"/>
                    </a:cubicBezTo>
                    <a:cubicBezTo>
                      <a:pt x="441" y="475"/>
                      <a:pt x="429" y="479"/>
                      <a:pt x="416" y="479"/>
                    </a:cubicBezTo>
                    <a:cubicBezTo>
                      <a:pt x="403" y="479"/>
                      <a:pt x="392" y="476"/>
                      <a:pt x="382" y="469"/>
                    </a:cubicBezTo>
                    <a:cubicBezTo>
                      <a:pt x="380" y="478"/>
                      <a:pt x="375" y="485"/>
                      <a:pt x="368" y="492"/>
                    </a:cubicBezTo>
                    <a:cubicBezTo>
                      <a:pt x="361" y="499"/>
                      <a:pt x="354" y="504"/>
                      <a:pt x="346" y="506"/>
                    </a:cubicBezTo>
                    <a:cubicBezTo>
                      <a:pt x="407" y="629"/>
                      <a:pt x="407" y="629"/>
                      <a:pt x="407" y="629"/>
                    </a:cubicBezTo>
                    <a:cubicBezTo>
                      <a:pt x="416" y="643"/>
                      <a:pt x="422" y="643"/>
                      <a:pt x="427" y="628"/>
                    </a:cubicBezTo>
                    <a:cubicBezTo>
                      <a:pt x="428" y="628"/>
                      <a:pt x="428" y="628"/>
                      <a:pt x="428" y="627"/>
                    </a:cubicBezTo>
                    <a:cubicBezTo>
                      <a:pt x="442" y="592"/>
                      <a:pt x="442" y="592"/>
                      <a:pt x="442" y="592"/>
                    </a:cubicBezTo>
                    <a:cubicBezTo>
                      <a:pt x="447" y="578"/>
                      <a:pt x="457" y="575"/>
                      <a:pt x="471" y="581"/>
                    </a:cubicBezTo>
                    <a:cubicBezTo>
                      <a:pt x="497" y="595"/>
                      <a:pt x="497" y="595"/>
                      <a:pt x="497" y="595"/>
                    </a:cubicBezTo>
                    <a:cubicBezTo>
                      <a:pt x="498" y="595"/>
                      <a:pt x="498" y="595"/>
                      <a:pt x="499" y="595"/>
                    </a:cubicBezTo>
                    <a:close/>
                    <a:moveTo>
                      <a:pt x="407" y="213"/>
                    </a:moveTo>
                    <a:cubicBezTo>
                      <a:pt x="402" y="209"/>
                      <a:pt x="397" y="207"/>
                      <a:pt x="390" y="206"/>
                    </a:cubicBezTo>
                    <a:cubicBezTo>
                      <a:pt x="349" y="200"/>
                      <a:pt x="349" y="200"/>
                      <a:pt x="349" y="200"/>
                    </a:cubicBezTo>
                    <a:cubicBezTo>
                      <a:pt x="346" y="200"/>
                      <a:pt x="344" y="199"/>
                      <a:pt x="342" y="197"/>
                    </a:cubicBezTo>
                    <a:cubicBezTo>
                      <a:pt x="340" y="196"/>
                      <a:pt x="339" y="194"/>
                      <a:pt x="338" y="192"/>
                    </a:cubicBezTo>
                    <a:cubicBezTo>
                      <a:pt x="319" y="154"/>
                      <a:pt x="319" y="154"/>
                      <a:pt x="319" y="154"/>
                    </a:cubicBezTo>
                    <a:cubicBezTo>
                      <a:pt x="316" y="148"/>
                      <a:pt x="312" y="144"/>
                      <a:pt x="306" y="140"/>
                    </a:cubicBezTo>
                    <a:cubicBezTo>
                      <a:pt x="301" y="137"/>
                      <a:pt x="295" y="135"/>
                      <a:pt x="289" y="135"/>
                    </a:cubicBezTo>
                    <a:cubicBezTo>
                      <a:pt x="282" y="135"/>
                      <a:pt x="276" y="137"/>
                      <a:pt x="271" y="140"/>
                    </a:cubicBezTo>
                    <a:cubicBezTo>
                      <a:pt x="265" y="144"/>
                      <a:pt x="261" y="148"/>
                      <a:pt x="258" y="154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39" y="194"/>
                      <a:pt x="237" y="196"/>
                      <a:pt x="235" y="197"/>
                    </a:cubicBezTo>
                    <a:cubicBezTo>
                      <a:pt x="233" y="199"/>
                      <a:pt x="231" y="200"/>
                      <a:pt x="228" y="200"/>
                    </a:cubicBezTo>
                    <a:cubicBezTo>
                      <a:pt x="187" y="206"/>
                      <a:pt x="187" y="206"/>
                      <a:pt x="187" y="206"/>
                    </a:cubicBezTo>
                    <a:cubicBezTo>
                      <a:pt x="180" y="207"/>
                      <a:pt x="175" y="209"/>
                      <a:pt x="170" y="213"/>
                    </a:cubicBezTo>
                    <a:cubicBezTo>
                      <a:pt x="165" y="218"/>
                      <a:pt x="161" y="223"/>
                      <a:pt x="159" y="229"/>
                    </a:cubicBezTo>
                    <a:cubicBezTo>
                      <a:pt x="157" y="235"/>
                      <a:pt x="157" y="241"/>
                      <a:pt x="159" y="248"/>
                    </a:cubicBezTo>
                    <a:cubicBezTo>
                      <a:pt x="160" y="254"/>
                      <a:pt x="163" y="259"/>
                      <a:pt x="168" y="264"/>
                    </a:cubicBezTo>
                    <a:cubicBezTo>
                      <a:pt x="198" y="293"/>
                      <a:pt x="198" y="293"/>
                      <a:pt x="198" y="293"/>
                    </a:cubicBezTo>
                    <a:cubicBezTo>
                      <a:pt x="200" y="295"/>
                      <a:pt x="201" y="297"/>
                      <a:pt x="202" y="299"/>
                    </a:cubicBezTo>
                    <a:cubicBezTo>
                      <a:pt x="203" y="301"/>
                      <a:pt x="203" y="304"/>
                      <a:pt x="202" y="306"/>
                    </a:cubicBezTo>
                    <a:cubicBezTo>
                      <a:pt x="195" y="348"/>
                      <a:pt x="195" y="348"/>
                      <a:pt x="195" y="348"/>
                    </a:cubicBezTo>
                    <a:cubicBezTo>
                      <a:pt x="194" y="353"/>
                      <a:pt x="195" y="357"/>
                      <a:pt x="196" y="362"/>
                    </a:cubicBezTo>
                    <a:cubicBezTo>
                      <a:pt x="197" y="367"/>
                      <a:pt x="199" y="371"/>
                      <a:pt x="203" y="375"/>
                    </a:cubicBezTo>
                    <a:cubicBezTo>
                      <a:pt x="206" y="379"/>
                      <a:pt x="210" y="382"/>
                      <a:pt x="214" y="384"/>
                    </a:cubicBezTo>
                    <a:cubicBezTo>
                      <a:pt x="219" y="386"/>
                      <a:pt x="224" y="387"/>
                      <a:pt x="229" y="387"/>
                    </a:cubicBezTo>
                    <a:cubicBezTo>
                      <a:pt x="234" y="387"/>
                      <a:pt x="239" y="386"/>
                      <a:pt x="244" y="383"/>
                    </a:cubicBezTo>
                    <a:cubicBezTo>
                      <a:pt x="282" y="364"/>
                      <a:pt x="282" y="364"/>
                      <a:pt x="282" y="364"/>
                    </a:cubicBezTo>
                    <a:cubicBezTo>
                      <a:pt x="284" y="363"/>
                      <a:pt x="286" y="362"/>
                      <a:pt x="289" y="362"/>
                    </a:cubicBezTo>
                    <a:cubicBezTo>
                      <a:pt x="291" y="362"/>
                      <a:pt x="293" y="363"/>
                      <a:pt x="296" y="364"/>
                    </a:cubicBezTo>
                    <a:cubicBezTo>
                      <a:pt x="333" y="383"/>
                      <a:pt x="333" y="383"/>
                      <a:pt x="333" y="383"/>
                    </a:cubicBezTo>
                    <a:cubicBezTo>
                      <a:pt x="338" y="386"/>
                      <a:pt x="343" y="387"/>
                      <a:pt x="349" y="387"/>
                    </a:cubicBezTo>
                    <a:cubicBezTo>
                      <a:pt x="354" y="387"/>
                      <a:pt x="358" y="386"/>
                      <a:pt x="363" y="384"/>
                    </a:cubicBezTo>
                    <a:cubicBezTo>
                      <a:pt x="367" y="382"/>
                      <a:pt x="371" y="379"/>
                      <a:pt x="374" y="375"/>
                    </a:cubicBezTo>
                    <a:cubicBezTo>
                      <a:pt x="378" y="371"/>
                      <a:pt x="380" y="367"/>
                      <a:pt x="381" y="362"/>
                    </a:cubicBezTo>
                    <a:cubicBezTo>
                      <a:pt x="383" y="357"/>
                      <a:pt x="383" y="353"/>
                      <a:pt x="382" y="348"/>
                    </a:cubicBezTo>
                    <a:cubicBezTo>
                      <a:pt x="375" y="306"/>
                      <a:pt x="375" y="306"/>
                      <a:pt x="375" y="306"/>
                    </a:cubicBezTo>
                    <a:cubicBezTo>
                      <a:pt x="374" y="304"/>
                      <a:pt x="375" y="301"/>
                      <a:pt x="375" y="299"/>
                    </a:cubicBezTo>
                    <a:cubicBezTo>
                      <a:pt x="376" y="297"/>
                      <a:pt x="377" y="295"/>
                      <a:pt x="379" y="293"/>
                    </a:cubicBezTo>
                    <a:cubicBezTo>
                      <a:pt x="409" y="264"/>
                      <a:pt x="409" y="264"/>
                      <a:pt x="409" y="264"/>
                    </a:cubicBezTo>
                    <a:cubicBezTo>
                      <a:pt x="414" y="259"/>
                      <a:pt x="417" y="254"/>
                      <a:pt x="418" y="248"/>
                    </a:cubicBezTo>
                    <a:cubicBezTo>
                      <a:pt x="420" y="241"/>
                      <a:pt x="420" y="235"/>
                      <a:pt x="418" y="229"/>
                    </a:cubicBezTo>
                    <a:cubicBezTo>
                      <a:pt x="416" y="223"/>
                      <a:pt x="412" y="218"/>
                      <a:pt x="407" y="213"/>
                    </a:cubicBezTo>
                    <a:close/>
                    <a:moveTo>
                      <a:pt x="118" y="466"/>
                    </a:moveTo>
                    <a:cubicBezTo>
                      <a:pt x="52" y="579"/>
                      <a:pt x="52" y="579"/>
                      <a:pt x="52" y="579"/>
                    </a:cubicBezTo>
                    <a:cubicBezTo>
                      <a:pt x="47" y="594"/>
                      <a:pt x="53" y="600"/>
                      <a:pt x="69" y="595"/>
                    </a:cubicBezTo>
                    <a:cubicBezTo>
                      <a:pt x="70" y="595"/>
                      <a:pt x="70" y="595"/>
                      <a:pt x="71" y="595"/>
                    </a:cubicBezTo>
                    <a:cubicBezTo>
                      <a:pt x="97" y="581"/>
                      <a:pt x="97" y="581"/>
                      <a:pt x="97" y="581"/>
                    </a:cubicBezTo>
                    <a:cubicBezTo>
                      <a:pt x="111" y="575"/>
                      <a:pt x="121" y="578"/>
                      <a:pt x="126" y="592"/>
                    </a:cubicBezTo>
                    <a:cubicBezTo>
                      <a:pt x="140" y="627"/>
                      <a:pt x="140" y="627"/>
                      <a:pt x="140" y="627"/>
                    </a:cubicBezTo>
                    <a:cubicBezTo>
                      <a:pt x="140" y="628"/>
                      <a:pt x="140" y="628"/>
                      <a:pt x="141" y="628"/>
                    </a:cubicBezTo>
                    <a:cubicBezTo>
                      <a:pt x="146" y="643"/>
                      <a:pt x="152" y="643"/>
                      <a:pt x="161" y="629"/>
                    </a:cubicBezTo>
                    <a:cubicBezTo>
                      <a:pt x="222" y="507"/>
                      <a:pt x="222" y="507"/>
                      <a:pt x="222" y="507"/>
                    </a:cubicBezTo>
                    <a:cubicBezTo>
                      <a:pt x="214" y="505"/>
                      <a:pt x="207" y="500"/>
                      <a:pt x="200" y="494"/>
                    </a:cubicBezTo>
                    <a:cubicBezTo>
                      <a:pt x="193" y="487"/>
                      <a:pt x="189" y="479"/>
                      <a:pt x="186" y="470"/>
                    </a:cubicBezTo>
                    <a:cubicBezTo>
                      <a:pt x="177" y="476"/>
                      <a:pt x="166" y="479"/>
                      <a:pt x="155" y="479"/>
                    </a:cubicBezTo>
                    <a:cubicBezTo>
                      <a:pt x="141" y="479"/>
                      <a:pt x="129" y="475"/>
                      <a:pt x="118" y="4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sp>
        <p:nvSpPr>
          <p:cNvPr id="17" name="矩形 16"/>
          <p:cNvSpPr/>
          <p:nvPr/>
        </p:nvSpPr>
        <p:spPr>
          <a:xfrm>
            <a:off x="900000" y="900000"/>
            <a:ext cx="10482926" cy="1935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回顾本节课所学内容，请回答以下问题：</a:t>
            </a:r>
            <a:endParaRPr lang="zh-CN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(1)</a:t>
            </a:r>
            <a:r>
              <a:rPr lang="zh-CN" altLang="en-US" sz="2600" dirty="0">
                <a:latin typeface="+mn-ea"/>
              </a:rPr>
              <a:t>什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么是有理数？有理数如何分类？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(2)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有理数的学习过程是怎样的？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</p:spTree>
  </p:cSld>
  <p:clrMapOvr>
    <a:masterClrMapping/>
  </p:clrMapOvr>
  <p:transition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2980155"/>
            <a:chExt cx="1727000" cy="400110"/>
          </a:xfrm>
        </p:grpSpPr>
        <p:grpSp>
          <p:nvGrpSpPr>
            <p:cNvPr id="3" name="组合 109"/>
            <p:cNvGrpSpPr/>
            <p:nvPr/>
          </p:nvGrpSpPr>
          <p:grpSpPr>
            <a:xfrm>
              <a:off x="5799565" y="2980155"/>
              <a:ext cx="1214763" cy="400110"/>
              <a:chOff x="715825" y="140511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课堂小结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110"/>
            <p:cNvGrpSpPr/>
            <p:nvPr/>
          </p:nvGrpSpPr>
          <p:grpSpPr>
            <a:xfrm>
              <a:off x="5287328" y="3000190"/>
              <a:ext cx="360040" cy="360040"/>
              <a:chOff x="5699956" y="2780928"/>
              <a:chExt cx="360040" cy="360040"/>
            </a:xfrm>
          </p:grpSpPr>
          <p:sp>
            <p:nvSpPr>
              <p:cNvPr id="5" name="矩形: 圆角 111"/>
              <p:cNvSpPr/>
              <p:nvPr/>
            </p:nvSpPr>
            <p:spPr>
              <a:xfrm>
                <a:off x="5699956" y="2780928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Freeform 15"/>
              <p:cNvSpPr>
                <a:spLocks noChangeAspect="1" noEditPoints="1"/>
              </p:cNvSpPr>
              <p:nvPr/>
            </p:nvSpPr>
            <p:spPr bwMode="auto">
              <a:xfrm>
                <a:off x="5779219" y="2834948"/>
                <a:ext cx="201515" cy="252000"/>
              </a:xfrm>
              <a:custGeom>
                <a:avLst/>
                <a:gdLst>
                  <a:gd name="T0" fmla="*/ 286 w 568"/>
                  <a:gd name="T1" fmla="*/ 0 h 709"/>
                  <a:gd name="T2" fmla="*/ 369 w 568"/>
                  <a:gd name="T3" fmla="*/ 12 h 709"/>
                  <a:gd name="T4" fmla="*/ 421 w 568"/>
                  <a:gd name="T5" fmla="*/ 66 h 709"/>
                  <a:gd name="T6" fmla="*/ 495 w 568"/>
                  <a:gd name="T7" fmla="*/ 115 h 709"/>
                  <a:gd name="T8" fmla="*/ 537 w 568"/>
                  <a:gd name="T9" fmla="*/ 193 h 709"/>
                  <a:gd name="T10" fmla="*/ 527 w 568"/>
                  <a:gd name="T11" fmla="*/ 243 h 709"/>
                  <a:gd name="T12" fmla="*/ 506 w 568"/>
                  <a:gd name="T13" fmla="*/ 331 h 709"/>
                  <a:gd name="T14" fmla="*/ 473 w 568"/>
                  <a:gd name="T15" fmla="*/ 418 h 709"/>
                  <a:gd name="T16" fmla="*/ 545 w 568"/>
                  <a:gd name="T17" fmla="*/ 634 h 709"/>
                  <a:gd name="T18" fmla="*/ 432 w 568"/>
                  <a:gd name="T19" fmla="*/ 687 h 709"/>
                  <a:gd name="T20" fmla="*/ 287 w 568"/>
                  <a:gd name="T21" fmla="*/ 492 h 709"/>
                  <a:gd name="T22" fmla="*/ 265 w 568"/>
                  <a:gd name="T23" fmla="*/ 505 h 709"/>
                  <a:gd name="T24" fmla="*/ 112 w 568"/>
                  <a:gd name="T25" fmla="*/ 628 h 709"/>
                  <a:gd name="T26" fmla="*/ 8 w 568"/>
                  <a:gd name="T27" fmla="*/ 605 h 709"/>
                  <a:gd name="T28" fmla="*/ 97 w 568"/>
                  <a:gd name="T29" fmla="*/ 419 h 709"/>
                  <a:gd name="T30" fmla="*/ 52 w 568"/>
                  <a:gd name="T31" fmla="*/ 365 h 709"/>
                  <a:gd name="T32" fmla="*/ 25 w 568"/>
                  <a:gd name="T33" fmla="*/ 280 h 709"/>
                  <a:gd name="T34" fmla="*/ 49 w 568"/>
                  <a:gd name="T35" fmla="*/ 230 h 709"/>
                  <a:gd name="T36" fmla="*/ 82 w 568"/>
                  <a:gd name="T37" fmla="*/ 141 h 709"/>
                  <a:gd name="T38" fmla="*/ 129 w 568"/>
                  <a:gd name="T39" fmla="*/ 62 h 709"/>
                  <a:gd name="T40" fmla="*/ 164 w 568"/>
                  <a:gd name="T41" fmla="*/ 27 h 709"/>
                  <a:gd name="T42" fmla="*/ 239 w 568"/>
                  <a:gd name="T43" fmla="*/ 28 h 709"/>
                  <a:gd name="T44" fmla="*/ 451 w 568"/>
                  <a:gd name="T45" fmla="*/ 467 h 709"/>
                  <a:gd name="T46" fmla="*/ 368 w 568"/>
                  <a:gd name="T47" fmla="*/ 492 h 709"/>
                  <a:gd name="T48" fmla="*/ 427 w 568"/>
                  <a:gd name="T49" fmla="*/ 628 h 709"/>
                  <a:gd name="T50" fmla="*/ 471 w 568"/>
                  <a:gd name="T51" fmla="*/ 581 h 709"/>
                  <a:gd name="T52" fmla="*/ 407 w 568"/>
                  <a:gd name="T53" fmla="*/ 213 h 709"/>
                  <a:gd name="T54" fmla="*/ 342 w 568"/>
                  <a:gd name="T55" fmla="*/ 197 h 709"/>
                  <a:gd name="T56" fmla="*/ 306 w 568"/>
                  <a:gd name="T57" fmla="*/ 140 h 709"/>
                  <a:gd name="T58" fmla="*/ 258 w 568"/>
                  <a:gd name="T59" fmla="*/ 154 h 709"/>
                  <a:gd name="T60" fmla="*/ 228 w 568"/>
                  <a:gd name="T61" fmla="*/ 200 h 709"/>
                  <a:gd name="T62" fmla="*/ 159 w 568"/>
                  <a:gd name="T63" fmla="*/ 229 h 709"/>
                  <a:gd name="T64" fmla="*/ 198 w 568"/>
                  <a:gd name="T65" fmla="*/ 293 h 709"/>
                  <a:gd name="T66" fmla="*/ 195 w 568"/>
                  <a:gd name="T67" fmla="*/ 348 h 709"/>
                  <a:gd name="T68" fmla="*/ 214 w 568"/>
                  <a:gd name="T69" fmla="*/ 384 h 709"/>
                  <a:gd name="T70" fmla="*/ 282 w 568"/>
                  <a:gd name="T71" fmla="*/ 364 h 709"/>
                  <a:gd name="T72" fmla="*/ 333 w 568"/>
                  <a:gd name="T73" fmla="*/ 383 h 709"/>
                  <a:gd name="T74" fmla="*/ 374 w 568"/>
                  <a:gd name="T75" fmla="*/ 375 h 709"/>
                  <a:gd name="T76" fmla="*/ 375 w 568"/>
                  <a:gd name="T77" fmla="*/ 306 h 709"/>
                  <a:gd name="T78" fmla="*/ 409 w 568"/>
                  <a:gd name="T79" fmla="*/ 264 h 709"/>
                  <a:gd name="T80" fmla="*/ 407 w 568"/>
                  <a:gd name="T81" fmla="*/ 213 h 709"/>
                  <a:gd name="T82" fmla="*/ 69 w 568"/>
                  <a:gd name="T83" fmla="*/ 595 h 709"/>
                  <a:gd name="T84" fmla="*/ 126 w 568"/>
                  <a:gd name="T85" fmla="*/ 592 h 709"/>
                  <a:gd name="T86" fmla="*/ 161 w 568"/>
                  <a:gd name="T87" fmla="*/ 629 h 709"/>
                  <a:gd name="T88" fmla="*/ 186 w 568"/>
                  <a:gd name="T89" fmla="*/ 47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68" h="709">
                    <a:moveTo>
                      <a:pt x="239" y="28"/>
                    </a:moveTo>
                    <a:cubicBezTo>
                      <a:pt x="242" y="23"/>
                      <a:pt x="245" y="19"/>
                      <a:pt x="249" y="15"/>
                    </a:cubicBezTo>
                    <a:cubicBezTo>
                      <a:pt x="259" y="5"/>
                      <a:pt x="272" y="0"/>
                      <a:pt x="286" y="0"/>
                    </a:cubicBezTo>
                    <a:cubicBezTo>
                      <a:pt x="301" y="0"/>
                      <a:pt x="313" y="5"/>
                      <a:pt x="323" y="15"/>
                    </a:cubicBezTo>
                    <a:cubicBezTo>
                      <a:pt x="327" y="19"/>
                      <a:pt x="330" y="22"/>
                      <a:pt x="332" y="27"/>
                    </a:cubicBezTo>
                    <a:cubicBezTo>
                      <a:pt x="342" y="17"/>
                      <a:pt x="354" y="12"/>
                      <a:pt x="369" y="12"/>
                    </a:cubicBezTo>
                    <a:cubicBezTo>
                      <a:pt x="383" y="12"/>
                      <a:pt x="396" y="17"/>
                      <a:pt x="406" y="27"/>
                    </a:cubicBezTo>
                    <a:cubicBezTo>
                      <a:pt x="416" y="38"/>
                      <a:pt x="421" y="50"/>
                      <a:pt x="421" y="65"/>
                    </a:cubicBezTo>
                    <a:cubicBezTo>
                      <a:pt x="421" y="65"/>
                      <a:pt x="421" y="66"/>
                      <a:pt x="421" y="66"/>
                    </a:cubicBezTo>
                    <a:cubicBezTo>
                      <a:pt x="428" y="63"/>
                      <a:pt x="435" y="62"/>
                      <a:pt x="442" y="62"/>
                    </a:cubicBezTo>
                    <a:cubicBezTo>
                      <a:pt x="457" y="62"/>
                      <a:pt x="469" y="67"/>
                      <a:pt x="480" y="77"/>
                    </a:cubicBezTo>
                    <a:cubicBezTo>
                      <a:pt x="490" y="88"/>
                      <a:pt x="495" y="100"/>
                      <a:pt x="495" y="115"/>
                    </a:cubicBezTo>
                    <a:cubicBezTo>
                      <a:pt x="495" y="124"/>
                      <a:pt x="493" y="133"/>
                      <a:pt x="488" y="141"/>
                    </a:cubicBezTo>
                    <a:cubicBezTo>
                      <a:pt x="501" y="141"/>
                      <a:pt x="513" y="146"/>
                      <a:pt x="522" y="156"/>
                    </a:cubicBezTo>
                    <a:cubicBezTo>
                      <a:pt x="532" y="166"/>
                      <a:pt x="537" y="179"/>
                      <a:pt x="537" y="193"/>
                    </a:cubicBezTo>
                    <a:cubicBezTo>
                      <a:pt x="537" y="208"/>
                      <a:pt x="532" y="220"/>
                      <a:pt x="522" y="230"/>
                    </a:cubicBezTo>
                    <a:cubicBezTo>
                      <a:pt x="520" y="232"/>
                      <a:pt x="519" y="234"/>
                      <a:pt x="517" y="235"/>
                    </a:cubicBezTo>
                    <a:cubicBezTo>
                      <a:pt x="520" y="237"/>
                      <a:pt x="524" y="240"/>
                      <a:pt x="527" y="243"/>
                    </a:cubicBezTo>
                    <a:cubicBezTo>
                      <a:pt x="537" y="253"/>
                      <a:pt x="542" y="266"/>
                      <a:pt x="542" y="280"/>
                    </a:cubicBezTo>
                    <a:cubicBezTo>
                      <a:pt x="542" y="295"/>
                      <a:pt x="537" y="307"/>
                      <a:pt x="527" y="318"/>
                    </a:cubicBezTo>
                    <a:cubicBezTo>
                      <a:pt x="521" y="324"/>
                      <a:pt x="514" y="328"/>
                      <a:pt x="506" y="331"/>
                    </a:cubicBezTo>
                    <a:cubicBezTo>
                      <a:pt x="515" y="340"/>
                      <a:pt x="519" y="352"/>
                      <a:pt x="519" y="365"/>
                    </a:cubicBezTo>
                    <a:cubicBezTo>
                      <a:pt x="519" y="380"/>
                      <a:pt x="514" y="392"/>
                      <a:pt x="504" y="402"/>
                    </a:cubicBezTo>
                    <a:cubicBezTo>
                      <a:pt x="495" y="411"/>
                      <a:pt x="485" y="416"/>
                      <a:pt x="473" y="418"/>
                    </a:cubicBezTo>
                    <a:cubicBezTo>
                      <a:pt x="472" y="418"/>
                      <a:pt x="471" y="418"/>
                      <a:pt x="471" y="418"/>
                    </a:cubicBezTo>
                    <a:cubicBezTo>
                      <a:pt x="560" y="605"/>
                      <a:pt x="560" y="605"/>
                      <a:pt x="560" y="605"/>
                    </a:cubicBezTo>
                    <a:cubicBezTo>
                      <a:pt x="568" y="626"/>
                      <a:pt x="563" y="635"/>
                      <a:pt x="545" y="634"/>
                    </a:cubicBezTo>
                    <a:cubicBezTo>
                      <a:pt x="482" y="619"/>
                      <a:pt x="482" y="619"/>
                      <a:pt x="482" y="619"/>
                    </a:cubicBezTo>
                    <a:cubicBezTo>
                      <a:pt x="467" y="613"/>
                      <a:pt x="459" y="616"/>
                      <a:pt x="456" y="628"/>
                    </a:cubicBezTo>
                    <a:cubicBezTo>
                      <a:pt x="432" y="687"/>
                      <a:pt x="432" y="687"/>
                      <a:pt x="432" y="687"/>
                    </a:cubicBezTo>
                    <a:cubicBezTo>
                      <a:pt x="424" y="708"/>
                      <a:pt x="412" y="709"/>
                      <a:pt x="397" y="691"/>
                    </a:cubicBezTo>
                    <a:cubicBezTo>
                      <a:pt x="301" y="503"/>
                      <a:pt x="301" y="503"/>
                      <a:pt x="301" y="503"/>
                    </a:cubicBezTo>
                    <a:cubicBezTo>
                      <a:pt x="296" y="500"/>
                      <a:pt x="291" y="497"/>
                      <a:pt x="287" y="492"/>
                    </a:cubicBezTo>
                    <a:cubicBezTo>
                      <a:pt x="286" y="491"/>
                      <a:pt x="286" y="491"/>
                      <a:pt x="285" y="490"/>
                    </a:cubicBezTo>
                    <a:cubicBezTo>
                      <a:pt x="284" y="491"/>
                      <a:pt x="283" y="492"/>
                      <a:pt x="282" y="494"/>
                    </a:cubicBezTo>
                    <a:cubicBezTo>
                      <a:pt x="277" y="499"/>
                      <a:pt x="271" y="503"/>
                      <a:pt x="265" y="505"/>
                    </a:cubicBezTo>
                    <a:cubicBezTo>
                      <a:pt x="171" y="691"/>
                      <a:pt x="171" y="691"/>
                      <a:pt x="171" y="691"/>
                    </a:cubicBezTo>
                    <a:cubicBezTo>
                      <a:pt x="156" y="709"/>
                      <a:pt x="144" y="708"/>
                      <a:pt x="136" y="687"/>
                    </a:cubicBezTo>
                    <a:cubicBezTo>
                      <a:pt x="112" y="628"/>
                      <a:pt x="112" y="628"/>
                      <a:pt x="112" y="628"/>
                    </a:cubicBezTo>
                    <a:cubicBezTo>
                      <a:pt x="109" y="616"/>
                      <a:pt x="101" y="613"/>
                      <a:pt x="86" y="619"/>
                    </a:cubicBezTo>
                    <a:cubicBezTo>
                      <a:pt x="23" y="634"/>
                      <a:pt x="23" y="634"/>
                      <a:pt x="23" y="634"/>
                    </a:cubicBezTo>
                    <a:cubicBezTo>
                      <a:pt x="5" y="635"/>
                      <a:pt x="0" y="626"/>
                      <a:pt x="8" y="605"/>
                    </a:cubicBezTo>
                    <a:cubicBezTo>
                      <a:pt x="96" y="421"/>
                      <a:pt x="96" y="421"/>
                      <a:pt x="96" y="421"/>
                    </a:cubicBezTo>
                    <a:cubicBezTo>
                      <a:pt x="97" y="422"/>
                      <a:pt x="97" y="422"/>
                      <a:pt x="97" y="422"/>
                    </a:cubicBezTo>
                    <a:cubicBezTo>
                      <a:pt x="97" y="421"/>
                      <a:pt x="97" y="420"/>
                      <a:pt x="97" y="419"/>
                    </a:cubicBezTo>
                    <a:cubicBezTo>
                      <a:pt x="97" y="419"/>
                      <a:pt x="97" y="418"/>
                      <a:pt x="97" y="418"/>
                    </a:cubicBezTo>
                    <a:cubicBezTo>
                      <a:pt x="86" y="416"/>
                      <a:pt x="76" y="411"/>
                      <a:pt x="67" y="402"/>
                    </a:cubicBezTo>
                    <a:cubicBezTo>
                      <a:pt x="57" y="392"/>
                      <a:pt x="52" y="380"/>
                      <a:pt x="52" y="365"/>
                    </a:cubicBezTo>
                    <a:cubicBezTo>
                      <a:pt x="52" y="352"/>
                      <a:pt x="56" y="341"/>
                      <a:pt x="64" y="331"/>
                    </a:cubicBezTo>
                    <a:cubicBezTo>
                      <a:pt x="55" y="329"/>
                      <a:pt x="48" y="324"/>
                      <a:pt x="41" y="318"/>
                    </a:cubicBezTo>
                    <a:cubicBezTo>
                      <a:pt x="31" y="307"/>
                      <a:pt x="25" y="295"/>
                      <a:pt x="25" y="280"/>
                    </a:cubicBezTo>
                    <a:cubicBezTo>
                      <a:pt x="25" y="266"/>
                      <a:pt x="31" y="253"/>
                      <a:pt x="41" y="243"/>
                    </a:cubicBezTo>
                    <a:cubicBezTo>
                      <a:pt x="45" y="239"/>
                      <a:pt x="49" y="236"/>
                      <a:pt x="53" y="234"/>
                    </a:cubicBezTo>
                    <a:cubicBezTo>
                      <a:pt x="51" y="233"/>
                      <a:pt x="50" y="232"/>
                      <a:pt x="49" y="230"/>
                    </a:cubicBezTo>
                    <a:cubicBezTo>
                      <a:pt x="39" y="220"/>
                      <a:pt x="33" y="208"/>
                      <a:pt x="33" y="193"/>
                    </a:cubicBezTo>
                    <a:cubicBezTo>
                      <a:pt x="33" y="179"/>
                      <a:pt x="39" y="166"/>
                      <a:pt x="49" y="156"/>
                    </a:cubicBezTo>
                    <a:cubicBezTo>
                      <a:pt x="58" y="146"/>
                      <a:pt x="69" y="141"/>
                      <a:pt x="82" y="141"/>
                    </a:cubicBezTo>
                    <a:cubicBezTo>
                      <a:pt x="78" y="133"/>
                      <a:pt x="76" y="124"/>
                      <a:pt x="76" y="115"/>
                    </a:cubicBezTo>
                    <a:cubicBezTo>
                      <a:pt x="76" y="100"/>
                      <a:pt x="81" y="88"/>
                      <a:pt x="91" y="77"/>
                    </a:cubicBezTo>
                    <a:cubicBezTo>
                      <a:pt x="102" y="67"/>
                      <a:pt x="114" y="62"/>
                      <a:pt x="129" y="62"/>
                    </a:cubicBezTo>
                    <a:cubicBezTo>
                      <a:pt x="136" y="62"/>
                      <a:pt x="142" y="63"/>
                      <a:pt x="149" y="66"/>
                    </a:cubicBezTo>
                    <a:cubicBezTo>
                      <a:pt x="149" y="65"/>
                      <a:pt x="149" y="65"/>
                      <a:pt x="149" y="65"/>
                    </a:cubicBezTo>
                    <a:cubicBezTo>
                      <a:pt x="149" y="50"/>
                      <a:pt x="154" y="38"/>
                      <a:pt x="164" y="27"/>
                    </a:cubicBezTo>
                    <a:cubicBezTo>
                      <a:pt x="174" y="17"/>
                      <a:pt x="187" y="12"/>
                      <a:pt x="201" y="12"/>
                    </a:cubicBezTo>
                    <a:cubicBezTo>
                      <a:pt x="216" y="12"/>
                      <a:pt x="228" y="17"/>
                      <a:pt x="239" y="27"/>
                    </a:cubicBezTo>
                    <a:cubicBezTo>
                      <a:pt x="239" y="28"/>
                      <a:pt x="239" y="28"/>
                      <a:pt x="239" y="28"/>
                    </a:cubicBezTo>
                    <a:close/>
                    <a:moveTo>
                      <a:pt x="499" y="595"/>
                    </a:moveTo>
                    <a:cubicBezTo>
                      <a:pt x="515" y="599"/>
                      <a:pt x="521" y="594"/>
                      <a:pt x="516" y="579"/>
                    </a:cubicBezTo>
                    <a:cubicBezTo>
                      <a:pt x="451" y="467"/>
                      <a:pt x="451" y="467"/>
                      <a:pt x="451" y="467"/>
                    </a:cubicBezTo>
                    <a:cubicBezTo>
                      <a:pt x="441" y="475"/>
                      <a:pt x="429" y="479"/>
                      <a:pt x="416" y="479"/>
                    </a:cubicBezTo>
                    <a:cubicBezTo>
                      <a:pt x="403" y="479"/>
                      <a:pt x="392" y="476"/>
                      <a:pt x="382" y="469"/>
                    </a:cubicBezTo>
                    <a:cubicBezTo>
                      <a:pt x="380" y="478"/>
                      <a:pt x="375" y="485"/>
                      <a:pt x="368" y="492"/>
                    </a:cubicBezTo>
                    <a:cubicBezTo>
                      <a:pt x="361" y="499"/>
                      <a:pt x="354" y="504"/>
                      <a:pt x="346" y="506"/>
                    </a:cubicBezTo>
                    <a:cubicBezTo>
                      <a:pt x="407" y="629"/>
                      <a:pt x="407" y="629"/>
                      <a:pt x="407" y="629"/>
                    </a:cubicBezTo>
                    <a:cubicBezTo>
                      <a:pt x="416" y="643"/>
                      <a:pt x="422" y="643"/>
                      <a:pt x="427" y="628"/>
                    </a:cubicBezTo>
                    <a:cubicBezTo>
                      <a:pt x="428" y="628"/>
                      <a:pt x="428" y="628"/>
                      <a:pt x="428" y="627"/>
                    </a:cubicBezTo>
                    <a:cubicBezTo>
                      <a:pt x="442" y="592"/>
                      <a:pt x="442" y="592"/>
                      <a:pt x="442" y="592"/>
                    </a:cubicBezTo>
                    <a:cubicBezTo>
                      <a:pt x="447" y="578"/>
                      <a:pt x="457" y="575"/>
                      <a:pt x="471" y="581"/>
                    </a:cubicBezTo>
                    <a:cubicBezTo>
                      <a:pt x="497" y="595"/>
                      <a:pt x="497" y="595"/>
                      <a:pt x="497" y="595"/>
                    </a:cubicBezTo>
                    <a:cubicBezTo>
                      <a:pt x="498" y="595"/>
                      <a:pt x="498" y="595"/>
                      <a:pt x="499" y="595"/>
                    </a:cubicBezTo>
                    <a:close/>
                    <a:moveTo>
                      <a:pt x="407" y="213"/>
                    </a:moveTo>
                    <a:cubicBezTo>
                      <a:pt x="402" y="209"/>
                      <a:pt x="397" y="207"/>
                      <a:pt x="390" y="206"/>
                    </a:cubicBezTo>
                    <a:cubicBezTo>
                      <a:pt x="349" y="200"/>
                      <a:pt x="349" y="200"/>
                      <a:pt x="349" y="200"/>
                    </a:cubicBezTo>
                    <a:cubicBezTo>
                      <a:pt x="346" y="200"/>
                      <a:pt x="344" y="199"/>
                      <a:pt x="342" y="197"/>
                    </a:cubicBezTo>
                    <a:cubicBezTo>
                      <a:pt x="340" y="196"/>
                      <a:pt x="339" y="194"/>
                      <a:pt x="338" y="192"/>
                    </a:cubicBezTo>
                    <a:cubicBezTo>
                      <a:pt x="319" y="154"/>
                      <a:pt x="319" y="154"/>
                      <a:pt x="319" y="154"/>
                    </a:cubicBezTo>
                    <a:cubicBezTo>
                      <a:pt x="316" y="148"/>
                      <a:pt x="312" y="144"/>
                      <a:pt x="306" y="140"/>
                    </a:cubicBezTo>
                    <a:cubicBezTo>
                      <a:pt x="301" y="137"/>
                      <a:pt x="295" y="135"/>
                      <a:pt x="289" y="135"/>
                    </a:cubicBezTo>
                    <a:cubicBezTo>
                      <a:pt x="282" y="135"/>
                      <a:pt x="276" y="137"/>
                      <a:pt x="271" y="140"/>
                    </a:cubicBezTo>
                    <a:cubicBezTo>
                      <a:pt x="265" y="144"/>
                      <a:pt x="261" y="148"/>
                      <a:pt x="258" y="154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39" y="194"/>
                      <a:pt x="237" y="196"/>
                      <a:pt x="235" y="197"/>
                    </a:cubicBezTo>
                    <a:cubicBezTo>
                      <a:pt x="233" y="199"/>
                      <a:pt x="231" y="200"/>
                      <a:pt x="228" y="200"/>
                    </a:cubicBezTo>
                    <a:cubicBezTo>
                      <a:pt x="187" y="206"/>
                      <a:pt x="187" y="206"/>
                      <a:pt x="187" y="206"/>
                    </a:cubicBezTo>
                    <a:cubicBezTo>
                      <a:pt x="180" y="207"/>
                      <a:pt x="175" y="209"/>
                      <a:pt x="170" y="213"/>
                    </a:cubicBezTo>
                    <a:cubicBezTo>
                      <a:pt x="165" y="218"/>
                      <a:pt x="161" y="223"/>
                      <a:pt x="159" y="229"/>
                    </a:cubicBezTo>
                    <a:cubicBezTo>
                      <a:pt x="157" y="235"/>
                      <a:pt x="157" y="241"/>
                      <a:pt x="159" y="248"/>
                    </a:cubicBezTo>
                    <a:cubicBezTo>
                      <a:pt x="160" y="254"/>
                      <a:pt x="163" y="259"/>
                      <a:pt x="168" y="264"/>
                    </a:cubicBezTo>
                    <a:cubicBezTo>
                      <a:pt x="198" y="293"/>
                      <a:pt x="198" y="293"/>
                      <a:pt x="198" y="293"/>
                    </a:cubicBezTo>
                    <a:cubicBezTo>
                      <a:pt x="200" y="295"/>
                      <a:pt x="201" y="297"/>
                      <a:pt x="202" y="299"/>
                    </a:cubicBezTo>
                    <a:cubicBezTo>
                      <a:pt x="203" y="301"/>
                      <a:pt x="203" y="304"/>
                      <a:pt x="202" y="306"/>
                    </a:cubicBezTo>
                    <a:cubicBezTo>
                      <a:pt x="195" y="348"/>
                      <a:pt x="195" y="348"/>
                      <a:pt x="195" y="348"/>
                    </a:cubicBezTo>
                    <a:cubicBezTo>
                      <a:pt x="194" y="353"/>
                      <a:pt x="195" y="357"/>
                      <a:pt x="196" y="362"/>
                    </a:cubicBezTo>
                    <a:cubicBezTo>
                      <a:pt x="197" y="367"/>
                      <a:pt x="199" y="371"/>
                      <a:pt x="203" y="375"/>
                    </a:cubicBezTo>
                    <a:cubicBezTo>
                      <a:pt x="206" y="379"/>
                      <a:pt x="210" y="382"/>
                      <a:pt x="214" y="384"/>
                    </a:cubicBezTo>
                    <a:cubicBezTo>
                      <a:pt x="219" y="386"/>
                      <a:pt x="224" y="387"/>
                      <a:pt x="229" y="387"/>
                    </a:cubicBezTo>
                    <a:cubicBezTo>
                      <a:pt x="234" y="387"/>
                      <a:pt x="239" y="386"/>
                      <a:pt x="244" y="383"/>
                    </a:cubicBezTo>
                    <a:cubicBezTo>
                      <a:pt x="282" y="364"/>
                      <a:pt x="282" y="364"/>
                      <a:pt x="282" y="364"/>
                    </a:cubicBezTo>
                    <a:cubicBezTo>
                      <a:pt x="284" y="363"/>
                      <a:pt x="286" y="362"/>
                      <a:pt x="289" y="362"/>
                    </a:cubicBezTo>
                    <a:cubicBezTo>
                      <a:pt x="291" y="362"/>
                      <a:pt x="293" y="363"/>
                      <a:pt x="296" y="364"/>
                    </a:cubicBezTo>
                    <a:cubicBezTo>
                      <a:pt x="333" y="383"/>
                      <a:pt x="333" y="383"/>
                      <a:pt x="333" y="383"/>
                    </a:cubicBezTo>
                    <a:cubicBezTo>
                      <a:pt x="338" y="386"/>
                      <a:pt x="343" y="387"/>
                      <a:pt x="349" y="387"/>
                    </a:cubicBezTo>
                    <a:cubicBezTo>
                      <a:pt x="354" y="387"/>
                      <a:pt x="358" y="386"/>
                      <a:pt x="363" y="384"/>
                    </a:cubicBezTo>
                    <a:cubicBezTo>
                      <a:pt x="367" y="382"/>
                      <a:pt x="371" y="379"/>
                      <a:pt x="374" y="375"/>
                    </a:cubicBezTo>
                    <a:cubicBezTo>
                      <a:pt x="378" y="371"/>
                      <a:pt x="380" y="367"/>
                      <a:pt x="381" y="362"/>
                    </a:cubicBezTo>
                    <a:cubicBezTo>
                      <a:pt x="383" y="357"/>
                      <a:pt x="383" y="353"/>
                      <a:pt x="382" y="348"/>
                    </a:cubicBezTo>
                    <a:cubicBezTo>
                      <a:pt x="375" y="306"/>
                      <a:pt x="375" y="306"/>
                      <a:pt x="375" y="306"/>
                    </a:cubicBezTo>
                    <a:cubicBezTo>
                      <a:pt x="374" y="304"/>
                      <a:pt x="375" y="301"/>
                      <a:pt x="375" y="299"/>
                    </a:cubicBezTo>
                    <a:cubicBezTo>
                      <a:pt x="376" y="297"/>
                      <a:pt x="377" y="295"/>
                      <a:pt x="379" y="293"/>
                    </a:cubicBezTo>
                    <a:cubicBezTo>
                      <a:pt x="409" y="264"/>
                      <a:pt x="409" y="264"/>
                      <a:pt x="409" y="264"/>
                    </a:cubicBezTo>
                    <a:cubicBezTo>
                      <a:pt x="414" y="259"/>
                      <a:pt x="417" y="254"/>
                      <a:pt x="418" y="248"/>
                    </a:cubicBezTo>
                    <a:cubicBezTo>
                      <a:pt x="420" y="241"/>
                      <a:pt x="420" y="235"/>
                      <a:pt x="418" y="229"/>
                    </a:cubicBezTo>
                    <a:cubicBezTo>
                      <a:pt x="416" y="223"/>
                      <a:pt x="412" y="218"/>
                      <a:pt x="407" y="213"/>
                    </a:cubicBezTo>
                    <a:close/>
                    <a:moveTo>
                      <a:pt x="118" y="466"/>
                    </a:moveTo>
                    <a:cubicBezTo>
                      <a:pt x="52" y="579"/>
                      <a:pt x="52" y="579"/>
                      <a:pt x="52" y="579"/>
                    </a:cubicBezTo>
                    <a:cubicBezTo>
                      <a:pt x="47" y="594"/>
                      <a:pt x="53" y="600"/>
                      <a:pt x="69" y="595"/>
                    </a:cubicBezTo>
                    <a:cubicBezTo>
                      <a:pt x="70" y="595"/>
                      <a:pt x="70" y="595"/>
                      <a:pt x="71" y="595"/>
                    </a:cubicBezTo>
                    <a:cubicBezTo>
                      <a:pt x="97" y="581"/>
                      <a:pt x="97" y="581"/>
                      <a:pt x="97" y="581"/>
                    </a:cubicBezTo>
                    <a:cubicBezTo>
                      <a:pt x="111" y="575"/>
                      <a:pt x="121" y="578"/>
                      <a:pt x="126" y="592"/>
                    </a:cubicBezTo>
                    <a:cubicBezTo>
                      <a:pt x="140" y="627"/>
                      <a:pt x="140" y="627"/>
                      <a:pt x="140" y="627"/>
                    </a:cubicBezTo>
                    <a:cubicBezTo>
                      <a:pt x="140" y="628"/>
                      <a:pt x="140" y="628"/>
                      <a:pt x="141" y="628"/>
                    </a:cubicBezTo>
                    <a:cubicBezTo>
                      <a:pt x="146" y="643"/>
                      <a:pt x="152" y="643"/>
                      <a:pt x="161" y="629"/>
                    </a:cubicBezTo>
                    <a:cubicBezTo>
                      <a:pt x="222" y="507"/>
                      <a:pt x="222" y="507"/>
                      <a:pt x="222" y="507"/>
                    </a:cubicBezTo>
                    <a:cubicBezTo>
                      <a:pt x="214" y="505"/>
                      <a:pt x="207" y="500"/>
                      <a:pt x="200" y="494"/>
                    </a:cubicBezTo>
                    <a:cubicBezTo>
                      <a:pt x="193" y="487"/>
                      <a:pt x="189" y="479"/>
                      <a:pt x="186" y="470"/>
                    </a:cubicBezTo>
                    <a:cubicBezTo>
                      <a:pt x="177" y="476"/>
                      <a:pt x="166" y="479"/>
                      <a:pt x="155" y="479"/>
                    </a:cubicBezTo>
                    <a:cubicBezTo>
                      <a:pt x="141" y="479"/>
                      <a:pt x="129" y="475"/>
                      <a:pt x="118" y="4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1919700" y="1448780"/>
            <a:ext cx="1476000" cy="504000"/>
            <a:chOff x="5894872" y="805518"/>
            <a:chExt cx="1476000" cy="504000"/>
          </a:xfrm>
        </p:grpSpPr>
        <p:sp>
          <p:nvSpPr>
            <p:cNvPr id="10" name="矩形: 圆角 9"/>
            <p:cNvSpPr/>
            <p:nvPr/>
          </p:nvSpPr>
          <p:spPr>
            <a:xfrm>
              <a:off x="5894872" y="805518"/>
              <a:ext cx="1476000" cy="5040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1" name="矩形 10"/>
            <p:cNvSpPr/>
            <p:nvPr/>
          </p:nvSpPr>
          <p:spPr>
            <a:xfrm>
              <a:off x="5916468" y="842075"/>
              <a:ext cx="143280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知识梳理</a:t>
              </a:r>
              <a:endPara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03752" y="945277"/>
            <a:ext cx="2335983" cy="1619019"/>
            <a:chOff x="3503752" y="945277"/>
            <a:chExt cx="2335983" cy="1619019"/>
          </a:xfrm>
        </p:grpSpPr>
        <p:sp>
          <p:nvSpPr>
            <p:cNvPr id="13" name="左大括号 12"/>
            <p:cNvSpPr/>
            <p:nvPr/>
          </p:nvSpPr>
          <p:spPr>
            <a:xfrm>
              <a:off x="3503752" y="1149485"/>
              <a:ext cx="360000" cy="1188000"/>
            </a:xfrm>
            <a:prstGeom prst="leftBrace">
              <a:avLst>
                <a:gd name="adj1" fmla="val 0"/>
                <a:gd name="adj2" fmla="val 50000"/>
              </a:avLst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3867374" y="945277"/>
              <a:ext cx="1972361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有理数的概念：</a:t>
              </a:r>
              <a:endPara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867374" y="2133409"/>
              <a:ext cx="190800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有理数的分类：</a:t>
              </a:r>
              <a:endPara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5877990" y="945277"/>
            <a:ext cx="471851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可以写成分数形式的数称为</a:t>
            </a:r>
            <a:r>
              <a:rPr lang="zh-CN" altLang="en-US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有理数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lang="zh-CN" altLang="en-US" sz="22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893781" y="1557345"/>
            <a:ext cx="2867940" cy="1580167"/>
            <a:chOff x="6169390" y="1557345"/>
            <a:chExt cx="2867940" cy="1580167"/>
          </a:xfrm>
        </p:grpSpPr>
        <p:sp>
          <p:nvSpPr>
            <p:cNvPr id="28" name="矩形 27"/>
            <p:cNvSpPr/>
            <p:nvPr/>
          </p:nvSpPr>
          <p:spPr>
            <a:xfrm>
              <a:off x="6169390" y="2133409"/>
              <a:ext cx="111474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有理数</a:t>
              </a:r>
              <a:endPara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7604522" y="1557345"/>
              <a:ext cx="143280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正有理数</a:t>
              </a:r>
              <a:endPara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7604522" y="2131985"/>
              <a:ext cx="143280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0</a:t>
              </a:r>
              <a:endParaRPr lang="zh-CN" altLang="en-US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7604522" y="2706625"/>
              <a:ext cx="143280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负有理数</a:t>
              </a:r>
              <a:endPara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38" name="左大括号 37"/>
            <p:cNvSpPr/>
            <p:nvPr/>
          </p:nvSpPr>
          <p:spPr>
            <a:xfrm>
              <a:off x="7248128" y="1759036"/>
              <a:ext cx="360000" cy="1188000"/>
            </a:xfrm>
            <a:prstGeom prst="leftBrace">
              <a:avLst>
                <a:gd name="adj1" fmla="val 0"/>
                <a:gd name="adj2" fmla="val 50000"/>
              </a:avLst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1919700" y="3086990"/>
            <a:ext cx="1476000" cy="504000"/>
            <a:chOff x="5894872" y="805518"/>
            <a:chExt cx="1476000" cy="504000"/>
          </a:xfrm>
        </p:grpSpPr>
        <p:sp>
          <p:nvSpPr>
            <p:cNvPr id="50" name="矩形: 圆角 49"/>
            <p:cNvSpPr/>
            <p:nvPr/>
          </p:nvSpPr>
          <p:spPr>
            <a:xfrm>
              <a:off x="5894872" y="805518"/>
              <a:ext cx="1476000" cy="5040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1" name="矩形 50"/>
            <p:cNvSpPr/>
            <p:nvPr/>
          </p:nvSpPr>
          <p:spPr>
            <a:xfrm>
              <a:off x="5916468" y="842075"/>
              <a:ext cx="1432808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学习过程</a:t>
              </a:r>
              <a:endPara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52" name="直接连接符 51"/>
          <p:cNvCxnSpPr/>
          <p:nvPr/>
        </p:nvCxnSpPr>
        <p:spPr>
          <a:xfrm>
            <a:off x="3404471" y="3393252"/>
            <a:ext cx="360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3755740" y="3086990"/>
            <a:ext cx="4017595" cy="504000"/>
            <a:chOff x="5894872" y="805518"/>
            <a:chExt cx="4017595" cy="504000"/>
          </a:xfrm>
        </p:grpSpPr>
        <p:sp>
          <p:nvSpPr>
            <p:cNvPr id="54" name="矩形: 圆角 53"/>
            <p:cNvSpPr/>
            <p:nvPr/>
          </p:nvSpPr>
          <p:spPr>
            <a:xfrm>
              <a:off x="5894872" y="805518"/>
              <a:ext cx="3924000" cy="504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5" name="矩形 54"/>
            <p:cNvSpPr/>
            <p:nvPr/>
          </p:nvSpPr>
          <p:spPr>
            <a:xfrm>
              <a:off x="5916467" y="842075"/>
              <a:ext cx="3996000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2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引入新的数，数的范围会扩大</a:t>
              </a:r>
              <a:endParaRPr lang="zh-CN" altLang="en-US" sz="22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2312706" y="4587419"/>
            <a:ext cx="2215604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+mn-ea"/>
              </a:rPr>
              <a:t>…</a:t>
            </a:r>
            <a:endParaRPr lang="en-US" altLang="zh-CN" sz="2600" dirty="0">
              <a:latin typeface="+mn-ea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4420298" y="4587419"/>
            <a:ext cx="803115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endParaRPr lang="en-US" altLang="zh-CN" sz="2600" dirty="0">
              <a:latin typeface="+mn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4988525" y="4473313"/>
            <a:ext cx="3170747" cy="864183"/>
            <a:chOff x="4668726" y="4401021"/>
            <a:chExt cx="3170747" cy="864183"/>
          </a:xfrm>
        </p:grpSpPr>
        <p:graphicFrame>
          <p:nvGraphicFramePr>
            <p:cNvPr id="59" name="对象 58"/>
            <p:cNvGraphicFramePr>
              <a:graphicFrameLocks noChangeAspect="1"/>
            </p:cNvGraphicFramePr>
            <p:nvPr/>
          </p:nvGraphicFramePr>
          <p:xfrm>
            <a:off x="4668726" y="4401021"/>
            <a:ext cx="311150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1" imgW="3657600" imgH="9448800" progId="Equation.DSMT4">
                    <p:embed/>
                  </p:oleObj>
                </mc:Choice>
                <mc:Fallback>
                  <p:oleObj name="Equation" r:id="rId1" imgW="3657600" imgH="9448800" progId="Equation.DSMT4">
                    <p:embed/>
                    <p:pic>
                      <p:nvPicPr>
                        <p:cNvPr id="0" name="对象 5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668726" y="4401021"/>
                          <a:ext cx="311150" cy="863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0" name="对象 59"/>
            <p:cNvGraphicFramePr>
              <a:graphicFrameLocks noChangeAspect="1"/>
            </p:cNvGraphicFramePr>
            <p:nvPr/>
          </p:nvGraphicFramePr>
          <p:xfrm>
            <a:off x="5208786" y="4401021"/>
            <a:ext cx="311150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3" imgW="3657600" imgH="9448800" progId="Equation.DSMT4">
                    <p:embed/>
                  </p:oleObj>
                </mc:Choice>
                <mc:Fallback>
                  <p:oleObj name="Equation" r:id="rId3" imgW="3657600" imgH="9448800" progId="Equation.DSMT4">
                    <p:embed/>
                    <p:pic>
                      <p:nvPicPr>
                        <p:cNvPr id="0" name="对象 59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208786" y="4401021"/>
                          <a:ext cx="311150" cy="863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1" name="对象 60"/>
            <p:cNvGraphicFramePr>
              <a:graphicFrameLocks noChangeAspect="1"/>
            </p:cNvGraphicFramePr>
            <p:nvPr/>
          </p:nvGraphicFramePr>
          <p:xfrm>
            <a:off x="5825108" y="4401604"/>
            <a:ext cx="414338" cy="863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5" imgW="4876800" imgH="9448800" progId="Equation.DSMT4">
                    <p:embed/>
                  </p:oleObj>
                </mc:Choice>
                <mc:Fallback>
                  <p:oleObj name="Equation" r:id="rId5" imgW="4876800" imgH="9448800" progId="Equation.DSMT4">
                    <p:embed/>
                    <p:pic>
                      <p:nvPicPr>
                        <p:cNvPr id="0" name="对象 60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5825108" y="4401604"/>
                          <a:ext cx="414338" cy="863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3" name="矩形 62"/>
            <p:cNvSpPr/>
            <p:nvPr/>
          </p:nvSpPr>
          <p:spPr>
            <a:xfrm>
              <a:off x="4835860" y="4515127"/>
              <a:ext cx="3003613" cy="5954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，</a:t>
              </a:r>
              <a:r>
                <a:rPr lang="en-US" altLang="zh-CN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   </a:t>
              </a:r>
              <a:r>
                <a:rPr lang="zh-CN" altLang="en-US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，     </a:t>
              </a:r>
              <a:r>
                <a:rPr lang="en-US" altLang="zh-CN" sz="2600" dirty="0">
                  <a:latin typeface="+mn-ea"/>
                </a:rPr>
                <a:t>…</a:t>
              </a:r>
              <a:endParaRPr lang="en-US" altLang="zh-CN" sz="2600" dirty="0">
                <a:latin typeface="+mn-ea"/>
              </a:endParaRPr>
            </a:p>
          </p:txBody>
        </p:sp>
      </p:grpSp>
      <p:sp>
        <p:nvSpPr>
          <p:cNvPr id="64" name="矩形 63"/>
          <p:cNvSpPr/>
          <p:nvPr/>
        </p:nvSpPr>
        <p:spPr>
          <a:xfrm>
            <a:off x="7408630" y="4587419"/>
            <a:ext cx="3799938" cy="595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1.5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       ，</a:t>
            </a:r>
            <a:r>
              <a:rPr lang="en-US" altLang="zh-CN" sz="2600" dirty="0">
                <a:latin typeface="+mn-ea"/>
              </a:rPr>
              <a:t>…</a:t>
            </a:r>
            <a:endParaRPr lang="en-US" altLang="zh-CN" sz="2600" dirty="0">
              <a:latin typeface="+mn-ea"/>
            </a:endParaRPr>
          </a:p>
        </p:txBody>
      </p:sp>
      <p:graphicFrame>
        <p:nvGraphicFramePr>
          <p:cNvPr id="65" name="对象 64"/>
          <p:cNvGraphicFramePr>
            <a:graphicFrameLocks noChangeAspect="1"/>
          </p:cNvGraphicFramePr>
          <p:nvPr/>
        </p:nvGraphicFramePr>
        <p:xfrm>
          <a:off x="9465319" y="4473896"/>
          <a:ext cx="51911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7" imgW="6096000" imgH="9448800" progId="Equation.DSMT4">
                  <p:embed/>
                </p:oleObj>
              </mc:Choice>
              <mc:Fallback>
                <p:oleObj name="Equation" r:id="rId7" imgW="6096000" imgH="9448800" progId="Equation.DSMT4">
                  <p:embed/>
                  <p:pic>
                    <p:nvPicPr>
                      <p:cNvPr id="0" name="对象 6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465319" y="4473896"/>
                        <a:ext cx="519113" cy="863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椭圆 68"/>
          <p:cNvSpPr/>
          <p:nvPr/>
        </p:nvSpPr>
        <p:spPr>
          <a:xfrm>
            <a:off x="2260058" y="4473536"/>
            <a:ext cx="2016000" cy="1224000"/>
          </a:xfrm>
          <a:prstGeom prst="ellipse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矩形 69"/>
          <p:cNvSpPr/>
          <p:nvPr/>
        </p:nvSpPr>
        <p:spPr>
          <a:xfrm>
            <a:off x="2620098" y="5157476"/>
            <a:ext cx="11849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正整数</a:t>
            </a:r>
            <a:endParaRPr lang="zh-CN" altLang="en-US" sz="2600" dirty="0">
              <a:solidFill>
                <a:srgbClr val="CC3300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2008030" y="4113360"/>
            <a:ext cx="5112000" cy="1908000"/>
          </a:xfrm>
          <a:prstGeom prst="ellipse">
            <a:avLst/>
          </a:prstGeom>
          <a:noFill/>
          <a:ln w="222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6" name="矩形 75"/>
          <p:cNvSpPr/>
          <p:nvPr/>
        </p:nvSpPr>
        <p:spPr>
          <a:xfrm>
            <a:off x="3952246" y="5445224"/>
            <a:ext cx="210025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正有理数和 </a:t>
            </a:r>
            <a:r>
              <a:rPr lang="en-US" altLang="zh-CN" sz="2600" dirty="0">
                <a:solidFill>
                  <a:srgbClr val="00B05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endParaRPr lang="zh-CN" altLang="en-US" sz="2600" dirty="0">
              <a:solidFill>
                <a:srgbClr val="00B050"/>
              </a:solidFill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1719998" y="3789324"/>
            <a:ext cx="9072000" cy="2556000"/>
          </a:xfrm>
          <a:prstGeom prst="ellipse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矩形 79"/>
          <p:cNvSpPr/>
          <p:nvPr/>
        </p:nvSpPr>
        <p:spPr>
          <a:xfrm>
            <a:off x="7408630" y="5445224"/>
            <a:ext cx="118494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有理数</a:t>
            </a:r>
            <a:endParaRPr lang="zh-CN" altLang="en-US" sz="26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69" grpId="0" animBg="1"/>
      <p:bldP spid="70" grpId="0"/>
      <p:bldP spid="75" grpId="0" animBg="1"/>
      <p:bldP spid="76" grpId="0"/>
      <p:bldP spid="79" grpId="0" animBg="1"/>
      <p:bldP spid="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0000" y="108000"/>
            <a:ext cx="1727000" cy="400110"/>
            <a:chOff x="5287328" y="5725288"/>
            <a:chExt cx="1727000" cy="400110"/>
          </a:xfrm>
        </p:grpSpPr>
        <p:grpSp>
          <p:nvGrpSpPr>
            <p:cNvPr id="3" name="组合 139"/>
            <p:cNvGrpSpPr/>
            <p:nvPr/>
          </p:nvGrpSpPr>
          <p:grpSpPr>
            <a:xfrm>
              <a:off x="5799565" y="5725288"/>
              <a:ext cx="1214763" cy="400110"/>
              <a:chOff x="715825" y="143984"/>
              <a:chExt cx="1214763" cy="40011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pitchFamily="65" charset="-122"/>
                    <a:ea typeface="方正黑体_GBK" panose="03000509000000000000" pitchFamily="65" charset="-122"/>
                  </a:rPr>
                  <a:t>课后任务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pitchFamily="65" charset="-122"/>
                  <a:ea typeface="方正黑体_GBK" panose="03000509000000000000" pitchFamily="65" charset="-122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" name="组合 140"/>
            <p:cNvGrpSpPr/>
            <p:nvPr/>
          </p:nvGrpSpPr>
          <p:grpSpPr>
            <a:xfrm>
              <a:off x="5287328" y="5745323"/>
              <a:ext cx="360040" cy="360040"/>
              <a:chOff x="5303912" y="4113076"/>
              <a:chExt cx="360040" cy="360040"/>
            </a:xfrm>
          </p:grpSpPr>
          <p:sp>
            <p:nvSpPr>
              <p:cNvPr id="5" name="矩形: 圆角 141"/>
              <p:cNvSpPr/>
              <p:nvPr/>
            </p:nvSpPr>
            <p:spPr>
              <a:xfrm>
                <a:off x="5303912" y="4113076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" name="Freeform 19"/>
              <p:cNvSpPr>
                <a:spLocks noChangeAspect="1" noEditPoints="1"/>
              </p:cNvSpPr>
              <p:nvPr/>
            </p:nvSpPr>
            <p:spPr bwMode="auto">
              <a:xfrm>
                <a:off x="5354598" y="4163496"/>
                <a:ext cx="258668" cy="259200"/>
              </a:xfrm>
              <a:custGeom>
                <a:avLst/>
                <a:gdLst>
                  <a:gd name="T0" fmla="*/ 484 w 579"/>
                  <a:gd name="T1" fmla="*/ 74 h 579"/>
                  <a:gd name="T2" fmla="*/ 255 w 579"/>
                  <a:gd name="T3" fmla="*/ 297 h 579"/>
                  <a:gd name="T4" fmla="*/ 347 w 579"/>
                  <a:gd name="T5" fmla="*/ 392 h 579"/>
                  <a:gd name="T6" fmla="*/ 558 w 579"/>
                  <a:gd name="T7" fmla="*/ 178 h 579"/>
                  <a:gd name="T8" fmla="*/ 579 w 579"/>
                  <a:gd name="T9" fmla="*/ 289 h 579"/>
                  <a:gd name="T10" fmla="*/ 494 w 579"/>
                  <a:gd name="T11" fmla="*/ 494 h 579"/>
                  <a:gd name="T12" fmla="*/ 290 w 579"/>
                  <a:gd name="T13" fmla="*/ 579 h 579"/>
                  <a:gd name="T14" fmla="*/ 85 w 579"/>
                  <a:gd name="T15" fmla="*/ 494 h 579"/>
                  <a:gd name="T16" fmla="*/ 0 w 579"/>
                  <a:gd name="T17" fmla="*/ 289 h 579"/>
                  <a:gd name="T18" fmla="*/ 85 w 579"/>
                  <a:gd name="T19" fmla="*/ 85 h 579"/>
                  <a:gd name="T20" fmla="*/ 290 w 579"/>
                  <a:gd name="T21" fmla="*/ 0 h 579"/>
                  <a:gd name="T22" fmla="*/ 484 w 579"/>
                  <a:gd name="T23" fmla="*/ 74 h 579"/>
                  <a:gd name="T24" fmla="*/ 245 w 579"/>
                  <a:gd name="T25" fmla="*/ 335 h 579"/>
                  <a:gd name="T26" fmla="*/ 244 w 579"/>
                  <a:gd name="T27" fmla="*/ 334 h 579"/>
                  <a:gd name="T28" fmla="*/ 227 w 579"/>
                  <a:gd name="T29" fmla="*/ 343 h 579"/>
                  <a:gd name="T30" fmla="*/ 202 w 579"/>
                  <a:gd name="T31" fmla="*/ 427 h 579"/>
                  <a:gd name="T32" fmla="*/ 218 w 579"/>
                  <a:gd name="T33" fmla="*/ 441 h 579"/>
                  <a:gd name="T34" fmla="*/ 304 w 579"/>
                  <a:gd name="T35" fmla="*/ 416 h 579"/>
                  <a:gd name="T36" fmla="*/ 310 w 579"/>
                  <a:gd name="T37" fmla="*/ 400 h 579"/>
                  <a:gd name="T38" fmla="*/ 245 w 579"/>
                  <a:gd name="T39" fmla="*/ 335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79" h="579">
                    <a:moveTo>
                      <a:pt x="484" y="74"/>
                    </a:moveTo>
                    <a:cubicBezTo>
                      <a:pt x="255" y="297"/>
                      <a:pt x="255" y="297"/>
                      <a:pt x="255" y="297"/>
                    </a:cubicBezTo>
                    <a:cubicBezTo>
                      <a:pt x="347" y="392"/>
                      <a:pt x="347" y="392"/>
                      <a:pt x="347" y="392"/>
                    </a:cubicBezTo>
                    <a:cubicBezTo>
                      <a:pt x="558" y="178"/>
                      <a:pt x="558" y="178"/>
                      <a:pt x="558" y="178"/>
                    </a:cubicBezTo>
                    <a:cubicBezTo>
                      <a:pt x="572" y="212"/>
                      <a:pt x="579" y="249"/>
                      <a:pt x="579" y="289"/>
                    </a:cubicBezTo>
                    <a:cubicBezTo>
                      <a:pt x="579" y="369"/>
                      <a:pt x="551" y="438"/>
                      <a:pt x="494" y="494"/>
                    </a:cubicBezTo>
                    <a:cubicBezTo>
                      <a:pt x="438" y="551"/>
                      <a:pt x="370" y="579"/>
                      <a:pt x="290" y="579"/>
                    </a:cubicBezTo>
                    <a:cubicBezTo>
                      <a:pt x="210" y="579"/>
                      <a:pt x="141" y="551"/>
                      <a:pt x="85" y="494"/>
                    </a:cubicBezTo>
                    <a:cubicBezTo>
                      <a:pt x="28" y="438"/>
                      <a:pt x="0" y="369"/>
                      <a:pt x="0" y="289"/>
                    </a:cubicBezTo>
                    <a:cubicBezTo>
                      <a:pt x="0" y="209"/>
                      <a:pt x="28" y="141"/>
                      <a:pt x="85" y="85"/>
                    </a:cubicBezTo>
                    <a:cubicBezTo>
                      <a:pt x="141" y="28"/>
                      <a:pt x="210" y="0"/>
                      <a:pt x="290" y="0"/>
                    </a:cubicBezTo>
                    <a:cubicBezTo>
                      <a:pt x="365" y="0"/>
                      <a:pt x="429" y="25"/>
                      <a:pt x="484" y="74"/>
                    </a:cubicBezTo>
                    <a:close/>
                    <a:moveTo>
                      <a:pt x="245" y="335"/>
                    </a:moveTo>
                    <a:cubicBezTo>
                      <a:pt x="245" y="335"/>
                      <a:pt x="245" y="334"/>
                      <a:pt x="244" y="334"/>
                    </a:cubicBezTo>
                    <a:cubicBezTo>
                      <a:pt x="237" y="328"/>
                      <a:pt x="231" y="331"/>
                      <a:pt x="227" y="343"/>
                    </a:cubicBezTo>
                    <a:cubicBezTo>
                      <a:pt x="202" y="427"/>
                      <a:pt x="202" y="427"/>
                      <a:pt x="202" y="427"/>
                    </a:cubicBezTo>
                    <a:cubicBezTo>
                      <a:pt x="199" y="439"/>
                      <a:pt x="204" y="444"/>
                      <a:pt x="218" y="441"/>
                    </a:cubicBezTo>
                    <a:cubicBezTo>
                      <a:pt x="304" y="416"/>
                      <a:pt x="304" y="416"/>
                      <a:pt x="304" y="416"/>
                    </a:cubicBezTo>
                    <a:cubicBezTo>
                      <a:pt x="315" y="414"/>
                      <a:pt x="317" y="408"/>
                      <a:pt x="310" y="400"/>
                    </a:cubicBezTo>
                    <a:lnTo>
                      <a:pt x="245" y="3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9" name="矩形 8"/>
          <p:cNvSpPr/>
          <p:nvPr/>
        </p:nvSpPr>
        <p:spPr>
          <a:xfrm>
            <a:off x="900000" y="900000"/>
            <a:ext cx="11208668" cy="655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教科书第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16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页，习题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1.2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第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 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题．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</p:spTree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文本框 3" descr="7b0a2020202022776f7264617274223a2022220a7d0a"/>
          <p:cNvSpPr txBox="1"/>
          <p:nvPr>
            <p:custDataLst>
              <p:tags r:id="rId2"/>
            </p:custDataLst>
          </p:nvPr>
        </p:nvSpPr>
        <p:spPr>
          <a:xfrm>
            <a:off x="1451294" y="2849699"/>
            <a:ext cx="9163685" cy="27997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defTabSz="685800" eaLnBrk="1" hangingPunct="1">
              <a:defRPr/>
            </a:pP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路虽远</a:t>
            </a:r>
            <a:r>
              <a:rPr lang="en-US" altLang="zh-CN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  </a:t>
            </a: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行者将至</a:t>
            </a:r>
            <a:endParaRPr lang="zh-CN" altLang="en-US" sz="8800" b="1" noProof="1">
              <a:ln w="13305" cmpd="sng">
                <a:solidFill>
                  <a:srgbClr val="EFF4FB"/>
                </a:solidFill>
                <a:prstDash val="solid"/>
              </a:ln>
              <a:gradFill>
                <a:gsLst>
                  <a:gs pos="51300">
                    <a:srgbClr val="C00000"/>
                  </a:gs>
                  <a:gs pos="0">
                    <a:srgbClr val="DF0303"/>
                  </a:gs>
                  <a:gs pos="100000">
                    <a:srgbClr val="FEA06E"/>
                  </a:gs>
                </a:gsLst>
                <a:lin ang="5400000" scaled="1"/>
              </a:gradFill>
              <a:effectLst>
                <a:innerShdw blurRad="33262" dist="50800" dir="18900000">
                  <a:srgbClr val="89210D">
                    <a:alpha val="29000"/>
                  </a:srgbClr>
                </a:innerShdw>
                <a:reflection blurRad="46567" stA="38000" endA="900" endPos="60000" dist="38100" dir="5400000" sy="-100000" algn="bl" rotWithShape="0"/>
              </a:effectLst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  <a:sym typeface="字魂江汉手书" panose="00000500000000000000" charset="-122"/>
            </a:endParaRPr>
          </a:p>
          <a:p>
            <a:pPr algn="ctr" defTabSz="685800" eaLnBrk="1" hangingPunct="1">
              <a:defRPr/>
            </a:pP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事虽难</a:t>
            </a:r>
            <a:r>
              <a:rPr lang="en-US" altLang="zh-CN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  </a:t>
            </a: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做者必成</a:t>
            </a:r>
            <a:endParaRPr lang="zh-CN" altLang="en-US" sz="8800" b="1" noProof="1">
              <a:ln w="13305" cmpd="sng">
                <a:solidFill>
                  <a:srgbClr val="EFF4FB"/>
                </a:solidFill>
                <a:prstDash val="solid"/>
              </a:ln>
              <a:gradFill>
                <a:gsLst>
                  <a:gs pos="51300">
                    <a:srgbClr val="C00000"/>
                  </a:gs>
                  <a:gs pos="0">
                    <a:srgbClr val="DF0303"/>
                  </a:gs>
                  <a:gs pos="100000">
                    <a:srgbClr val="FEA06E"/>
                  </a:gs>
                </a:gsLst>
                <a:lin ang="5400000" scaled="1"/>
              </a:gradFill>
              <a:effectLst>
                <a:innerShdw blurRad="33262" dist="50800" dir="18900000">
                  <a:srgbClr val="89210D">
                    <a:alpha val="29000"/>
                  </a:srgbClr>
                </a:innerShdw>
                <a:reflection blurRad="46567" stA="38000" endA="900" endPos="60000" dist="38100" dir="5400000" sy="-100000" algn="bl" rotWithShape="0"/>
              </a:effectLst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  <a:sym typeface="字魂江汉手书" panose="000005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DOCER_RESOURCE_TRACE_INFO" val="{&quot;id&quot;:&quot;25125218&quot;,&quot;origin&quot;:0,&quot;type&quot;:&quot;wordart&quot;,&quot;user&quot;:&quot;1406506130&quot;}"/>
</p:tagLst>
</file>

<file path=ppt/tags/tag2.xml><?xml version="1.0" encoding="utf-8"?>
<p:tagLst xmlns:p="http://schemas.openxmlformats.org/presentationml/2006/main">
  <p:tag name="KSO_WM_NO_TAGS_SHAPE_FLAG" val="1"/>
</p:tagLst>
</file>

<file path=ppt/tags/tag3.xml><?xml version="1.0" encoding="utf-8"?>
<p:tagLst xmlns:p="http://schemas.openxmlformats.org/presentationml/2006/main">
  <p:tag name="KSO_DOCER_RESOURCE_TRACE_INFO" val="{&quot;id&quot;:&quot;25003849&quot;,&quot;origin&quot;:0,&quot;type&quot;:&quot;wordart&quot;,&quot;user&quot;:&quot;1406506130&quot;}"/>
</p:tagLst>
</file>

<file path=ppt/tags/tag4.xml><?xml version="1.0" encoding="utf-8"?>
<p:tagLst xmlns:p="http://schemas.openxmlformats.org/presentationml/2006/main">
  <p:tag name="ISPRING_RESOURCE_PATHS_HASH_2" val="d91e4ffebc9229fd558babdac83f3be2c4b0108"/>
</p:tagLst>
</file>

<file path=ppt/theme/theme1.xml><?xml version="1.0" encoding="utf-8"?>
<a:theme xmlns:a="http://schemas.openxmlformats.org/drawingml/2006/main" name="Office 主题​​">
  <a:themeElements>
    <a:clrScheme name="自定义 42">
      <a:dk1>
        <a:sysClr val="windowText" lastClr="000000"/>
      </a:dk1>
      <a:lt1>
        <a:srgbClr val="FFFFFF"/>
      </a:lt1>
      <a:dk2>
        <a:srgbClr val="00A3DF"/>
      </a:dk2>
      <a:lt2>
        <a:srgbClr val="FFFFFF"/>
      </a:lt2>
      <a:accent1>
        <a:srgbClr val="ECF8FE"/>
      </a:accent1>
      <a:accent2>
        <a:srgbClr val="E2F4FD"/>
      </a:accent2>
      <a:accent3>
        <a:srgbClr val="CDECFB"/>
      </a:accent3>
      <a:accent4>
        <a:srgbClr val="C2E6FA"/>
      </a:accent4>
      <a:accent5>
        <a:srgbClr val="B5E2F9"/>
      </a:accent5>
      <a:accent6>
        <a:srgbClr val="007AA7"/>
      </a:accent6>
      <a:hlink>
        <a:srgbClr val="00A3DF"/>
      </a:hlink>
      <a:folHlink>
        <a:srgbClr val="000000"/>
      </a:folHlink>
    </a:clrScheme>
    <a:fontScheme name="字体">
      <a:majorFont>
        <a:latin typeface="Arial"/>
        <a:ea typeface="方正黑体_GBK"/>
        <a:cs typeface=""/>
      </a:majorFont>
      <a:minorFont>
        <a:latin typeface="DongTian"/>
        <a:ea typeface="方正楷体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1467</Words>
  <Application>WPS 演示</Application>
  <PresentationFormat>宽屏</PresentationFormat>
  <Paragraphs>330</Paragraphs>
  <Slides>15</Slides>
  <Notes>15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42</vt:i4>
      </vt:variant>
      <vt:variant>
        <vt:lpstr>幻灯片标题</vt:lpstr>
      </vt:variant>
      <vt:variant>
        <vt:i4>15</vt:i4>
      </vt:variant>
    </vt:vector>
  </HeadingPairs>
  <TitlesOfParts>
    <vt:vector size="75" baseType="lpstr">
      <vt:lpstr>Arial</vt:lpstr>
      <vt:lpstr>宋体</vt:lpstr>
      <vt:lpstr>Wingdings</vt:lpstr>
      <vt:lpstr>方正楷体简体</vt:lpstr>
      <vt:lpstr>楷体</vt:lpstr>
      <vt:lpstr>汉仪力量黑简</vt:lpstr>
      <vt:lpstr>FZXingKai-S04</vt:lpstr>
      <vt:lpstr>DongTian</vt:lpstr>
      <vt:lpstr>方正黑体_GBK</vt:lpstr>
      <vt:lpstr>汉仪颜楷简</vt:lpstr>
      <vt:lpstr>字魂江汉手书</vt:lpstr>
      <vt:lpstr>微软雅黑</vt:lpstr>
      <vt:lpstr>Arial Unicode MS</vt:lpstr>
      <vt:lpstr>Calibri</vt:lpstr>
      <vt:lpstr>FZXingKai-S04</vt:lpstr>
      <vt:lpstr>人教版拼音</vt:lpstr>
      <vt:lpstr>仓耳明楷 W04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过路云</cp:lastModifiedBy>
  <cp:revision>9</cp:revision>
  <dcterms:created xsi:type="dcterms:W3CDTF">2024-04-28T01:41:00Z</dcterms:created>
  <dcterms:modified xsi:type="dcterms:W3CDTF">2026-08-18T07:55:23Z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C720992F25B549088D62E28594735C9D_12</vt:lpwstr>
  </property>
</Properties>
</file>