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16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5"/>
  </p:notesMasterIdLst>
  <p:handoutMasterIdLst>
    <p:handoutMasterId r:id="rId28"/>
  </p:handoutMasterIdLst>
  <p:sldIdLst>
    <p:sldId id="282" r:id="rId3"/>
    <p:sldId id="257" r:id="rId4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9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80" r:id="rId23"/>
    <p:sldId id="281" r:id="rId24"/>
    <p:sldId id="276" r:id="rId25"/>
    <p:sldId id="277" r:id="rId26"/>
    <p:sldId id="283" r:id="rId27"/>
  </p:sldIdLst>
  <p:sldSz cx="12192000" cy="6858000"/>
  <p:notesSz cx="6858000" cy="9144000"/>
  <p:embeddedFontLst>
    <p:embeddedFont>
      <p:font typeface="方正楷体简体" panose="03000509000000000000" pitchFamily="65" charset="-122"/>
      <p:regular r:id="rId32"/>
    </p:embeddedFont>
    <p:embeddedFont>
      <p:font typeface="楷体" panose="02010609060101010101" pitchFamily="49" charset="-122"/>
      <p:regular r:id="rId33"/>
    </p:embeddedFont>
    <p:embeddedFont>
      <p:font typeface="汉仪力量黑简" panose="00020600040101010101" charset="-122"/>
      <p:regular r:id="rId34"/>
    </p:embeddedFont>
    <p:embeddedFont>
      <p:font typeface="方正黑体_GBK" panose="03000509000000000000" charset="-122"/>
      <p:regular r:id="rId35"/>
    </p:embeddedFont>
    <p:embeddedFont>
      <p:font typeface="DongTian" panose="02020603050405020304" pitchFamily="18" charset="0"/>
      <p:regular r:id="rId36"/>
      <p:bold r:id="rId37"/>
      <p:italic r:id="rId38"/>
      <p:boldItalic r:id="rId39"/>
    </p:embeddedFon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Wingdings 2" panose="05020102010507070707" pitchFamily="2" charset="2"/>
      <p:regular r:id="rId44"/>
    </p:embeddedFont>
    <p:embeddedFont>
      <p:font typeface="汉仪颜楷简" panose="00020600040101010101" charset="-122"/>
      <p:regular r:id="rId45"/>
    </p:embeddedFont>
    <p:embeddedFont>
      <p:font typeface="字魂江汉手书" panose="00000500000000000000" charset="-122"/>
      <p:regular r:id="rId46"/>
    </p:embeddedFont>
    <p:embeddedFont>
      <p:font typeface="仓耳明楷 W04" panose="00000500000000000000" charset="-122"/>
      <p:regular r:id="rId47"/>
    </p:embeddedFont>
  </p:embeddedFontLst>
  <p:custDataLst>
    <p:tags r:id="rId4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4" pos="7129" userDrawn="1">
          <p15:clr>
            <a:srgbClr val="A4A3A4"/>
          </p15:clr>
        </p15:guide>
        <p15:guide id="5" orient="horz" pos="572" userDrawn="1">
          <p15:clr>
            <a:srgbClr val="A4A3A4"/>
          </p15:clr>
        </p15:guide>
        <p15:guide id="6" orient="horz" pos="3952" userDrawn="1">
          <p15:clr>
            <a:srgbClr val="A4A3A4"/>
          </p15:clr>
        </p15:guide>
        <p15:guide id="7" pos="55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EFDBC9"/>
    <a:srgbClr val="F3E3D5"/>
    <a:srgbClr val="FAF3ED"/>
    <a:srgbClr val="F6E9DE"/>
    <a:srgbClr val="FAE7E1"/>
    <a:srgbClr val="B9D1ED"/>
    <a:srgbClr val="C7DAF1"/>
    <a:srgbClr val="CCDDF2"/>
    <a:srgbClr val="EFF4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78240" autoAdjust="0"/>
  </p:normalViewPr>
  <p:slideViewPr>
    <p:cSldViewPr showGuides="1">
      <p:cViewPr varScale="1">
        <p:scale>
          <a:sx n="77" d="100"/>
          <a:sy n="77" d="100"/>
        </p:scale>
        <p:origin x="125" y="53"/>
      </p:cViewPr>
      <p:guideLst>
        <p:guide pos="3840"/>
        <p:guide pos="7129"/>
        <p:guide orient="horz" pos="572"/>
        <p:guide orient="horz" pos="3952"/>
        <p:guide pos="5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8" Type="http://schemas.openxmlformats.org/officeDocument/2006/relationships/tags" Target="tags/tag6.xml"/><Relationship Id="rId47" Type="http://schemas.openxmlformats.org/officeDocument/2006/relationships/font" Target="fonts/font16.fntdata"/><Relationship Id="rId46" Type="http://schemas.openxmlformats.org/officeDocument/2006/relationships/font" Target="fonts/font15.fntdata"/><Relationship Id="rId45" Type="http://schemas.openxmlformats.org/officeDocument/2006/relationships/font" Target="fonts/font14.fntdata"/><Relationship Id="rId44" Type="http://schemas.openxmlformats.org/officeDocument/2006/relationships/font" Target="fonts/font13.fntdata"/><Relationship Id="rId43" Type="http://schemas.openxmlformats.org/officeDocument/2006/relationships/font" Target="fonts/font12.fntdata"/><Relationship Id="rId42" Type="http://schemas.openxmlformats.org/officeDocument/2006/relationships/font" Target="fonts/font11.fntdata"/><Relationship Id="rId41" Type="http://schemas.openxmlformats.org/officeDocument/2006/relationships/font" Target="fonts/font10.fntdata"/><Relationship Id="rId40" Type="http://schemas.openxmlformats.org/officeDocument/2006/relationships/font" Target="fonts/font9.fntdata"/><Relationship Id="rId4" Type="http://schemas.openxmlformats.org/officeDocument/2006/relationships/slide" Target="slides/slide2.xml"/><Relationship Id="rId39" Type="http://schemas.openxmlformats.org/officeDocument/2006/relationships/font" Target="fonts/font8.fntdata"/><Relationship Id="rId38" Type="http://schemas.openxmlformats.org/officeDocument/2006/relationships/font" Target="fonts/font7.fntdata"/><Relationship Id="rId37" Type="http://schemas.openxmlformats.org/officeDocument/2006/relationships/font" Target="fonts/font6.fntdata"/><Relationship Id="rId36" Type="http://schemas.openxmlformats.org/officeDocument/2006/relationships/font" Target="fonts/font5.fntdata"/><Relationship Id="rId35" Type="http://schemas.openxmlformats.org/officeDocument/2006/relationships/font" Target="fonts/font4.fntdata"/><Relationship Id="rId34" Type="http://schemas.openxmlformats.org/officeDocument/2006/relationships/font" Target="fonts/font3.fntdata"/><Relationship Id="rId33" Type="http://schemas.openxmlformats.org/officeDocument/2006/relationships/font" Target="fonts/font2.fntdata"/><Relationship Id="rId32" Type="http://schemas.openxmlformats.org/officeDocument/2006/relationships/font" Target="fonts/font1.fntdata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14.wmf"/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4" Type="http://schemas.openxmlformats.org/officeDocument/2006/relationships/image" Target="../media/image18.wmf"/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方正楷体简体" panose="03000509000000000000" pitchFamily="65" charset="-122"/>
                <a:ea typeface="方正楷体简体" panose="03000509000000000000" pitchFamily="65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方正楷体简体" panose="03000509000000000000" pitchFamily="65" charset="-122"/>
                <a:ea typeface="方正楷体简体" panose="03000509000000000000" pitchFamily="65" charset="-122"/>
              </a:defRPr>
            </a:lvl1pPr>
          </a:lstStyle>
          <a:p>
            <a:fld id="{67C9927A-CE19-4235-8D2A-6C66713068E1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方正楷体简体" panose="03000509000000000000" pitchFamily="65" charset="-122"/>
                <a:ea typeface="方正楷体简体" panose="03000509000000000000" pitchFamily="65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方正楷体简体" panose="03000509000000000000" pitchFamily="65" charset="-122"/>
                <a:ea typeface="方正楷体简体" panose="03000509000000000000" pitchFamily="65" charset="-122"/>
              </a:defRPr>
            </a:lvl1pPr>
          </a:lstStyle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方正楷体简体" panose="03000509000000000000" pitchFamily="65" charset="-122"/>
        <a:ea typeface="方正楷体简体" panose="03000509000000000000" pitchFamily="65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indent="266700" algn="just"/>
            <a:endParaRPr altLang="zh-CN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algn="just"/>
            <a:endParaRPr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algn="just"/>
            <a:endParaRPr lang="zh-CN" altLang="zh-CN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algn="just"/>
            <a:endParaRPr lang="zh-CN" altLang="zh-CN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indent="273050" algn="just">
              <a:lnSpc>
                <a:spcPct val="130000"/>
              </a:lnSpc>
            </a:pPr>
            <a:endParaRPr lang="en-US" altLang="zh-CN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indent="273050" algn="just">
              <a:lnSpc>
                <a:spcPct val="130000"/>
              </a:lnSpc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indent="273050" algn="just">
              <a:lnSpc>
                <a:spcPct val="130000"/>
              </a:lnSpc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indent="273050" algn="just">
              <a:lnSpc>
                <a:spcPct val="130000"/>
              </a:lnSpc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indent="273050" algn="just">
              <a:lnSpc>
                <a:spcPct val="130000"/>
              </a:lnSpc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indent="273050" algn="just">
              <a:lnSpc>
                <a:spcPct val="130000"/>
              </a:lnSpc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indent="273050" algn="just">
              <a:lnSpc>
                <a:spcPct val="130000"/>
              </a:lnSpc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marL="0" marR="0" lvl="0" indent="27305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indent="273050" algn="just">
              <a:lnSpc>
                <a:spcPct val="130000"/>
              </a:lnSpc>
            </a:pPr>
            <a:endParaRPr lang="zh-CN" altLang="en-US"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algn="just"/>
            <a:endParaRPr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7FBC293-0E2A-4BF0-B3F4-AA2F29B36CF2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algn="just"/>
            <a:endParaRPr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algn="just"/>
            <a:endParaRPr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algn="just"/>
            <a:endParaRPr dirty="0"/>
          </a:p>
        </p:txBody>
      </p:sp>
      <p:sp>
        <p:nvSpPr>
          <p:cNvPr id="266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BC32C5A6-B816-4A6B-AB04-BDEB99057DE7}" type="slidenum">
              <a:rPr kumimoji="1" lang="en-US" altLang="zh-CN" smtClean="0">
                <a:latin typeface="Arial" panose="020B0604020202020204" pitchFamily="34" charset="0"/>
              </a:rPr>
            </a:fld>
            <a:endParaRPr kumimoji="1"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102000" y="598403"/>
            <a:ext cx="11988000" cy="10800"/>
          </a:xfrm>
          <a:prstGeom prst="rect">
            <a:avLst/>
          </a:prstGeom>
          <a:solidFill>
            <a:srgbClr val="C6C6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374706" y="6587826"/>
            <a:ext cx="5817294" cy="46800"/>
            <a:chOff x="6374706" y="6766576"/>
            <a:chExt cx="5817294" cy="46800"/>
          </a:xfrm>
        </p:grpSpPr>
        <p:sp>
          <p:nvSpPr>
            <p:cNvPr id="13" name="矩形: 圆顶角 12"/>
            <p:cNvSpPr/>
            <p:nvPr userDrawn="1"/>
          </p:nvSpPr>
          <p:spPr>
            <a:xfrm rot="16200000">
              <a:off x="7251306" y="5889976"/>
              <a:ext cx="46800" cy="1800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B0DE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4" name="矩形: 圆顶角 13"/>
            <p:cNvSpPr/>
            <p:nvPr userDrawn="1"/>
          </p:nvSpPr>
          <p:spPr>
            <a:xfrm rot="16200000">
              <a:off x="8616900" y="5889976"/>
              <a:ext cx="46800" cy="1800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5CBE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5" name="矩形: 圆顶角 14"/>
            <p:cNvSpPr/>
            <p:nvPr userDrawn="1"/>
          </p:nvSpPr>
          <p:spPr>
            <a:xfrm rot="16200000">
              <a:off x="10647600" y="5268976"/>
              <a:ext cx="46800" cy="30420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039D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>
    <p:wipe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audio" Target="../media/audio3.wav"/><Relationship Id="rId6" Type="http://schemas.openxmlformats.org/officeDocument/2006/relationships/audio" Target="../media/audio2.wav"/><Relationship Id="rId5" Type="http://schemas.openxmlformats.org/officeDocument/2006/relationships/audio" Target="../media/audio1.wav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pn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14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1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2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1.wmf"/><Relationship Id="rId11" Type="http://schemas.openxmlformats.org/officeDocument/2006/relationships/notesSlide" Target="../notesSlides/notesSlide16.xml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18.wmf"/><Relationship Id="rId7" Type="http://schemas.openxmlformats.org/officeDocument/2006/relationships/oleObject" Target="../embeddings/oleObject8.bin"/><Relationship Id="rId6" Type="http://schemas.openxmlformats.org/officeDocument/2006/relationships/image" Target="../media/image17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6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15.wmf"/><Relationship Id="rId11" Type="http://schemas.openxmlformats.org/officeDocument/2006/relationships/notesSlide" Target="../notesSlides/notesSlide17.xml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5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audio" Target="../media/audio2.wav"/><Relationship Id="rId2" Type="http://schemas.openxmlformats.org/officeDocument/2006/relationships/tags" Target="../tags/tag5.xml"/><Relationship Id="rId1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图片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-12065" y="1270"/>
            <a:ext cx="12204065" cy="68554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Box 48"/>
          <p:cNvSpPr txBox="1"/>
          <p:nvPr/>
        </p:nvSpPr>
        <p:spPr>
          <a:xfrm>
            <a:off x="299901" y="1340225"/>
            <a:ext cx="11097366" cy="2506345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softEdge rad="31750"/>
          </a:effectLst>
        </p:spPr>
        <p:txBody>
          <a:bodyPr wrap="square" lIns="91408" tIns="45703" rIns="91408" bIns="45703">
            <a:spAutoFit/>
          </a:bodyPr>
          <a:lstStyle/>
          <a:p>
            <a:pPr algn="ctr" eaLnBrk="0" hangingPunct="0">
              <a:lnSpc>
                <a:spcPct val="150000"/>
              </a:lnSpc>
              <a:buFontTx/>
              <a:buNone/>
              <a:defRPr/>
            </a:pPr>
            <a:r>
              <a:rPr lang="zh-CN" altLang="en-US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第一章</a:t>
            </a:r>
            <a:r>
              <a:rPr lang="en-US" altLang="zh-CN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  </a:t>
            </a:r>
            <a:r>
              <a:rPr lang="zh-CN" altLang="en-US" sz="5865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有理数</a:t>
            </a:r>
            <a:endParaRPr lang="zh-CN" altLang="en-US" sz="5865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algn="ctr" eaLnBrk="0" hangingPunct="0">
              <a:lnSpc>
                <a:spcPct val="150000"/>
              </a:lnSpc>
              <a:buFontTx/>
              <a:buNone/>
              <a:defRPr/>
            </a:pPr>
            <a:r>
              <a:rPr lang="en-US" altLang="zh-CN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1.2.2  </a:t>
            </a:r>
            <a:r>
              <a:rPr lang="zh-CN" altLang="en-US" sz="4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数轴</a:t>
            </a:r>
            <a:endParaRPr lang="zh-CN" altLang="en-US" sz="46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pic>
        <p:nvPicPr>
          <p:cNvPr id="3" name="图片 2" descr="鹰头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6814" y="5599663"/>
            <a:ext cx="1180881" cy="1257067"/>
          </a:xfrm>
          <a:prstGeom prst="rect">
            <a:avLst/>
          </a:prstGeom>
        </p:spPr>
      </p:pic>
      <p:sp>
        <p:nvSpPr>
          <p:cNvPr id="4" name="文本框 3" descr="7b0a2020202022776f7264617274223a2022220a7d0a"/>
          <p:cNvSpPr txBox="1"/>
          <p:nvPr>
            <p:custDataLst>
              <p:tags r:id="rId3"/>
            </p:custDataLst>
          </p:nvPr>
        </p:nvSpPr>
        <p:spPr>
          <a:xfrm>
            <a:off x="2253461" y="4794745"/>
            <a:ext cx="7685887" cy="6915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七年级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xx</a:t>
            </a:r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班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  </a:t>
            </a:r>
            <a:r>
              <a:rPr lang="zh-CN" altLang="en-US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主讲：</a:t>
            </a:r>
            <a:r>
              <a:rPr lang="en-US" altLang="zh-CN" sz="39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汉仪力量黑简" panose="00020600040101010101" charset="-122"/>
              </a:rPr>
              <a:t>xxx</a:t>
            </a:r>
            <a:endParaRPr lang="en-US" altLang="zh-CN" sz="39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汉仪力量黑简" panose="00020600040101010101" charset="-122"/>
            </a:endParaRPr>
          </a:p>
        </p:txBody>
      </p:sp>
      <p:sp>
        <p:nvSpPr>
          <p:cNvPr id="6" name="缺角矩形 5"/>
          <p:cNvSpPr/>
          <p:nvPr/>
        </p:nvSpPr>
        <p:spPr>
          <a:xfrm>
            <a:off x="2073477" y="1304485"/>
            <a:ext cx="8045877" cy="2899055"/>
          </a:xfrm>
          <a:prstGeom prst="plaque">
            <a:avLst>
              <a:gd name="adj" fmla="val 10189"/>
            </a:avLst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2400">
              <a:ln>
                <a:gradFill>
                  <a:gsLst>
                    <a:gs pos="50000">
                      <a:schemeClr val="accent2"/>
                    </a:gs>
                    <a:gs pos="0">
                      <a:schemeClr val="accent2">
                        <a:lumMod val="25000"/>
                        <a:lumOff val="75000"/>
                      </a:schemeClr>
                    </a:gs>
                    <a:gs pos="100000">
                      <a:schemeClr val="accent2">
                        <a:lumMod val="85000"/>
                      </a:schemeClr>
                    </a:gs>
                  </a:gsLst>
                  <a:lin ang="5400000" scaled="0"/>
                </a:gradFill>
              </a:ln>
              <a:noFill/>
            </a:endParaRPr>
          </a:p>
        </p:txBody>
      </p:sp>
      <p:sp>
        <p:nvSpPr>
          <p:cNvPr id="5" name="圆角矩形 4"/>
          <p:cNvSpPr/>
          <p:nvPr>
            <p:custDataLst>
              <p:tags r:id="rId4"/>
            </p:custDataLst>
          </p:nvPr>
        </p:nvSpPr>
        <p:spPr>
          <a:xfrm>
            <a:off x="128885" y="133865"/>
            <a:ext cx="4347801" cy="489509"/>
          </a:xfrm>
          <a:prstGeom prst="roundRect">
            <a:avLst/>
          </a:prstGeom>
          <a:gradFill>
            <a:gsLst>
              <a:gs pos="0">
                <a:schemeClr val="accent6">
                  <a:satMod val="103000"/>
                  <a:lumMod val="102000"/>
                  <a:tint val="94000"/>
                </a:schemeClr>
              </a:gs>
              <a:gs pos="50000">
                <a:schemeClr val="accent6">
                  <a:satMod val="110000"/>
                  <a:lumMod val="100000"/>
                  <a:shade val="100000"/>
                </a:schemeClr>
              </a:gs>
              <a:gs pos="100000">
                <a:schemeClr val="accent6">
                  <a:lumMod val="99000"/>
                  <a:satMod val="120000"/>
                  <a:shade val="78000"/>
                </a:schemeClr>
              </a:gs>
              <a:gs pos="50000">
                <a:schemeClr val="accent6"/>
              </a:gs>
              <a:gs pos="0">
                <a:schemeClr val="accent6">
                  <a:lumMod val="25000"/>
                  <a:lumOff val="75000"/>
                </a:schemeClr>
              </a:gs>
              <a:gs pos="100000">
                <a:schemeClr val="accent6">
                  <a:lumMod val="85000"/>
                </a:schemeClr>
              </a:gs>
            </a:gsLst>
            <a:lin ang="5400000" scaled="1"/>
          </a:gradFill>
          <a:effectLst>
            <a:outerShdw blurRad="63500" sx="102000" sy="102000" algn="ctr" rotWithShape="0">
              <a:schemeClr val="bg1">
                <a:alpha val="40000"/>
              </a:schemeClr>
            </a:outerShdw>
            <a:softEdge rad="12700"/>
          </a:effectLst>
        </p:spPr>
        <p:style>
          <a:lnRef idx="0">
            <a:srgbClr val="FFFFFF"/>
          </a:lnRef>
          <a:fillRef idx="3">
            <a:schemeClr val="accent6"/>
          </a:fillRef>
          <a:effectRef idx="0">
            <a:srgbClr val="FFFFFF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665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人教版 </a:t>
            </a:r>
            <a:r>
              <a:rPr lang="zh-CN" altLang="en-US" sz="2665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数学 七</a:t>
            </a:r>
            <a:r>
              <a:rPr lang="zh-CN" altLang="en-US" sz="2665" b="1" strike="noStrike" noProof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cs typeface="仓耳明楷 W04" panose="00000500000000000000" charset="-122"/>
                <a:sym typeface="+mn-ea"/>
              </a:rPr>
              <a:t>年级 上册</a:t>
            </a:r>
            <a:endParaRPr kumimoji="0" lang="zh-CN" altLang="en-US" sz="2665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仓耳明楷 W04" panose="00000500000000000000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87000">
                                        <p:cTn display="1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87000">
                                        <p:cTn display="1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00"/>
                            </p:stCondLst>
                            <p:childTnLst>
                              <p:par>
                                <p:cTn id="26" presetID="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81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45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29" dur="454" fill="hold">
                                          <p:stCondLst>
                                            <p:cond delay="4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4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0" dur="354" fill="hold">
                                          <p:stCondLst>
                                            <p:cond delay="90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1" dur="278" fill="hold">
                                          <p:stCondLst>
                                            <p:cond delay="12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16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2" dur="214" fill="hold">
                                          <p:stCondLst>
                                            <p:cond delay="154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2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3" dur="168" fill="hold">
                                          <p:stCondLst>
                                            <p:cond delay="175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64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to="" calcmode="lin" valueType="num">
                                      <p:cBhvr>
                                        <p:cTn id="34" dur="78" fill="hold">
                                          <p:stCondLst>
                                            <p:cond delay="19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128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99000">
                                        <p:cTn display="1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2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 uiExpand="1" build="allAtOnce"/>
      <p:bldP spid="10" grpId="1" animBg="1"/>
      <p:bldP spid="4" grpId="0"/>
      <p:bldP spid="6" grpId="0" bldLvl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900000" y="900000"/>
            <a:ext cx="10956640" cy="265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</a:t>
            </a:r>
            <a:r>
              <a:rPr lang="zh-CN" altLang="en-US" sz="2600" dirty="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　问题</a:t>
            </a:r>
            <a:endParaRPr lang="en-US" altLang="zh-CN" sz="2600" dirty="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  <a:p>
            <a:pPr>
              <a:lnSpc>
                <a:spcPct val="160000"/>
              </a:lnSpc>
            </a:pP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kumimoji="1" lang="zh-CN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在一条东西向的马路旁</a:t>
            </a:r>
            <a:r>
              <a:rPr kumimoji="1" lang="zh-CN" altLang="zh-CN" sz="2600" spc="3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kumimoji="1" lang="zh-CN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有一个汽车站牌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kumimoji="1" lang="zh-CN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汽车站牌东侧</a:t>
            </a:r>
            <a:r>
              <a:rPr kumimoji="1" lang="en-US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 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 m 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和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7.5 m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处分别有一棵柳树和一</a:t>
            </a:r>
            <a:r>
              <a:rPr kumimoji="1" lang="zh-CN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根交通标志杆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，汽车站牌西侧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3 m 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和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4.8 m 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处分别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有一棵槐树和一根电线杆，试画图表示这一情境． 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1200544" y="4509120"/>
            <a:ext cx="9792000" cy="0"/>
          </a:xfrm>
          <a:prstGeom prst="line">
            <a:avLst/>
          </a:prstGeom>
          <a:ln w="2222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7" name="TextBox 41"/>
          <p:cNvSpPr txBox="1"/>
          <p:nvPr/>
        </p:nvSpPr>
        <p:spPr>
          <a:xfrm>
            <a:off x="3503712" y="3789040"/>
            <a:ext cx="3964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？</a:t>
            </a:r>
            <a:endParaRPr kumimoji="1"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171564" y="3789040"/>
            <a:ext cx="15481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汽车站牌</a:t>
            </a:r>
            <a:endParaRPr kumimoji="1"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807789" y="3785726"/>
            <a:ext cx="77371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可以作为基准点来确定表示其他物体的点的位置</a:t>
            </a:r>
            <a:r>
              <a:rPr kumimoji="1" lang="zh-CN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．</a:t>
            </a:r>
            <a:endParaRPr kumimoji="1" lang="zh-CN" altLang="en-US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815048" y="1664804"/>
            <a:ext cx="660772" cy="540060"/>
          </a:xfrm>
          <a:prstGeom prst="ellipse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6039758" y="1691864"/>
            <a:ext cx="1280378" cy="440992"/>
          </a:xfrm>
          <a:prstGeom prst="roundRect">
            <a:avLst/>
          </a:prstGeom>
          <a:noFill/>
          <a:ln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628406" y="2128384"/>
            <a:ext cx="1296144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6492044" y="2765162"/>
            <a:ext cx="1296144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6048702" y="2128384"/>
            <a:ext cx="1296144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36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37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38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39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1"/>
      <p:bldP spid="27" grpId="2"/>
      <p:bldP spid="27" grpId="3"/>
      <p:bldP spid="30" grpId="1"/>
      <p:bldP spid="30" grpId="2"/>
      <p:bldP spid="31" grpId="1"/>
      <p:bldP spid="31" grpId="2"/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直接连接符 67"/>
          <p:cNvCxnSpPr/>
          <p:nvPr/>
        </p:nvCxnSpPr>
        <p:spPr>
          <a:xfrm>
            <a:off x="1074548" y="5580318"/>
            <a:ext cx="9792000" cy="0"/>
          </a:xfrm>
          <a:prstGeom prst="line">
            <a:avLst/>
          </a:prstGeom>
          <a:ln w="2222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5132698" y="55094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4923736" y="5048907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O</a:t>
            </a:r>
            <a:endParaRPr lang="zh-CN" altLang="en-US" sz="2400" i="1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43" y="3657600"/>
            <a:ext cx="445790" cy="1440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589504" y="5048907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A</a:t>
            </a:r>
            <a:endParaRPr lang="zh-CN" altLang="en-US" sz="2400" i="1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90579" y="5048907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B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550958" y="5048162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C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087234" y="5059695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D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92071" y="5043919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E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5" y="3657600"/>
            <a:ext cx="430463" cy="1440000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83907" y="3657600"/>
            <a:ext cx="975483" cy="140190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33334" y="3657600"/>
            <a:ext cx="480302" cy="144000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2" y="3657600"/>
            <a:ext cx="1152000" cy="1440000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922039" y="4942526"/>
            <a:ext cx="637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西</a:t>
            </a:r>
            <a:endParaRPr lang="zh-CN" altLang="en-US" sz="2400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0441767" y="4942526"/>
            <a:ext cx="586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东</a:t>
            </a:r>
            <a:endParaRPr lang="zh-CN" altLang="en-US" sz="2400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5748298" y="55094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285898" y="5508318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6979498" y="55094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9755393" y="5510211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2168505" y="55022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线连接符 34"/>
          <p:cNvCxnSpPr/>
          <p:nvPr/>
        </p:nvCxnSpPr>
        <p:spPr>
          <a:xfrm>
            <a:off x="5133707" y="5592061"/>
            <a:ext cx="0" cy="504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直线连接符 35"/>
          <p:cNvCxnSpPr/>
          <p:nvPr/>
        </p:nvCxnSpPr>
        <p:spPr>
          <a:xfrm>
            <a:off x="6980721" y="5592061"/>
            <a:ext cx="0" cy="216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1" name="直线箭头连接符 39"/>
          <p:cNvCxnSpPr/>
          <p:nvPr/>
        </p:nvCxnSpPr>
        <p:spPr>
          <a:xfrm>
            <a:off x="5144500" y="5705314"/>
            <a:ext cx="1836000" cy="0"/>
          </a:xfrm>
          <a:prstGeom prst="straightConnector1">
            <a:avLst/>
          </a:prstGeom>
          <a:ln w="22225">
            <a:solidFill>
              <a:schemeClr val="tx2"/>
            </a:solidFill>
            <a:headEnd type="stealth" w="lg" len="lg"/>
            <a:tailEnd type="stealth" w="lg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2" name="直线连接符 35"/>
          <p:cNvCxnSpPr/>
          <p:nvPr/>
        </p:nvCxnSpPr>
        <p:spPr>
          <a:xfrm>
            <a:off x="9750523" y="5590556"/>
            <a:ext cx="0" cy="504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3" name="直线箭头连接符 39"/>
          <p:cNvCxnSpPr/>
          <p:nvPr/>
        </p:nvCxnSpPr>
        <p:spPr>
          <a:xfrm>
            <a:off x="5143498" y="5942259"/>
            <a:ext cx="4608000" cy="0"/>
          </a:xfrm>
          <a:prstGeom prst="straightConnector1">
            <a:avLst/>
          </a:prstGeom>
          <a:ln w="22225">
            <a:solidFill>
              <a:schemeClr val="tx2"/>
            </a:solidFill>
            <a:headEnd type="stealth" w="lg" len="lg"/>
            <a:tailEnd type="stealth" w="lg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5955376" y="5619164"/>
            <a:ext cx="565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endParaRPr kumimoji="1" lang="zh-CN" altLang="en-US" sz="20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216764" y="5885385"/>
            <a:ext cx="565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7.5</a:t>
            </a:r>
            <a:endParaRPr kumimoji="1" lang="zh-CN" altLang="en-US" sz="20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46" name="直线箭头连接符 39"/>
          <p:cNvCxnSpPr/>
          <p:nvPr/>
        </p:nvCxnSpPr>
        <p:spPr>
          <a:xfrm>
            <a:off x="3288279" y="5706505"/>
            <a:ext cx="1836000" cy="0"/>
          </a:xfrm>
          <a:prstGeom prst="straightConnector1">
            <a:avLst/>
          </a:prstGeom>
          <a:ln w="22225">
            <a:solidFill>
              <a:schemeClr val="tx2"/>
            </a:solidFill>
            <a:headEnd type="stealth" w="lg" len="lg"/>
            <a:tailEnd type="stealth" w="lg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47" name="直线连接符 35"/>
          <p:cNvCxnSpPr/>
          <p:nvPr/>
        </p:nvCxnSpPr>
        <p:spPr>
          <a:xfrm>
            <a:off x="3285857" y="5592045"/>
            <a:ext cx="0" cy="216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8" name="文本框 47"/>
          <p:cNvSpPr txBox="1"/>
          <p:nvPr/>
        </p:nvSpPr>
        <p:spPr>
          <a:xfrm>
            <a:off x="4029375" y="5618223"/>
            <a:ext cx="565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endParaRPr kumimoji="1" lang="zh-CN" altLang="en-US" sz="20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49" name="直线箭头连接符 39"/>
          <p:cNvCxnSpPr/>
          <p:nvPr/>
        </p:nvCxnSpPr>
        <p:spPr>
          <a:xfrm>
            <a:off x="2175829" y="5942259"/>
            <a:ext cx="2952000" cy="0"/>
          </a:xfrm>
          <a:prstGeom prst="straightConnector1">
            <a:avLst/>
          </a:prstGeom>
          <a:ln w="22225">
            <a:solidFill>
              <a:schemeClr val="tx2"/>
            </a:solidFill>
            <a:headEnd type="stealth" w="lg" len="lg"/>
            <a:tailEnd type="stealth" w="lg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50" name="直线连接符 35"/>
          <p:cNvCxnSpPr/>
          <p:nvPr/>
        </p:nvCxnSpPr>
        <p:spPr>
          <a:xfrm>
            <a:off x="2167114" y="5590550"/>
            <a:ext cx="0" cy="504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3360709" y="5885385"/>
            <a:ext cx="5999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4.8</a:t>
            </a:r>
            <a:endParaRPr kumimoji="1" lang="zh-CN" altLang="en-US" sz="20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57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58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9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60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sp>
        <p:nvSpPr>
          <p:cNvPr id="64" name="矩形 63"/>
          <p:cNvSpPr/>
          <p:nvPr/>
        </p:nvSpPr>
        <p:spPr>
          <a:xfrm>
            <a:off x="900000" y="900000"/>
            <a:ext cx="10956640" cy="265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问题</a:t>
            </a:r>
            <a:endParaRPr lang="en-US" altLang="zh-CN" sz="2600" dirty="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  <a:p>
            <a:pPr>
              <a:lnSpc>
                <a:spcPct val="160000"/>
              </a:lnSpc>
            </a:pP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kumimoji="1" lang="zh-CN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在一条东西向的马路旁</a:t>
            </a:r>
            <a:r>
              <a:rPr kumimoji="1" lang="zh-CN" altLang="zh-CN" sz="2600" spc="3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kumimoji="1" lang="zh-CN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有一个汽车站牌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kumimoji="1" lang="zh-CN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汽车站牌东侧</a:t>
            </a:r>
            <a:r>
              <a:rPr kumimoji="1" lang="en-US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 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 m 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和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7.5 m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处分别有一棵柳树和一</a:t>
            </a:r>
            <a:r>
              <a:rPr kumimoji="1" lang="zh-CN" altLang="zh-CN" sz="2600" spc="-150" dirty="0">
                <a:latin typeface="DongTian" panose="02020603050405020304" pitchFamily="18" charset="0"/>
                <a:ea typeface="方正楷体简体" panose="03000509000000000000" pitchFamily="65" charset="-122"/>
              </a:rPr>
              <a:t>根交通标志杆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，汽车站牌西侧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3 m 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和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4.8 m 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处分别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有一棵槐树和一根电线杆，试画图表示这一情境． 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0" name="圆角矩形 69"/>
          <p:cNvSpPr/>
          <p:nvPr/>
        </p:nvSpPr>
        <p:spPr>
          <a:xfrm>
            <a:off x="6066000" y="1691864"/>
            <a:ext cx="1260140" cy="440992"/>
          </a:xfrm>
          <a:prstGeom prst="roundRect">
            <a:avLst/>
          </a:prstGeom>
          <a:noFill/>
          <a:ln>
            <a:solidFill>
              <a:schemeClr val="tx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73" name="直接连接符 72"/>
          <p:cNvCxnSpPr/>
          <p:nvPr/>
        </p:nvCxnSpPr>
        <p:spPr>
          <a:xfrm>
            <a:off x="7628406" y="2128384"/>
            <a:ext cx="3688882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874713" y="2780928"/>
            <a:ext cx="5509319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6493288" y="2780928"/>
            <a:ext cx="4824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874712" y="3429000"/>
            <a:ext cx="3960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  <p:bldP spid="5" grpId="0"/>
      <p:bldP spid="5" grpId="1"/>
      <p:bldP spid="19" grpId="0"/>
      <p:bldP spid="19" grpId="1"/>
      <p:bldP spid="20" grpId="0"/>
      <p:bldP spid="20" grpId="1"/>
      <p:bldP spid="21" grpId="0"/>
      <p:bldP spid="21" grpId="1"/>
      <p:bldP spid="29" grpId="0"/>
      <p:bldP spid="29" grpId="1"/>
      <p:bldP spid="30" grpId="0"/>
      <p:bldP spid="30" grpId="1"/>
      <p:bldP spid="44" grpId="0"/>
      <p:bldP spid="44" grpId="1"/>
      <p:bldP spid="45" grpId="0"/>
      <p:bldP spid="45" grpId="1"/>
      <p:bldP spid="48" grpId="0"/>
      <p:bldP spid="48" grpId="1"/>
      <p:bldP spid="51" grpId="0"/>
      <p:bldP spid="51" grpId="1"/>
      <p:bldP spid="7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53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57" name="矩形 56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5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56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sp>
        <p:nvSpPr>
          <p:cNvPr id="59" name="矩形 58"/>
          <p:cNvSpPr/>
          <p:nvPr/>
        </p:nvSpPr>
        <p:spPr>
          <a:xfrm>
            <a:off x="900000" y="900000"/>
            <a:ext cx="10956640" cy="1935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思考</a:t>
            </a:r>
            <a:endParaRPr lang="en-US" altLang="zh-CN" sz="2600" dirty="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  <a:p>
            <a:pPr>
              <a:lnSpc>
                <a:spcPct val="160000"/>
              </a:lnSpc>
              <a:defRPr/>
            </a:pP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如何用数简明地表示</a:t>
            </a: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柳树、交通标志杆、槐树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、电线杆与汽车站牌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  <a:defRPr/>
            </a:pP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的相对位置</a:t>
            </a: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关系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方向、距离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)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？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60" name="直接连接符 59"/>
          <p:cNvCxnSpPr/>
          <p:nvPr/>
        </p:nvCxnSpPr>
        <p:spPr>
          <a:xfrm>
            <a:off x="1074548" y="5580318"/>
            <a:ext cx="9792000" cy="0"/>
          </a:xfrm>
          <a:prstGeom prst="line">
            <a:avLst/>
          </a:prstGeom>
          <a:ln w="2222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5132698" y="55094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文本框 61"/>
          <p:cNvSpPr txBox="1"/>
          <p:nvPr/>
        </p:nvSpPr>
        <p:spPr>
          <a:xfrm>
            <a:off x="4923736" y="5048907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O</a:t>
            </a:r>
            <a:endParaRPr lang="zh-CN" altLang="en-US" sz="2400" i="1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5589504" y="5048907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A</a:t>
            </a:r>
            <a:endParaRPr lang="zh-CN" altLang="en-US" sz="2400" i="1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6790579" y="5048907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B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9550958" y="5048162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C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087234" y="5059695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D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992071" y="5043919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E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22039" y="4942526"/>
            <a:ext cx="637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西</a:t>
            </a:r>
            <a:endParaRPr lang="zh-CN" altLang="en-US" sz="2400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0441767" y="4942526"/>
            <a:ext cx="586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东</a:t>
            </a:r>
            <a:endParaRPr lang="zh-CN" altLang="en-US" sz="2400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cxnSp>
        <p:nvCxnSpPr>
          <p:cNvPr id="77" name="直接连接符 76"/>
          <p:cNvCxnSpPr/>
          <p:nvPr/>
        </p:nvCxnSpPr>
        <p:spPr>
          <a:xfrm>
            <a:off x="5748298" y="55094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285898" y="5508318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6979498" y="55094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9755393" y="5510211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2168505" y="55022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线连接符 34"/>
          <p:cNvCxnSpPr/>
          <p:nvPr/>
        </p:nvCxnSpPr>
        <p:spPr>
          <a:xfrm>
            <a:off x="5133707" y="5592061"/>
            <a:ext cx="0" cy="504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3" name="直线连接符 35"/>
          <p:cNvCxnSpPr/>
          <p:nvPr/>
        </p:nvCxnSpPr>
        <p:spPr>
          <a:xfrm>
            <a:off x="6980721" y="5592061"/>
            <a:ext cx="0" cy="216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4" name="直线箭头连接符 39"/>
          <p:cNvCxnSpPr/>
          <p:nvPr/>
        </p:nvCxnSpPr>
        <p:spPr>
          <a:xfrm>
            <a:off x="5144500" y="5705314"/>
            <a:ext cx="1836000" cy="0"/>
          </a:xfrm>
          <a:prstGeom prst="straightConnector1">
            <a:avLst/>
          </a:prstGeom>
          <a:ln w="22225">
            <a:solidFill>
              <a:schemeClr val="tx2"/>
            </a:solidFill>
            <a:headEnd type="stealth" w="lg" len="lg"/>
            <a:tailEnd type="stealth" w="lg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85" name="直线连接符 35"/>
          <p:cNvCxnSpPr/>
          <p:nvPr/>
        </p:nvCxnSpPr>
        <p:spPr>
          <a:xfrm>
            <a:off x="9756873" y="5590556"/>
            <a:ext cx="0" cy="504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6" name="直线箭头连接符 39"/>
          <p:cNvCxnSpPr/>
          <p:nvPr/>
        </p:nvCxnSpPr>
        <p:spPr>
          <a:xfrm>
            <a:off x="5143498" y="5942259"/>
            <a:ext cx="4608000" cy="0"/>
          </a:xfrm>
          <a:prstGeom prst="straightConnector1">
            <a:avLst/>
          </a:prstGeom>
          <a:ln w="22225">
            <a:solidFill>
              <a:schemeClr val="tx2"/>
            </a:solidFill>
            <a:headEnd type="stealth" w="lg" len="lg"/>
            <a:tailEnd type="stealth" w="lg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7" name="文本框 86"/>
          <p:cNvSpPr txBox="1"/>
          <p:nvPr/>
        </p:nvSpPr>
        <p:spPr>
          <a:xfrm>
            <a:off x="5955376" y="5619164"/>
            <a:ext cx="565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endParaRPr kumimoji="1" lang="zh-CN" altLang="en-US" sz="20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7216764" y="5885385"/>
            <a:ext cx="565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7.5</a:t>
            </a:r>
            <a:endParaRPr kumimoji="1" lang="zh-CN" altLang="en-US" sz="20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89" name="直线箭头连接符 39"/>
          <p:cNvCxnSpPr/>
          <p:nvPr/>
        </p:nvCxnSpPr>
        <p:spPr>
          <a:xfrm>
            <a:off x="3288279" y="5706505"/>
            <a:ext cx="1836000" cy="0"/>
          </a:xfrm>
          <a:prstGeom prst="straightConnector1">
            <a:avLst/>
          </a:prstGeom>
          <a:ln w="22225">
            <a:solidFill>
              <a:schemeClr val="tx2"/>
            </a:solidFill>
            <a:headEnd type="stealth" w="lg" len="lg"/>
            <a:tailEnd type="stealth" w="lg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90" name="直线连接符 35"/>
          <p:cNvCxnSpPr/>
          <p:nvPr/>
        </p:nvCxnSpPr>
        <p:spPr>
          <a:xfrm>
            <a:off x="3285857" y="5592045"/>
            <a:ext cx="0" cy="216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1" name="文本框 90"/>
          <p:cNvSpPr txBox="1"/>
          <p:nvPr/>
        </p:nvSpPr>
        <p:spPr>
          <a:xfrm>
            <a:off x="4029375" y="5618223"/>
            <a:ext cx="565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endParaRPr kumimoji="1" lang="zh-CN" altLang="en-US" sz="20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92" name="直线箭头连接符 39"/>
          <p:cNvCxnSpPr/>
          <p:nvPr/>
        </p:nvCxnSpPr>
        <p:spPr>
          <a:xfrm>
            <a:off x="2175829" y="5942259"/>
            <a:ext cx="2952000" cy="0"/>
          </a:xfrm>
          <a:prstGeom prst="straightConnector1">
            <a:avLst/>
          </a:prstGeom>
          <a:ln w="22225">
            <a:solidFill>
              <a:schemeClr val="tx2"/>
            </a:solidFill>
            <a:headEnd type="stealth" w="lg" len="lg"/>
            <a:tailEnd type="stealth" w="lg" len="lg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93" name="直线连接符 35"/>
          <p:cNvCxnSpPr/>
          <p:nvPr/>
        </p:nvCxnSpPr>
        <p:spPr>
          <a:xfrm>
            <a:off x="2167114" y="5590550"/>
            <a:ext cx="0" cy="50400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4" name="文本框 93"/>
          <p:cNvSpPr txBox="1"/>
          <p:nvPr/>
        </p:nvSpPr>
        <p:spPr>
          <a:xfrm>
            <a:off x="3360709" y="5885385"/>
            <a:ext cx="5999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4.8</a:t>
            </a:r>
            <a:endParaRPr kumimoji="1" lang="zh-CN" altLang="en-US" sz="20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43" y="3657600"/>
            <a:ext cx="445790" cy="1440000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5" y="3657600"/>
            <a:ext cx="430463" cy="144000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83907" y="3657600"/>
            <a:ext cx="975483" cy="1401900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33334" y="3657600"/>
            <a:ext cx="480302" cy="1440000"/>
          </a:xfrm>
          <a:prstGeom prst="rect">
            <a:avLst/>
          </a:prstGeom>
        </p:spPr>
      </p:pic>
      <p:pic>
        <p:nvPicPr>
          <p:cNvPr id="47" name="图片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2" y="3657600"/>
            <a:ext cx="1152000" cy="14400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/>
          <p:cNvSpPr/>
          <p:nvPr/>
        </p:nvSpPr>
        <p:spPr>
          <a:xfrm>
            <a:off x="900000" y="900000"/>
            <a:ext cx="1095664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思考</a:t>
            </a:r>
            <a:endParaRPr lang="en-US" altLang="zh-CN" sz="2600" dirty="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  <a:p>
            <a:pPr>
              <a:lnSpc>
                <a:spcPct val="160000"/>
              </a:lnSpc>
              <a:defRPr/>
            </a:pP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如何用数简明地表示</a:t>
            </a: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柳树、交通标志杆、槐树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、电线杆与汽车站牌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  <a:defRPr/>
            </a:pP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的相对位置</a:t>
            </a: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关系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方向、距离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)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？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59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63" name="矩形 62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60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61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62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cxnSp>
        <p:nvCxnSpPr>
          <p:cNvPr id="65" name="直接连接符 64"/>
          <p:cNvCxnSpPr/>
          <p:nvPr/>
        </p:nvCxnSpPr>
        <p:spPr>
          <a:xfrm>
            <a:off x="1074548" y="5580318"/>
            <a:ext cx="9792000" cy="0"/>
          </a:xfrm>
          <a:prstGeom prst="line">
            <a:avLst/>
          </a:prstGeom>
          <a:ln w="2222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5132698" y="55094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4923736" y="5048907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O</a:t>
            </a:r>
            <a:endParaRPr lang="zh-CN" altLang="en-US" sz="2400" i="1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5589504" y="5048907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A</a:t>
            </a:r>
            <a:endParaRPr lang="zh-CN" altLang="en-US" sz="2400" i="1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6790579" y="5048907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B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9550958" y="5048162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C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3087234" y="5059695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D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1992071" y="5043919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E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922039" y="4942526"/>
            <a:ext cx="637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西</a:t>
            </a:r>
            <a:endParaRPr lang="zh-CN" altLang="en-US" sz="2400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10441767" y="4942526"/>
            <a:ext cx="586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东</a:t>
            </a:r>
            <a:endParaRPr lang="zh-CN" altLang="en-US" sz="2400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cxnSp>
        <p:nvCxnSpPr>
          <p:cNvPr id="82" name="直接连接符 81"/>
          <p:cNvCxnSpPr/>
          <p:nvPr/>
        </p:nvCxnSpPr>
        <p:spPr>
          <a:xfrm>
            <a:off x="5748298" y="55094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3285898" y="5508318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>
            <a:off x="6979498" y="55094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9755393" y="5510211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2168505" y="5502219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55"/>
          <p:cNvGrpSpPr/>
          <p:nvPr/>
        </p:nvGrpSpPr>
        <p:grpSpPr>
          <a:xfrm>
            <a:off x="5144500" y="5592061"/>
            <a:ext cx="1836221" cy="427213"/>
            <a:chOff x="5144500" y="5592061"/>
            <a:chExt cx="1836221" cy="427213"/>
          </a:xfrm>
        </p:grpSpPr>
        <p:cxnSp>
          <p:nvCxnSpPr>
            <p:cNvPr id="88" name="直线连接符 35"/>
            <p:cNvCxnSpPr/>
            <p:nvPr/>
          </p:nvCxnSpPr>
          <p:spPr>
            <a:xfrm>
              <a:off x="6980721" y="5592061"/>
              <a:ext cx="0" cy="216000"/>
            </a:xfrm>
            <a:prstGeom prst="line">
              <a:avLst/>
            </a:prstGeom>
            <a:ln w="22225">
              <a:solidFill>
                <a:schemeClr val="accent4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grpSp>
          <p:nvGrpSpPr>
            <p:cNvPr id="40" name="组合 39"/>
            <p:cNvGrpSpPr/>
            <p:nvPr/>
          </p:nvGrpSpPr>
          <p:grpSpPr>
            <a:xfrm>
              <a:off x="5144500" y="5619164"/>
              <a:ext cx="1836000" cy="400110"/>
              <a:chOff x="5144500" y="5619164"/>
              <a:chExt cx="1836000" cy="400110"/>
            </a:xfrm>
          </p:grpSpPr>
          <p:cxnSp>
            <p:nvCxnSpPr>
              <p:cNvPr id="89" name="直线箭头连接符 39"/>
              <p:cNvCxnSpPr/>
              <p:nvPr/>
            </p:nvCxnSpPr>
            <p:spPr>
              <a:xfrm>
                <a:off x="5144500" y="5705314"/>
                <a:ext cx="1836000" cy="0"/>
              </a:xfrm>
              <a:prstGeom prst="straightConnector1">
                <a:avLst/>
              </a:prstGeom>
              <a:ln w="22225">
                <a:solidFill>
                  <a:schemeClr val="accent4"/>
                </a:solidFill>
                <a:headEnd type="stealth" w="lg" len="lg"/>
                <a:tailEnd type="stealth" w="lg" len="lg"/>
              </a:ln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sp>
            <p:nvSpPr>
              <p:cNvPr id="92" name="文本框 91"/>
              <p:cNvSpPr txBox="1"/>
              <p:nvPr/>
            </p:nvSpPr>
            <p:spPr>
              <a:xfrm>
                <a:off x="5955376" y="5619164"/>
                <a:ext cx="284640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2000" dirty="0">
                    <a:solidFill>
                      <a:schemeClr val="tx2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3</a:t>
                </a:r>
                <a:endParaRPr kumimoji="1" lang="zh-CN" altLang="en-US" sz="20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5143498" y="5590556"/>
            <a:ext cx="4613375" cy="694939"/>
            <a:chOff x="5143498" y="5590556"/>
            <a:chExt cx="4613375" cy="694939"/>
          </a:xfrm>
        </p:grpSpPr>
        <p:cxnSp>
          <p:nvCxnSpPr>
            <p:cNvPr id="90" name="直线连接符 35"/>
            <p:cNvCxnSpPr/>
            <p:nvPr/>
          </p:nvCxnSpPr>
          <p:spPr>
            <a:xfrm>
              <a:off x="9756873" y="5590556"/>
              <a:ext cx="0" cy="504000"/>
            </a:xfrm>
            <a:prstGeom prst="line">
              <a:avLst/>
            </a:prstGeom>
            <a:ln w="22225">
              <a:solidFill>
                <a:schemeClr val="accent4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1" name="直线箭头连接符 39"/>
            <p:cNvCxnSpPr/>
            <p:nvPr/>
          </p:nvCxnSpPr>
          <p:spPr>
            <a:xfrm>
              <a:off x="5143498" y="5942259"/>
              <a:ext cx="4608000" cy="0"/>
            </a:xfrm>
            <a:prstGeom prst="straightConnector1">
              <a:avLst/>
            </a:prstGeom>
            <a:ln w="22225">
              <a:solidFill>
                <a:schemeClr val="accent4"/>
              </a:solidFill>
              <a:headEnd type="stealth" w="lg" len="lg"/>
              <a:tailEnd type="stealth" w="lg" len="lg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93" name="文本框 92"/>
            <p:cNvSpPr txBox="1"/>
            <p:nvPr/>
          </p:nvSpPr>
          <p:spPr>
            <a:xfrm>
              <a:off x="7216764" y="5885385"/>
              <a:ext cx="5653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20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7.5</a:t>
              </a:r>
              <a:endParaRPr kumimoji="1" lang="zh-CN" altLang="en-US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3285857" y="5592045"/>
            <a:ext cx="1838422" cy="426288"/>
            <a:chOff x="3285857" y="5592045"/>
            <a:chExt cx="1838422" cy="426288"/>
          </a:xfrm>
        </p:grpSpPr>
        <p:cxnSp>
          <p:nvCxnSpPr>
            <p:cNvPr id="94" name="直线箭头连接符 39"/>
            <p:cNvCxnSpPr/>
            <p:nvPr/>
          </p:nvCxnSpPr>
          <p:spPr>
            <a:xfrm>
              <a:off x="3288279" y="5706505"/>
              <a:ext cx="1836000" cy="0"/>
            </a:xfrm>
            <a:prstGeom prst="straightConnector1">
              <a:avLst/>
            </a:prstGeom>
            <a:ln w="22225">
              <a:solidFill>
                <a:schemeClr val="accent4"/>
              </a:solidFill>
              <a:headEnd type="stealth" w="lg" len="lg"/>
              <a:tailEnd type="stealth" w="lg" len="lg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5" name="直线连接符 35"/>
            <p:cNvCxnSpPr/>
            <p:nvPr/>
          </p:nvCxnSpPr>
          <p:spPr>
            <a:xfrm>
              <a:off x="3285857" y="5592045"/>
              <a:ext cx="0" cy="216000"/>
            </a:xfrm>
            <a:prstGeom prst="line">
              <a:avLst/>
            </a:prstGeom>
            <a:ln w="22225">
              <a:solidFill>
                <a:schemeClr val="accent4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96" name="文本框 95"/>
            <p:cNvSpPr txBox="1"/>
            <p:nvPr/>
          </p:nvSpPr>
          <p:spPr>
            <a:xfrm>
              <a:off x="4029375" y="5618223"/>
              <a:ext cx="56532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20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3</a:t>
              </a:r>
              <a:endParaRPr kumimoji="1" lang="zh-CN" altLang="en-US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2167114" y="5590550"/>
            <a:ext cx="2966593" cy="694945"/>
            <a:chOff x="2167114" y="5590550"/>
            <a:chExt cx="2966593" cy="694945"/>
          </a:xfrm>
        </p:grpSpPr>
        <p:cxnSp>
          <p:nvCxnSpPr>
            <p:cNvPr id="87" name="直线连接符 34"/>
            <p:cNvCxnSpPr/>
            <p:nvPr/>
          </p:nvCxnSpPr>
          <p:spPr>
            <a:xfrm>
              <a:off x="5133707" y="5592061"/>
              <a:ext cx="0" cy="504000"/>
            </a:xfrm>
            <a:prstGeom prst="line">
              <a:avLst/>
            </a:prstGeom>
            <a:ln w="22225">
              <a:solidFill>
                <a:schemeClr val="accent4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7" name="直线箭头连接符 39"/>
            <p:cNvCxnSpPr/>
            <p:nvPr/>
          </p:nvCxnSpPr>
          <p:spPr>
            <a:xfrm>
              <a:off x="2175829" y="5942259"/>
              <a:ext cx="2952000" cy="0"/>
            </a:xfrm>
            <a:prstGeom prst="straightConnector1">
              <a:avLst/>
            </a:prstGeom>
            <a:ln w="22225">
              <a:solidFill>
                <a:schemeClr val="accent4"/>
              </a:solidFill>
              <a:headEnd type="stealth" w="lg" len="lg"/>
              <a:tailEnd type="stealth" w="lg" len="lg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98" name="直线连接符 35"/>
            <p:cNvCxnSpPr/>
            <p:nvPr/>
          </p:nvCxnSpPr>
          <p:spPr>
            <a:xfrm>
              <a:off x="2167114" y="5590550"/>
              <a:ext cx="0" cy="504000"/>
            </a:xfrm>
            <a:prstGeom prst="line">
              <a:avLst/>
            </a:prstGeom>
            <a:ln w="22225">
              <a:solidFill>
                <a:schemeClr val="accent4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99" name="文本框 98"/>
            <p:cNvSpPr txBox="1"/>
            <p:nvPr/>
          </p:nvSpPr>
          <p:spPr>
            <a:xfrm>
              <a:off x="3360709" y="5885385"/>
              <a:ext cx="59991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20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4.8</a:t>
              </a:r>
              <a:endParaRPr kumimoji="1" lang="zh-CN" altLang="en-US" sz="20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100" name="文本框 99"/>
          <p:cNvSpPr txBox="1"/>
          <p:nvPr/>
        </p:nvSpPr>
        <p:spPr>
          <a:xfrm>
            <a:off x="4975404" y="5504752"/>
            <a:ext cx="338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000">
                <a:solidFill>
                  <a:schemeClr val="accent6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endParaRPr kumimoji="1" lang="zh-CN" altLang="en-US" sz="2000" dirty="0">
              <a:solidFill>
                <a:schemeClr val="accent6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5576704" y="5504752"/>
            <a:ext cx="338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000">
                <a:solidFill>
                  <a:schemeClr val="accent6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1</a:t>
            </a:r>
            <a:endParaRPr kumimoji="1" lang="zh-CN" altLang="en-US" sz="2000" dirty="0">
              <a:solidFill>
                <a:schemeClr val="accent6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6821604" y="5504752"/>
            <a:ext cx="3384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000">
                <a:solidFill>
                  <a:schemeClr val="accent6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endParaRPr kumimoji="1" lang="zh-CN" altLang="en-US" sz="2000" dirty="0">
              <a:solidFill>
                <a:schemeClr val="accent6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2927648" y="5504752"/>
            <a:ext cx="698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solidFill>
                  <a:schemeClr val="accent6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000">
                <a:solidFill>
                  <a:schemeClr val="accent6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endParaRPr kumimoji="1" lang="zh-CN" altLang="en-US" sz="2000" dirty="0">
              <a:solidFill>
                <a:schemeClr val="accent6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9480376" y="5504752"/>
            <a:ext cx="540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2000">
                <a:solidFill>
                  <a:schemeClr val="accent6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7.5</a:t>
            </a:r>
            <a:endParaRPr kumimoji="1" lang="zh-CN" altLang="en-US" sz="2000" dirty="0">
              <a:solidFill>
                <a:schemeClr val="accent6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1703512" y="5504752"/>
            <a:ext cx="900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>
                <a:solidFill>
                  <a:schemeClr val="accent6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000">
                <a:solidFill>
                  <a:schemeClr val="accent6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4.8</a:t>
            </a:r>
            <a:endParaRPr kumimoji="1" lang="zh-CN" altLang="en-US" sz="2000" dirty="0">
              <a:solidFill>
                <a:schemeClr val="accent6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43" y="3657600"/>
            <a:ext cx="445790" cy="1440000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5" y="3657600"/>
            <a:ext cx="430463" cy="1440000"/>
          </a:xfrm>
          <a:prstGeom prst="rect">
            <a:avLst/>
          </a:prstGeom>
        </p:spPr>
      </p:pic>
      <p:pic>
        <p:nvPicPr>
          <p:cNvPr id="68" name="图片 6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83907" y="3657600"/>
            <a:ext cx="975483" cy="1401900"/>
          </a:xfrm>
          <a:prstGeom prst="rect">
            <a:avLst/>
          </a:prstGeom>
        </p:spPr>
      </p:pic>
      <p:pic>
        <p:nvPicPr>
          <p:cNvPr id="71" name="图片 7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33334" y="3657600"/>
            <a:ext cx="480302" cy="1440000"/>
          </a:xfrm>
          <a:prstGeom prst="rect">
            <a:avLst/>
          </a:prstGeom>
        </p:spPr>
      </p:pic>
      <p:pic>
        <p:nvPicPr>
          <p:cNvPr id="109" name="图片 10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32" y="3657600"/>
            <a:ext cx="1152000" cy="1440000"/>
          </a:xfrm>
          <a:prstGeom prst="rect">
            <a:avLst/>
          </a:prstGeom>
        </p:spPr>
      </p:pic>
      <p:sp>
        <p:nvSpPr>
          <p:cNvPr id="69" name="文本框 68"/>
          <p:cNvSpPr txBox="1"/>
          <p:nvPr/>
        </p:nvSpPr>
        <p:spPr>
          <a:xfrm>
            <a:off x="1644147" y="4725144"/>
            <a:ext cx="1103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电线杆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2891644" y="4725144"/>
            <a:ext cx="11034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槐树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4403812" y="4725144"/>
            <a:ext cx="1625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汽车站牌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574630" y="4725144"/>
            <a:ext cx="11415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柳树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8918782" y="4725144"/>
            <a:ext cx="2001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交通标志杆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70" grpId="0"/>
      <p:bldP spid="72" grpId="0"/>
      <p:bldP spid="73" grpId="0"/>
      <p:bldP spid="74" grpId="0"/>
      <p:bldP spid="75" grpId="0"/>
      <p:bldP spid="80" grpId="0"/>
      <p:bldP spid="81" grpId="0"/>
      <p:bldP spid="100" grpId="0"/>
      <p:bldP spid="101" grpId="0"/>
      <p:bldP spid="101" grpId="1"/>
      <p:bldP spid="102" grpId="0"/>
      <p:bldP spid="102" grpId="1"/>
      <p:bldP spid="104" grpId="0"/>
      <p:bldP spid="104" grpId="1"/>
      <p:bldP spid="106" grpId="0"/>
      <p:bldP spid="106" grpId="1"/>
      <p:bldP spid="108" grpId="0"/>
      <p:bldP spid="108" grpId="1"/>
      <p:bldP spid="69" grpId="0"/>
      <p:bldP spid="76" grpId="0"/>
      <p:bldP spid="77" grpId="0"/>
      <p:bldP spid="78" grpId="0"/>
      <p:bldP spid="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8" name="直接连接符 67"/>
          <p:cNvCxnSpPr/>
          <p:nvPr/>
        </p:nvCxnSpPr>
        <p:spPr>
          <a:xfrm>
            <a:off x="1271464" y="2683573"/>
            <a:ext cx="9792000" cy="0"/>
          </a:xfrm>
          <a:prstGeom prst="line">
            <a:avLst/>
          </a:prstGeom>
          <a:ln w="2222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5329614" y="2612674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5120652" y="2199460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O</a:t>
            </a:r>
            <a:endParaRPr lang="zh-CN" altLang="en-US" sz="2400" i="1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86420" y="2199460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A</a:t>
            </a:r>
            <a:endParaRPr lang="zh-CN" altLang="en-US" sz="2400" i="1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987495" y="2199460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B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747874" y="2198715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C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284150" y="2210248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D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188987" y="2194472"/>
            <a:ext cx="408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E</a:t>
            </a:r>
            <a:endParaRPr lang="zh-CN" altLang="en-US" sz="2400" i="1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5945214" y="2612674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3482814" y="2611573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176414" y="2612674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9952309" y="2613466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2365421" y="2605474"/>
            <a:ext cx="0" cy="7200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5159628" y="260120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0</a:t>
            </a:r>
            <a:endParaRPr lang="en-US" altLang="zh-CN" sz="2400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5763113" y="260120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1</a:t>
            </a:r>
            <a:endParaRPr lang="en-US" altLang="zh-CN" sz="2400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53" name="文本框 52"/>
          <p:cNvSpPr txBox="1">
            <a:spLocks noChangeArrowheads="1"/>
          </p:cNvSpPr>
          <p:nvPr/>
        </p:nvSpPr>
        <p:spPr bwMode="auto">
          <a:xfrm>
            <a:off x="6996604" y="2601201"/>
            <a:ext cx="36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3</a:t>
            </a:r>
            <a:endParaRPr lang="en-US" altLang="zh-CN" sz="2400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54" name="文本框 53"/>
          <p:cNvSpPr txBox="1">
            <a:spLocks noChangeArrowheads="1"/>
          </p:cNvSpPr>
          <p:nvPr/>
        </p:nvSpPr>
        <p:spPr bwMode="auto">
          <a:xfrm>
            <a:off x="9642985" y="2601201"/>
            <a:ext cx="6294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7.5</a:t>
            </a:r>
            <a:endParaRPr lang="en-US" altLang="zh-CN" sz="2400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3223285" y="2601201"/>
            <a:ext cx="6404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cs typeface="DongTian" panose="02020603050405020304" pitchFamily="18" charset="0"/>
              </a:rPr>
              <a:t>-</a:t>
            </a:r>
            <a:r>
              <a:rPr lang="en-US" altLang="zh-CN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3</a:t>
            </a:r>
            <a:endParaRPr lang="en-US" altLang="zh-CN" sz="24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56" name="文本框 55"/>
          <p:cNvSpPr txBox="1">
            <a:spLocks noChangeArrowheads="1"/>
          </p:cNvSpPr>
          <p:nvPr/>
        </p:nvSpPr>
        <p:spPr bwMode="auto">
          <a:xfrm>
            <a:off x="1874269" y="2601201"/>
            <a:ext cx="128466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cs typeface="DongTian" panose="02020603050405020304" pitchFamily="18" charset="0"/>
              </a:rPr>
              <a:t>-</a:t>
            </a:r>
            <a:r>
              <a:rPr lang="en-US" altLang="zh-CN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4.8</a:t>
            </a:r>
            <a:endParaRPr lang="en-US" altLang="zh-CN" sz="24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6816414" y="3030674"/>
            <a:ext cx="720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9572622" y="3030674"/>
            <a:ext cx="720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3158930" y="3030674"/>
            <a:ext cx="720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>
            <a:off x="1902014" y="3030674"/>
            <a:ext cx="720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4691844" y="1700808"/>
            <a:ext cx="1260000" cy="576000"/>
            <a:chOff x="4907868" y="0"/>
            <a:chExt cx="1260000" cy="576000"/>
          </a:xfrm>
        </p:grpSpPr>
        <p:sp>
          <p:nvSpPr>
            <p:cNvPr id="61" name="矩形: 圆角 7"/>
            <p:cNvSpPr/>
            <p:nvPr/>
          </p:nvSpPr>
          <p:spPr>
            <a:xfrm>
              <a:off x="4907868" y="0"/>
              <a:ext cx="1260000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975612" y="57168"/>
              <a:ext cx="1124513" cy="461665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基准点</a:t>
              </a:r>
              <a:endParaRPr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41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45" name="矩形 44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42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43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44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sp>
        <p:nvSpPr>
          <p:cNvPr id="47" name="矩形 46"/>
          <p:cNvSpPr/>
          <p:nvPr/>
        </p:nvSpPr>
        <p:spPr>
          <a:xfrm>
            <a:off x="900000" y="900000"/>
            <a:ext cx="109566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思考</a:t>
            </a:r>
            <a:endParaRPr lang="en-US" altLang="zh-CN" sz="260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143672" y="3969124"/>
            <a:ext cx="6025882" cy="576000"/>
            <a:chOff x="3179676" y="-13525"/>
            <a:chExt cx="6025882" cy="576000"/>
          </a:xfrm>
        </p:grpSpPr>
        <p:sp>
          <p:nvSpPr>
            <p:cNvPr id="50" name="矩形: 圆角 13"/>
            <p:cNvSpPr/>
            <p:nvPr/>
          </p:nvSpPr>
          <p:spPr>
            <a:xfrm>
              <a:off x="3179676" y="-13525"/>
              <a:ext cx="5904656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251684" y="43643"/>
              <a:ext cx="595387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en-US" altLang="zh-CN" sz="2400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0</a:t>
              </a:r>
              <a:r>
                <a:rPr lang="en-US" altLang="zh-CN" sz="2400" dirty="0">
                  <a:solidFill>
                    <a:srgbClr val="FF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 </a:t>
              </a:r>
              <a:r>
                <a:rPr lang="zh-CN" altLang="en-US" sz="2400" dirty="0">
                  <a:solidFill>
                    <a:prstClr val="black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是正数和负数的分界，可以作为</a:t>
              </a:r>
              <a:r>
                <a:rPr lang="zh-CN" altLang="en-US" sz="2400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基准点</a:t>
              </a:r>
              <a:r>
                <a:rPr kumimoji="1" lang="zh-CN" altLang="zh-CN" sz="2400" dirty="0">
                  <a:solidFill>
                    <a:prstClr val="black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．</a:t>
              </a:r>
              <a:endParaRPr lang="zh-CN" altLang="zh-CN" sz="2400" dirty="0">
                <a:solidFill>
                  <a:prstClr val="black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143672" y="4761212"/>
            <a:ext cx="5904656" cy="576000"/>
            <a:chOff x="3179676" y="-13525"/>
            <a:chExt cx="5904656" cy="576000"/>
          </a:xfrm>
        </p:grpSpPr>
        <p:sp>
          <p:nvSpPr>
            <p:cNvPr id="59" name="矩形: 圆角 13"/>
            <p:cNvSpPr/>
            <p:nvPr/>
          </p:nvSpPr>
          <p:spPr>
            <a:xfrm>
              <a:off x="3179676" y="-13525"/>
              <a:ext cx="5904656" cy="576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4028704" y="43643"/>
              <a:ext cx="420660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240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数的符号</a:t>
              </a:r>
              <a:r>
                <a:rPr lang="zh-CN" altLang="en-US" sz="2400">
                  <a:solidFill>
                    <a:prstClr val="black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可以用来表示</a:t>
              </a:r>
              <a:r>
                <a:rPr lang="zh-CN" altLang="en-US" sz="240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方向</a:t>
              </a:r>
              <a:r>
                <a:rPr lang="zh-CN" altLang="zh-CN" sz="2400">
                  <a:solidFill>
                    <a:prstClr val="black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．</a:t>
              </a:r>
              <a:endParaRPr lang="zh-CN" altLang="zh-CN" sz="2400" dirty="0">
                <a:solidFill>
                  <a:prstClr val="black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CC33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441" y="1736264"/>
            <a:ext cx="863116" cy="4248033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900000" y="900000"/>
            <a:ext cx="8856984" cy="655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温度计可以看作表示正数、</a:t>
            </a:r>
            <a:r>
              <a:rPr kumimoji="1"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 </a:t>
            </a: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和负数的直线</a:t>
            </a:r>
            <a:r>
              <a:rPr kumimoji="1"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． </a:t>
            </a:r>
            <a:endParaRPr kumimoji="1"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043402" y="1556792"/>
            <a:ext cx="0" cy="44999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椭圆 27"/>
          <p:cNvSpPr/>
          <p:nvPr/>
        </p:nvSpPr>
        <p:spPr>
          <a:xfrm>
            <a:off x="5627126" y="3752488"/>
            <a:ext cx="412187" cy="341772"/>
          </a:xfrm>
          <a:prstGeom prst="ellipse">
            <a:avLst/>
          </a:prstGeom>
          <a:noFill/>
          <a:ln w="22225">
            <a:solidFill>
              <a:srgbClr val="CC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31" name="直接箭头连接符 30"/>
          <p:cNvCxnSpPr/>
          <p:nvPr/>
        </p:nvCxnSpPr>
        <p:spPr>
          <a:xfrm>
            <a:off x="6059996" y="3933056"/>
            <a:ext cx="1080000" cy="0"/>
          </a:xfrm>
          <a:prstGeom prst="straightConnector1">
            <a:avLst/>
          </a:prstGeom>
          <a:ln w="22225">
            <a:solidFill>
              <a:srgbClr val="CC3300"/>
            </a:solidFill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4289450" y="2653005"/>
            <a:ext cx="1230486" cy="775539"/>
            <a:chOff x="4289450" y="2905033"/>
            <a:chExt cx="1230486" cy="775539"/>
          </a:xfrm>
        </p:grpSpPr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9450" y="2905220"/>
              <a:ext cx="1224136" cy="769457"/>
            </a:xfrm>
            <a:prstGeom prst="rect">
              <a:avLst/>
            </a:prstGeom>
          </p:spPr>
        </p:pic>
        <p:sp>
          <p:nvSpPr>
            <p:cNvPr id="37" name="对话气泡: 椭圆形 36"/>
            <p:cNvSpPr/>
            <p:nvPr/>
          </p:nvSpPr>
          <p:spPr>
            <a:xfrm flipH="1">
              <a:off x="4299413" y="2905033"/>
              <a:ext cx="1220523" cy="775539"/>
            </a:xfrm>
            <a:prstGeom prst="wedgeEllipseCallout">
              <a:avLst>
                <a:gd name="adj1" fmla="val -68633"/>
                <a:gd name="adj2" fmla="val 97123"/>
              </a:avLst>
            </a:prstGeom>
            <a:noFill/>
            <a:ln w="22225">
              <a:solidFill>
                <a:schemeClr val="tx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4988322" y="3229200"/>
              <a:ext cx="0" cy="108000"/>
            </a:xfrm>
            <a:prstGeom prst="line">
              <a:avLst/>
            </a:prstGeom>
            <a:ln w="22225">
              <a:solidFill>
                <a:srgbClr val="CC3300"/>
              </a:solidFill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3" name="直接箭头连接符 42"/>
          <p:cNvCxnSpPr/>
          <p:nvPr/>
        </p:nvCxnSpPr>
        <p:spPr>
          <a:xfrm flipH="1" flipV="1">
            <a:off x="4198238" y="2492350"/>
            <a:ext cx="745634" cy="540606"/>
          </a:xfrm>
          <a:prstGeom prst="straightConnector1">
            <a:avLst/>
          </a:prstGeom>
          <a:ln w="22225">
            <a:solidFill>
              <a:srgbClr val="CC3300"/>
            </a:solidFill>
            <a:tailEnd type="stealth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文本框 57"/>
          <p:cNvSpPr txBox="1"/>
          <p:nvPr/>
        </p:nvSpPr>
        <p:spPr>
          <a:xfrm>
            <a:off x="6600056" y="1772389"/>
            <a:ext cx="5186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零上摄氏度</a:t>
            </a:r>
            <a:endParaRPr lang="zh-CN" altLang="en-US" sz="24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6600056" y="4051735"/>
            <a:ext cx="5186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零下摄氏度</a:t>
            </a:r>
            <a:endParaRPr lang="zh-CN" altLang="en-US" sz="240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23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24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26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27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7130181" y="3107247"/>
            <a:ext cx="3066867" cy="1800000"/>
            <a:chOff x="9444372" y="1880828"/>
            <a:chExt cx="3066867" cy="1800000"/>
          </a:xfrm>
        </p:grpSpPr>
        <p:sp>
          <p:nvSpPr>
            <p:cNvPr id="4" name="矩形: 圆角 3"/>
            <p:cNvSpPr/>
            <p:nvPr/>
          </p:nvSpPr>
          <p:spPr>
            <a:xfrm>
              <a:off x="9444372" y="1880828"/>
              <a:ext cx="2916000" cy="1800000"/>
            </a:xfrm>
            <a:prstGeom prst="roundRect">
              <a:avLst>
                <a:gd name="adj" fmla="val 926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" name="矩形 4"/>
            <p:cNvSpPr/>
            <p:nvPr/>
          </p:nvSpPr>
          <p:spPr>
            <a:xfrm>
              <a:off x="9523749" y="1937777"/>
              <a:ext cx="2987490" cy="16861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　　</a:t>
              </a:r>
              <a:r>
                <a:rPr kumimoji="1" lang="zh-CN" altLang="zh-CN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在标准大气压下，</a:t>
              </a:r>
              <a:endParaRPr kumimoji="1"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  <a:p>
              <a:pPr>
                <a:lnSpc>
                  <a:spcPct val="120000"/>
                </a:lnSpc>
              </a:pPr>
              <a:r>
                <a:rPr kumimoji="1" lang="zh-CN" altLang="zh-CN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冰水混合物的温度规</a:t>
              </a:r>
              <a:endParaRPr kumimoji="1"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  <a:p>
              <a:pPr>
                <a:lnSpc>
                  <a:spcPct val="120000"/>
                </a:lnSpc>
              </a:pPr>
              <a:r>
                <a:rPr kumimoji="1" lang="zh-CN" altLang="zh-CN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定为</a:t>
              </a:r>
              <a:r>
                <a:rPr kumimoji="1" lang="en-US" altLang="zh-CN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 0 ºC——</a:t>
              </a:r>
              <a:r>
                <a:rPr kumimoji="1" lang="zh-CN" altLang="zh-CN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温度的</a:t>
              </a:r>
              <a:endParaRPr kumimoji="1"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  <a:p>
              <a:pPr>
                <a:lnSpc>
                  <a:spcPct val="120000"/>
                </a:lnSpc>
              </a:pPr>
              <a:r>
                <a:rPr kumimoji="1" lang="zh-CN" altLang="zh-CN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基准点． </a:t>
              </a:r>
              <a:endParaRPr kumimoji="1"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525335" y="2023172"/>
            <a:ext cx="2628000" cy="1008000"/>
            <a:chOff x="9444372" y="1880828"/>
            <a:chExt cx="2628000" cy="1008000"/>
          </a:xfrm>
        </p:grpSpPr>
        <p:sp>
          <p:nvSpPr>
            <p:cNvPr id="35" name="矩形: 圆角 34"/>
            <p:cNvSpPr/>
            <p:nvPr/>
          </p:nvSpPr>
          <p:spPr>
            <a:xfrm>
              <a:off x="9444372" y="1880828"/>
              <a:ext cx="2628000" cy="1008000"/>
            </a:xfrm>
            <a:prstGeom prst="roundRect">
              <a:avLst>
                <a:gd name="adj" fmla="val 9264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6" name="矩形 35"/>
            <p:cNvSpPr/>
            <p:nvPr/>
          </p:nvSpPr>
          <p:spPr>
            <a:xfrm>
              <a:off x="9523749" y="1937777"/>
              <a:ext cx="2466531" cy="8735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kumimoji="1"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　　表示 </a:t>
              </a:r>
              <a:r>
                <a:rPr kumimoji="1" lang="en-US" altLang="zh-CN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1 ºC——</a:t>
              </a:r>
              <a:endParaRPr kumimoji="1"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  <a:p>
              <a:pPr>
                <a:lnSpc>
                  <a:spcPct val="120000"/>
                </a:lnSpc>
              </a:pPr>
              <a:r>
                <a:rPr kumimoji="1" lang="zh-CN" altLang="en-US" sz="22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单位长度． </a:t>
              </a:r>
              <a:endParaRPr kumimoji="1"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8" grpId="0"/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900000" y="900000"/>
            <a:ext cx="1095664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思考</a:t>
            </a:r>
            <a:endParaRPr lang="en-US" altLang="zh-CN" sz="2600" dirty="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　　这</a:t>
            </a:r>
            <a:r>
              <a:rPr lang="zh-CN" altLang="zh-CN" sz="26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两</a:t>
            </a: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条直线有什么</a:t>
            </a:r>
            <a:r>
              <a:rPr lang="zh-CN" altLang="zh-CN" sz="26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共同点</a:t>
            </a: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呢？</a:t>
            </a:r>
            <a:endParaRPr lang="en-US" altLang="zh-CN" sz="2600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　　</a:t>
            </a:r>
            <a:r>
              <a:rPr lang="zh-CN" altLang="zh-CN" sz="26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都有基准点</a:t>
            </a:r>
            <a:r>
              <a:rPr kumimoji="1"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(</a:t>
            </a:r>
            <a:r>
              <a:rPr lang="zh-CN" altLang="zh-CN" sz="26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表示</a:t>
            </a:r>
            <a:r>
              <a:rPr lang="en-US" altLang="zh-CN" sz="26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 </a:t>
            </a:r>
            <a:r>
              <a:rPr kumimoji="1"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0 </a:t>
            </a:r>
            <a:r>
              <a:rPr lang="zh-CN" altLang="zh-CN" sz="26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的点</a:t>
            </a:r>
            <a:r>
              <a:rPr kumimoji="1" lang="en-US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)</a:t>
            </a:r>
            <a:r>
              <a:rPr lang="zh-CN" altLang="zh-CN" sz="26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，规定了正负方向，规定了单位长度．</a:t>
            </a:r>
            <a:endParaRPr lang="zh-CN" altLang="en-US" sz="2600" dirty="0">
              <a:solidFill>
                <a:srgbClr val="CC3300"/>
              </a:solidFill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20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21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22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23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grpSp>
        <p:nvGrpSpPr>
          <p:cNvPr id="49" name="组合 48"/>
          <p:cNvGrpSpPr/>
          <p:nvPr/>
        </p:nvGrpSpPr>
        <p:grpSpPr>
          <a:xfrm>
            <a:off x="2253904" y="2789553"/>
            <a:ext cx="7609610" cy="3456000"/>
            <a:chOff x="1487510" y="2132856"/>
            <a:chExt cx="7609610" cy="3456000"/>
          </a:xfrm>
        </p:grpSpPr>
        <p:grpSp>
          <p:nvGrpSpPr>
            <p:cNvPr id="17" name="组合 16"/>
            <p:cNvGrpSpPr/>
            <p:nvPr/>
          </p:nvGrpSpPr>
          <p:grpSpPr>
            <a:xfrm>
              <a:off x="8438833" y="2132856"/>
              <a:ext cx="658287" cy="3456000"/>
              <a:chOff x="9715828" y="2600908"/>
              <a:chExt cx="658287" cy="3456000"/>
            </a:xfrm>
          </p:grpSpPr>
          <p:pic>
            <p:nvPicPr>
              <p:cNvPr id="72" name="图片 71"/>
              <p:cNvPicPr>
                <a:picLocks noChangeAspect="1"/>
              </p:cNvPicPr>
              <p:nvPr/>
            </p:nvPicPr>
            <p:blipFill>
              <a:blip r:embed="rId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15828" y="2768226"/>
                <a:ext cx="658287" cy="3239921"/>
              </a:xfrm>
              <a:prstGeom prst="rect">
                <a:avLst/>
              </a:prstGeom>
            </p:spPr>
          </p:pic>
          <p:cxnSp>
            <p:nvCxnSpPr>
              <p:cNvPr id="73" name="直接连接符 72"/>
              <p:cNvCxnSpPr/>
              <p:nvPr/>
            </p:nvCxnSpPr>
            <p:spPr>
              <a:xfrm>
                <a:off x="10003988" y="2600908"/>
                <a:ext cx="0" cy="3456000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87510" y="3567163"/>
              <a:ext cx="6840739" cy="74402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0000" y="900000"/>
            <a:ext cx="11028648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在数学中，可以用一条直线上的点表示数，</a:t>
            </a: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它满足以下三个条件：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 algn="just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(1)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在直线上任取一个点表示数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，这个点叫作</a:t>
            </a:r>
            <a:r>
              <a:rPr lang="zh-CN" altLang="en-US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原点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.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138586" y="3628825"/>
            <a:ext cx="829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原点</a:t>
            </a:r>
            <a:endParaRPr lang="zh-CN" altLang="en-US" sz="2400" dirty="0">
              <a:solidFill>
                <a:srgbClr val="CC3300"/>
              </a:solidFill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308350" y="4081828"/>
            <a:ext cx="9648190" cy="71953"/>
            <a:chOff x="1308350" y="4081828"/>
            <a:chExt cx="9648190" cy="71953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1308350" y="4152681"/>
              <a:ext cx="9648190" cy="0"/>
            </a:xfrm>
            <a:prstGeom prst="line">
              <a:avLst/>
            </a:prstGeom>
            <a:ln w="22225">
              <a:solidFill>
                <a:schemeClr val="tx1"/>
              </a:solidFill>
              <a:tailEnd type="none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5529115" y="4081828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11"/>
          <p:cNvSpPr txBox="1">
            <a:spLocks noChangeArrowheads="1"/>
          </p:cNvSpPr>
          <p:nvPr/>
        </p:nvSpPr>
        <p:spPr bwMode="auto">
          <a:xfrm>
            <a:off x="5379161" y="4110930"/>
            <a:ext cx="299909" cy="39985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0</a:t>
            </a:r>
            <a:endParaRPr lang="en-US" altLang="zh-CN" sz="2000" i="0" u="none" strike="noStrike" kern="1000" cap="none" spc="-250" normalizeH="0" dirty="0">
              <a:solidFill>
                <a:srgbClr val="0000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31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32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33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34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900000" y="900000"/>
            <a:ext cx="11028648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在数学中，可以用一条直线上的点表示数，</a:t>
            </a: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它满足以下三个条件：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 lvl="0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(2)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通常规定直线上从原点向右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或上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)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为</a:t>
            </a:r>
            <a:r>
              <a:rPr lang="zh-CN" altLang="zh-CN" sz="26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正方向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从原点向左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或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 lvl="0"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下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)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为负方向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.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948428" y="3664829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正方向</a:t>
            </a:r>
            <a:endParaRPr lang="zh-CN" altLang="en-US" sz="2400" dirty="0">
              <a:solidFill>
                <a:srgbClr val="CC3300"/>
              </a:solidFill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38586" y="3628825"/>
            <a:ext cx="829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原点</a:t>
            </a:r>
            <a:endParaRPr lang="zh-CN" altLang="en-US" sz="2400" dirty="0">
              <a:solidFill>
                <a:srgbClr val="CC3300"/>
              </a:solidFill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1308350" y="4152681"/>
            <a:ext cx="9612000" cy="0"/>
          </a:xfrm>
          <a:prstGeom prst="line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5529115" y="4081828"/>
            <a:ext cx="0" cy="7195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11"/>
          <p:cNvSpPr txBox="1">
            <a:spLocks noChangeArrowheads="1"/>
          </p:cNvSpPr>
          <p:nvPr/>
        </p:nvSpPr>
        <p:spPr bwMode="auto">
          <a:xfrm>
            <a:off x="5379161" y="4110930"/>
            <a:ext cx="299909" cy="39985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0</a:t>
            </a:r>
            <a:endParaRPr lang="en-US" altLang="zh-CN" sz="2000" i="0" u="none" strike="noStrike" kern="1000" cap="none" spc="-250" normalizeH="0" dirty="0">
              <a:solidFill>
                <a:srgbClr val="0000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26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30" name="矩形 29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27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28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29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00000" y="900000"/>
            <a:ext cx="11028648" cy="2653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在数学中，可以用一条直线上的点表示数，</a:t>
            </a:r>
            <a:r>
              <a:rPr kumimoji="1"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它满足以下三个条件：</a:t>
            </a:r>
            <a:endParaRPr kumimoji="1"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(3)</a:t>
            </a:r>
            <a:r>
              <a:rPr lang="zh-CN" altLang="zh-CN" sz="2600" spc="-30" dirty="0">
                <a:latin typeface="DongTian" panose="02020603050405020304" pitchFamily="18" charset="0"/>
                <a:ea typeface="方正楷体简体" panose="03000509000000000000" pitchFamily="65" charset="-122"/>
              </a:rPr>
              <a:t>选取适当的长度为</a:t>
            </a:r>
            <a:r>
              <a:rPr lang="zh-CN" altLang="zh-CN" sz="2600" spc="-3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单位长度</a:t>
            </a:r>
            <a:r>
              <a:rPr lang="zh-CN" altLang="zh-CN" sz="2600" spc="-3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，直线上从原点向右，每隔一个单位</a:t>
            </a:r>
            <a:endParaRPr lang="en-US" altLang="zh-CN" sz="2600" spc="-3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zh-CN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长度取一个点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zh-CN" altLang="zh-CN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依次表示</a:t>
            </a:r>
            <a:r>
              <a:rPr lang="en-US" altLang="zh-CN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 1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r>
              <a:rPr lang="zh-CN" altLang="en-US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spc="5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…</a:t>
            </a:r>
            <a:r>
              <a:rPr lang="zh-CN" altLang="zh-CN" sz="2600" spc="5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；从原点向左，用类似方法依次</a:t>
            </a:r>
            <a:endParaRPr lang="en-US" altLang="zh-CN" sz="2600" spc="5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>
              <a:lnSpc>
                <a:spcPct val="160000"/>
              </a:lnSpc>
            </a:pP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表示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，－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，</a:t>
            </a:r>
            <a:r>
              <a:rPr lang="en-US" altLang="zh-CN" sz="26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…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 ．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9948428" y="3664829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正方向</a:t>
            </a:r>
            <a:endParaRPr lang="zh-CN" altLang="en-US" sz="2400" dirty="0">
              <a:solidFill>
                <a:srgbClr val="CC3300"/>
              </a:solidFill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138586" y="3628825"/>
            <a:ext cx="829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rPr>
              <a:t>原点</a:t>
            </a:r>
            <a:endParaRPr lang="zh-CN" altLang="en-US" sz="2400" dirty="0">
              <a:solidFill>
                <a:srgbClr val="CC3300"/>
              </a:solidFill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1308350" y="4077072"/>
            <a:ext cx="9612000" cy="434975"/>
            <a:chOff x="1056640" y="5337175"/>
            <a:chExt cx="9612000" cy="434975"/>
          </a:xfrm>
        </p:grpSpPr>
        <p:cxnSp>
          <p:nvCxnSpPr>
            <p:cNvPr id="52" name="直接连接符 51"/>
            <p:cNvCxnSpPr/>
            <p:nvPr/>
          </p:nvCxnSpPr>
          <p:spPr>
            <a:xfrm>
              <a:off x="8355466" y="53419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接连接符 52"/>
            <p:cNvCxnSpPr/>
            <p:nvPr/>
          </p:nvCxnSpPr>
          <p:spPr>
            <a:xfrm>
              <a:off x="1056640" y="5412784"/>
              <a:ext cx="9612000" cy="0"/>
            </a:xfrm>
            <a:prstGeom prst="line">
              <a:avLst/>
            </a:prstGeom>
            <a:ln w="22225">
              <a:solidFill>
                <a:schemeClr val="tx1"/>
              </a:solidFill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直接连接符 53"/>
            <p:cNvCxnSpPr/>
            <p:nvPr/>
          </p:nvCxnSpPr>
          <p:spPr>
            <a:xfrm>
              <a:off x="2815603" y="53408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接连接符 54"/>
            <p:cNvCxnSpPr/>
            <p:nvPr/>
          </p:nvCxnSpPr>
          <p:spPr>
            <a:xfrm>
              <a:off x="3430569" y="53408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接连接符 55"/>
            <p:cNvCxnSpPr/>
            <p:nvPr/>
          </p:nvCxnSpPr>
          <p:spPr>
            <a:xfrm>
              <a:off x="4046181" y="53408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4661793" y="53408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接连接符 57"/>
            <p:cNvCxnSpPr/>
            <p:nvPr/>
          </p:nvCxnSpPr>
          <p:spPr>
            <a:xfrm>
              <a:off x="5277405" y="53419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/>
            <p:cNvCxnSpPr/>
            <p:nvPr/>
          </p:nvCxnSpPr>
          <p:spPr>
            <a:xfrm>
              <a:off x="5893017" y="53419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>
              <a:off x="6508629" y="53419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>
              <a:off x="7124241" y="53419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Box 11"/>
            <p:cNvSpPr txBox="1">
              <a:spLocks noChangeArrowheads="1"/>
            </p:cNvSpPr>
            <p:nvPr/>
          </p:nvSpPr>
          <p:spPr bwMode="auto">
            <a:xfrm>
              <a:off x="2497036" y="5371537"/>
              <a:ext cx="635943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en-US" sz="2000">
                  <a:latin typeface="DongTian" panose="02020603050405020304" pitchFamily="18" charset="0"/>
                  <a:ea typeface="方正楷体简体" panose="03000509000000000000" pitchFamily="65" charset="-122"/>
                </a:rPr>
                <a:t>－</a:t>
              </a:r>
              <a:r>
                <a:rPr lang="en-US" altLang="zh-CN" sz="2000" kern="1000" spc="-25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4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63" name="TextBox 11"/>
            <p:cNvSpPr txBox="1">
              <a:spLocks noChangeArrowheads="1"/>
            </p:cNvSpPr>
            <p:nvPr/>
          </p:nvSpPr>
          <p:spPr bwMode="auto">
            <a:xfrm>
              <a:off x="3123765" y="5371537"/>
              <a:ext cx="635943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en-US" sz="2000">
                  <a:latin typeface="DongTian" panose="02020603050405020304" pitchFamily="18" charset="0"/>
                  <a:ea typeface="方正楷体简体" panose="03000509000000000000" pitchFamily="65" charset="-122"/>
                </a:rPr>
                <a:t>－</a:t>
              </a:r>
              <a:r>
                <a:rPr lang="en-US" altLang="zh-CN" sz="2000" kern="1000" spc="-25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3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64" name="TextBox 11"/>
            <p:cNvSpPr txBox="1">
              <a:spLocks noChangeArrowheads="1"/>
            </p:cNvSpPr>
            <p:nvPr/>
          </p:nvSpPr>
          <p:spPr bwMode="auto">
            <a:xfrm>
              <a:off x="3709068" y="5371537"/>
              <a:ext cx="635943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en-US" sz="2000">
                  <a:latin typeface="DongTian" panose="02020603050405020304" pitchFamily="18" charset="0"/>
                  <a:ea typeface="方正楷体简体" panose="03000509000000000000" pitchFamily="65" charset="-122"/>
                </a:rPr>
                <a:t>－</a:t>
              </a:r>
              <a:r>
                <a:rPr lang="en-US" altLang="zh-CN" sz="2000" kern="1000" spc="-25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65" name="TextBox 11"/>
            <p:cNvSpPr txBox="1">
              <a:spLocks noChangeArrowheads="1"/>
            </p:cNvSpPr>
            <p:nvPr/>
          </p:nvSpPr>
          <p:spPr bwMode="auto">
            <a:xfrm>
              <a:off x="4362841" y="5371033"/>
              <a:ext cx="635943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en-US" sz="2000">
                  <a:latin typeface="DongTian" panose="02020603050405020304" pitchFamily="18" charset="0"/>
                  <a:ea typeface="方正楷体简体" panose="03000509000000000000" pitchFamily="65" charset="-122"/>
                </a:rPr>
                <a:t>－</a:t>
              </a:r>
              <a:r>
                <a:rPr lang="en-US" altLang="zh-CN" sz="2000" kern="1000" spc="-25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66" name="TextBox 11"/>
            <p:cNvSpPr txBox="1">
              <a:spLocks noChangeArrowheads="1"/>
            </p:cNvSpPr>
            <p:nvPr/>
          </p:nvSpPr>
          <p:spPr bwMode="auto">
            <a:xfrm>
              <a:off x="5750960" y="5371037"/>
              <a:ext cx="299909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68" name="TextBox 11"/>
            <p:cNvSpPr txBox="1">
              <a:spLocks noChangeArrowheads="1"/>
            </p:cNvSpPr>
            <p:nvPr/>
          </p:nvSpPr>
          <p:spPr bwMode="auto">
            <a:xfrm>
              <a:off x="5127451" y="5371033"/>
              <a:ext cx="299909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0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69" name="TextBox 11"/>
            <p:cNvSpPr txBox="1">
              <a:spLocks noChangeArrowheads="1"/>
            </p:cNvSpPr>
            <p:nvPr/>
          </p:nvSpPr>
          <p:spPr bwMode="auto">
            <a:xfrm>
              <a:off x="6362048" y="5371033"/>
              <a:ext cx="299909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0" name="TextBox 11"/>
            <p:cNvSpPr txBox="1">
              <a:spLocks noChangeArrowheads="1"/>
            </p:cNvSpPr>
            <p:nvPr/>
          </p:nvSpPr>
          <p:spPr bwMode="auto">
            <a:xfrm>
              <a:off x="6981033" y="5371033"/>
              <a:ext cx="299909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3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7739854" y="53419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11"/>
            <p:cNvSpPr txBox="1">
              <a:spLocks noChangeArrowheads="1"/>
            </p:cNvSpPr>
            <p:nvPr/>
          </p:nvSpPr>
          <p:spPr bwMode="auto">
            <a:xfrm>
              <a:off x="7589899" y="5372300"/>
              <a:ext cx="299909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4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cxnSp>
          <p:nvCxnSpPr>
            <p:cNvPr id="73" name="直接连接符 72"/>
            <p:cNvCxnSpPr/>
            <p:nvPr/>
          </p:nvCxnSpPr>
          <p:spPr>
            <a:xfrm>
              <a:off x="2199344" y="53408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Box 11"/>
            <p:cNvSpPr txBox="1">
              <a:spLocks noChangeArrowheads="1"/>
            </p:cNvSpPr>
            <p:nvPr/>
          </p:nvSpPr>
          <p:spPr bwMode="auto">
            <a:xfrm>
              <a:off x="8205509" y="5372300"/>
              <a:ext cx="299909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5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5" name="TextBox 11"/>
            <p:cNvSpPr txBox="1">
              <a:spLocks noChangeArrowheads="1"/>
            </p:cNvSpPr>
            <p:nvPr/>
          </p:nvSpPr>
          <p:spPr bwMode="auto">
            <a:xfrm>
              <a:off x="1851196" y="5370713"/>
              <a:ext cx="635942" cy="39985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en-US" sz="2000">
                  <a:latin typeface="DongTian" panose="02020603050405020304" pitchFamily="18" charset="0"/>
                  <a:ea typeface="方正楷体简体" panose="03000509000000000000" pitchFamily="65" charset="-122"/>
                </a:rPr>
                <a:t>－</a:t>
              </a:r>
              <a:r>
                <a:rPr lang="en-US" altLang="zh-CN" sz="2000" kern="1000" spc="-25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5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cxnSp>
          <p:nvCxnSpPr>
            <p:cNvPr id="76" name="直接连接符 75"/>
            <p:cNvCxnSpPr/>
            <p:nvPr/>
          </p:nvCxnSpPr>
          <p:spPr>
            <a:xfrm>
              <a:off x="8971248" y="53419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9586860" y="53419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10202472" y="5337175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Box 11"/>
            <p:cNvSpPr txBox="1">
              <a:spLocks noChangeArrowheads="1"/>
            </p:cNvSpPr>
            <p:nvPr/>
          </p:nvSpPr>
          <p:spPr bwMode="auto">
            <a:xfrm>
              <a:off x="8824496" y="5371560"/>
              <a:ext cx="299909" cy="39985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6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80" name="TextBox 11"/>
            <p:cNvSpPr txBox="1">
              <a:spLocks noChangeArrowheads="1"/>
            </p:cNvSpPr>
            <p:nvPr/>
          </p:nvSpPr>
          <p:spPr bwMode="auto">
            <a:xfrm>
              <a:off x="9435584" y="5371033"/>
              <a:ext cx="299909" cy="39985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7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81" name="TextBox 11"/>
            <p:cNvSpPr txBox="1">
              <a:spLocks noChangeArrowheads="1"/>
            </p:cNvSpPr>
            <p:nvPr/>
          </p:nvSpPr>
          <p:spPr bwMode="auto">
            <a:xfrm>
              <a:off x="10051195" y="5371033"/>
              <a:ext cx="299909" cy="39985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8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cxnSp>
          <p:nvCxnSpPr>
            <p:cNvPr id="82" name="直接连接符 81"/>
            <p:cNvCxnSpPr/>
            <p:nvPr/>
          </p:nvCxnSpPr>
          <p:spPr>
            <a:xfrm>
              <a:off x="1582427" y="5341931"/>
              <a:ext cx="0" cy="7195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11"/>
            <p:cNvSpPr txBox="1">
              <a:spLocks noChangeArrowheads="1"/>
            </p:cNvSpPr>
            <p:nvPr/>
          </p:nvSpPr>
          <p:spPr bwMode="auto">
            <a:xfrm>
              <a:off x="1237198" y="5370830"/>
              <a:ext cx="635635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en-US" sz="2000">
                  <a:latin typeface="DongTian" panose="02020603050405020304" pitchFamily="18" charset="0"/>
                  <a:ea typeface="方正楷体简体" panose="03000509000000000000" pitchFamily="65" charset="-122"/>
                </a:rPr>
                <a:t>－</a:t>
              </a:r>
              <a:r>
                <a:rPr lang="en-US" altLang="zh-CN" sz="2000" kern="1000" spc="-25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6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123892" y="4454066"/>
            <a:ext cx="1415772" cy="708871"/>
            <a:chOff x="5123892" y="4585950"/>
            <a:chExt cx="1415772" cy="708871"/>
          </a:xfrm>
        </p:grpSpPr>
        <p:sp>
          <p:nvSpPr>
            <p:cNvPr id="85" name="矩形 84"/>
            <p:cNvSpPr/>
            <p:nvPr/>
          </p:nvSpPr>
          <p:spPr>
            <a:xfrm>
              <a:off x="5123892" y="483315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单位长度</a:t>
              </a:r>
              <a:endParaRPr lang="zh-CN" altLang="en-US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86" name="左大括号 85"/>
            <p:cNvSpPr/>
            <p:nvPr/>
          </p:nvSpPr>
          <p:spPr>
            <a:xfrm rot="16200000">
              <a:off x="5717936" y="4387950"/>
              <a:ext cx="252000" cy="648000"/>
            </a:xfrm>
            <a:prstGeom prst="leftBrace">
              <a:avLst>
                <a:gd name="adj1" fmla="val 0"/>
                <a:gd name="adj2" fmla="val 50000"/>
              </a:avLst>
            </a:prstGeom>
            <a:noFill/>
            <a:ln w="22225" cap="flat" cmpd="sng" algn="ctr">
              <a:solidFill>
                <a:srgbClr val="CC3300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88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92" name="矩形 91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93" name="矩形 92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89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90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1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99999" y="900000"/>
            <a:ext cx="11100651" cy="2259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(1)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在直线上任取一个点表示数 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0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，这个点叫作</a:t>
            </a:r>
            <a:r>
              <a:rPr lang="zh-CN" altLang="en-US" sz="22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原点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 lvl="0"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(2)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通常规定直线上从原点向右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(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或上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)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为</a:t>
            </a:r>
            <a:r>
              <a:rPr lang="zh-CN" altLang="zh-CN" sz="22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正方向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从原点向左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(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或下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)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为负方向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.</a:t>
            </a:r>
            <a:endParaRPr lang="en-US" altLang="zh-CN" sz="2200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(3)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选取适当的长度为</a:t>
            </a:r>
            <a:r>
              <a:rPr lang="zh-CN" altLang="zh-CN" sz="22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单位长度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，直线上从原点向右，每隔一个单位长度取一个</a:t>
            </a:r>
            <a:endParaRPr lang="en-US" altLang="zh-CN" sz="2200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点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依次表示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 1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2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3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en-US" altLang="zh-CN" sz="22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…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；从原点向左，用类似方法依次表示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 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－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1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，－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2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，－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3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en-US" altLang="zh-CN" sz="22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…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．</a:t>
            </a:r>
            <a:endParaRPr lang="zh-CN" altLang="en-US" sz="2200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308350" y="4329100"/>
            <a:ext cx="9748074" cy="1534112"/>
            <a:chOff x="1308350" y="3628825"/>
            <a:chExt cx="9748074" cy="1534112"/>
          </a:xfrm>
        </p:grpSpPr>
        <p:sp>
          <p:nvSpPr>
            <p:cNvPr id="77" name="矩形 76"/>
            <p:cNvSpPr/>
            <p:nvPr/>
          </p:nvSpPr>
          <p:spPr>
            <a:xfrm>
              <a:off x="9948428" y="3664829"/>
              <a:ext cx="11079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正方向</a:t>
              </a:r>
              <a:endParaRPr lang="zh-CN" altLang="en-US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5138586" y="3628825"/>
              <a:ext cx="829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原点</a:t>
              </a:r>
              <a:endParaRPr lang="zh-CN" altLang="en-US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1308350" y="4077072"/>
              <a:ext cx="9648190" cy="434975"/>
              <a:chOff x="1056640" y="5337175"/>
              <a:chExt cx="9648190" cy="434975"/>
            </a:xfrm>
          </p:grpSpPr>
          <p:cxnSp>
            <p:nvCxnSpPr>
              <p:cNvPr id="80" name="直接连接符 79"/>
              <p:cNvCxnSpPr/>
              <p:nvPr/>
            </p:nvCxnSpPr>
            <p:spPr>
              <a:xfrm>
                <a:off x="8355466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直接连接符 80"/>
              <p:cNvCxnSpPr/>
              <p:nvPr/>
            </p:nvCxnSpPr>
            <p:spPr>
              <a:xfrm>
                <a:off x="1056640" y="5412784"/>
                <a:ext cx="9648190" cy="0"/>
              </a:xfrm>
              <a:prstGeom prst="line">
                <a:avLst/>
              </a:prstGeom>
              <a:ln w="22225">
                <a:solidFill>
                  <a:schemeClr val="tx1"/>
                </a:solidFill>
                <a:tailEnd type="stealth" w="lg" len="lg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直接连接符 81"/>
              <p:cNvCxnSpPr/>
              <p:nvPr/>
            </p:nvCxnSpPr>
            <p:spPr>
              <a:xfrm>
                <a:off x="2815603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直接连接符 82"/>
              <p:cNvCxnSpPr/>
              <p:nvPr/>
            </p:nvCxnSpPr>
            <p:spPr>
              <a:xfrm>
                <a:off x="3430569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直接连接符 83"/>
              <p:cNvCxnSpPr/>
              <p:nvPr/>
            </p:nvCxnSpPr>
            <p:spPr>
              <a:xfrm>
                <a:off x="4046181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直接连接符 84"/>
              <p:cNvCxnSpPr/>
              <p:nvPr/>
            </p:nvCxnSpPr>
            <p:spPr>
              <a:xfrm>
                <a:off x="4661793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直接连接符 85"/>
              <p:cNvCxnSpPr/>
              <p:nvPr/>
            </p:nvCxnSpPr>
            <p:spPr>
              <a:xfrm>
                <a:off x="5277405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直接连接符 86"/>
              <p:cNvCxnSpPr/>
              <p:nvPr/>
            </p:nvCxnSpPr>
            <p:spPr>
              <a:xfrm>
                <a:off x="5893017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直接连接符 87"/>
              <p:cNvCxnSpPr/>
              <p:nvPr/>
            </p:nvCxnSpPr>
            <p:spPr>
              <a:xfrm>
                <a:off x="6508629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直接连接符 88"/>
              <p:cNvCxnSpPr/>
              <p:nvPr/>
            </p:nvCxnSpPr>
            <p:spPr>
              <a:xfrm>
                <a:off x="7124241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0" name="TextBox 11"/>
              <p:cNvSpPr txBox="1">
                <a:spLocks noChangeArrowheads="1"/>
              </p:cNvSpPr>
              <p:nvPr/>
            </p:nvSpPr>
            <p:spPr bwMode="auto">
              <a:xfrm>
                <a:off x="2497036" y="5371537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4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1" name="TextBox 11"/>
              <p:cNvSpPr txBox="1">
                <a:spLocks noChangeArrowheads="1"/>
              </p:cNvSpPr>
              <p:nvPr/>
            </p:nvSpPr>
            <p:spPr bwMode="auto">
              <a:xfrm>
                <a:off x="3123765" y="5371537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3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2" name="TextBox 11"/>
              <p:cNvSpPr txBox="1">
                <a:spLocks noChangeArrowheads="1"/>
              </p:cNvSpPr>
              <p:nvPr/>
            </p:nvSpPr>
            <p:spPr bwMode="auto">
              <a:xfrm>
                <a:off x="3709068" y="5371537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2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3" name="TextBox 11"/>
              <p:cNvSpPr txBox="1">
                <a:spLocks noChangeArrowheads="1"/>
              </p:cNvSpPr>
              <p:nvPr/>
            </p:nvSpPr>
            <p:spPr bwMode="auto">
              <a:xfrm>
                <a:off x="4362841" y="5371033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1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4" name="TextBox 11"/>
              <p:cNvSpPr txBox="1">
                <a:spLocks noChangeArrowheads="1"/>
              </p:cNvSpPr>
              <p:nvPr/>
            </p:nvSpPr>
            <p:spPr bwMode="auto">
              <a:xfrm>
                <a:off x="5750960" y="5371037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1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5" name="TextBox 11"/>
              <p:cNvSpPr txBox="1">
                <a:spLocks noChangeArrowheads="1"/>
              </p:cNvSpPr>
              <p:nvPr/>
            </p:nvSpPr>
            <p:spPr bwMode="auto">
              <a:xfrm>
                <a:off x="5127451" y="5371033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0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6" name="TextBox 11"/>
              <p:cNvSpPr txBox="1">
                <a:spLocks noChangeArrowheads="1"/>
              </p:cNvSpPr>
              <p:nvPr/>
            </p:nvSpPr>
            <p:spPr bwMode="auto">
              <a:xfrm>
                <a:off x="6362048" y="5371033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2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7" name="TextBox 11"/>
              <p:cNvSpPr txBox="1">
                <a:spLocks noChangeArrowheads="1"/>
              </p:cNvSpPr>
              <p:nvPr/>
            </p:nvSpPr>
            <p:spPr bwMode="auto">
              <a:xfrm>
                <a:off x="6981033" y="5371033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3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98" name="直接连接符 97"/>
              <p:cNvCxnSpPr/>
              <p:nvPr/>
            </p:nvCxnSpPr>
            <p:spPr>
              <a:xfrm>
                <a:off x="7739854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9" name="TextBox 11"/>
              <p:cNvSpPr txBox="1">
                <a:spLocks noChangeArrowheads="1"/>
              </p:cNvSpPr>
              <p:nvPr/>
            </p:nvSpPr>
            <p:spPr bwMode="auto">
              <a:xfrm>
                <a:off x="7589899" y="5372300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4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00" name="直接连接符 99"/>
              <p:cNvCxnSpPr/>
              <p:nvPr/>
            </p:nvCxnSpPr>
            <p:spPr>
              <a:xfrm>
                <a:off x="2199344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1" name="TextBox 11"/>
              <p:cNvSpPr txBox="1">
                <a:spLocks noChangeArrowheads="1"/>
              </p:cNvSpPr>
              <p:nvPr/>
            </p:nvSpPr>
            <p:spPr bwMode="auto">
              <a:xfrm>
                <a:off x="8205509" y="5372300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5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2" name="TextBox 11"/>
              <p:cNvSpPr txBox="1">
                <a:spLocks noChangeArrowheads="1"/>
              </p:cNvSpPr>
              <p:nvPr/>
            </p:nvSpPr>
            <p:spPr bwMode="auto">
              <a:xfrm>
                <a:off x="1851196" y="5370713"/>
                <a:ext cx="635942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5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03" name="直接连接符 102"/>
              <p:cNvCxnSpPr/>
              <p:nvPr/>
            </p:nvCxnSpPr>
            <p:spPr>
              <a:xfrm>
                <a:off x="8971248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接连接符 103"/>
              <p:cNvCxnSpPr/>
              <p:nvPr/>
            </p:nvCxnSpPr>
            <p:spPr>
              <a:xfrm>
                <a:off x="9586860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直接连接符 104"/>
              <p:cNvCxnSpPr/>
              <p:nvPr/>
            </p:nvCxnSpPr>
            <p:spPr>
              <a:xfrm>
                <a:off x="10202472" y="5337175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6" name="TextBox 11"/>
              <p:cNvSpPr txBox="1">
                <a:spLocks noChangeArrowheads="1"/>
              </p:cNvSpPr>
              <p:nvPr/>
            </p:nvSpPr>
            <p:spPr bwMode="auto">
              <a:xfrm>
                <a:off x="8824496" y="5371560"/>
                <a:ext cx="299909" cy="3998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6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7" name="TextBox 11"/>
              <p:cNvSpPr txBox="1">
                <a:spLocks noChangeArrowheads="1"/>
              </p:cNvSpPr>
              <p:nvPr/>
            </p:nvSpPr>
            <p:spPr bwMode="auto">
              <a:xfrm>
                <a:off x="9435584" y="5371033"/>
                <a:ext cx="299909" cy="3998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7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8" name="TextBox 11"/>
              <p:cNvSpPr txBox="1">
                <a:spLocks noChangeArrowheads="1"/>
              </p:cNvSpPr>
              <p:nvPr/>
            </p:nvSpPr>
            <p:spPr bwMode="auto">
              <a:xfrm>
                <a:off x="10051195" y="5371033"/>
                <a:ext cx="299909" cy="3998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8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09" name="直接连接符 108"/>
              <p:cNvCxnSpPr/>
              <p:nvPr/>
            </p:nvCxnSpPr>
            <p:spPr>
              <a:xfrm>
                <a:off x="1582427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1"/>
              <p:cNvSpPr txBox="1">
                <a:spLocks noChangeArrowheads="1"/>
              </p:cNvSpPr>
              <p:nvPr/>
            </p:nvSpPr>
            <p:spPr bwMode="auto">
              <a:xfrm>
                <a:off x="1237198" y="5370830"/>
                <a:ext cx="635635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6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111" name="组合 110"/>
            <p:cNvGrpSpPr/>
            <p:nvPr/>
          </p:nvGrpSpPr>
          <p:grpSpPr>
            <a:xfrm>
              <a:off x="5123892" y="4454066"/>
              <a:ext cx="1415772" cy="708871"/>
              <a:chOff x="5123892" y="4585950"/>
              <a:chExt cx="1415772" cy="708871"/>
            </a:xfrm>
          </p:grpSpPr>
          <p:sp>
            <p:nvSpPr>
              <p:cNvPr id="112" name="矩形 111"/>
              <p:cNvSpPr/>
              <p:nvPr/>
            </p:nvSpPr>
            <p:spPr>
              <a:xfrm>
                <a:off x="5123892" y="4833156"/>
                <a:ext cx="141577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400" dirty="0">
                    <a:solidFill>
                      <a:srgbClr val="CC3300"/>
                    </a:solidFill>
                    <a:latin typeface="方正楷体简体" panose="03000509000000000000" pitchFamily="65" charset="-122"/>
                    <a:ea typeface="方正楷体简体" panose="03000509000000000000" pitchFamily="65" charset="-122"/>
                  </a:rPr>
                  <a:t>单位长度</a:t>
                </a:r>
                <a:endParaRPr lang="zh-CN" altLang="en-US" sz="24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13" name="左大括号 112"/>
              <p:cNvSpPr/>
              <p:nvPr/>
            </p:nvSpPr>
            <p:spPr>
              <a:xfrm rot="16200000">
                <a:off x="5717936" y="4387950"/>
                <a:ext cx="252000" cy="648000"/>
              </a:xfrm>
              <a:prstGeom prst="leftBrace">
                <a:avLst>
                  <a:gd name="adj1" fmla="val 0"/>
                  <a:gd name="adj2" fmla="val 50000"/>
                </a:avLst>
              </a:prstGeom>
              <a:noFill/>
              <a:ln w="22225" cap="flat" cmpd="sng" algn="ctr">
                <a:solidFill>
                  <a:srgbClr val="CC3300"/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sp>
        <p:nvSpPr>
          <p:cNvPr id="114" name="矩形: 圆角 13"/>
          <p:cNvSpPr/>
          <p:nvPr/>
        </p:nvSpPr>
        <p:spPr>
          <a:xfrm>
            <a:off x="2423592" y="3335846"/>
            <a:ext cx="7416824" cy="5760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2497696" y="3392996"/>
            <a:ext cx="7416824" cy="43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像这样，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规定了原点、正方向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和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单位长度的直线叫</a:t>
            </a:r>
            <a:r>
              <a:rPr lang="zh-CN" altLang="en-US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作</a:t>
            </a:r>
            <a:r>
              <a:rPr lang="zh-CN" altLang="zh-CN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数轴</a:t>
            </a:r>
            <a:r>
              <a:rPr lang="en-US" altLang="zh-CN" sz="2200" dirty="0">
                <a:latin typeface="DongTian" panose="02020603050405020304" pitchFamily="18" charset="0"/>
                <a:ea typeface="方正楷体简体" panose="03000509000000000000" pitchFamily="65" charset="-122"/>
              </a:rPr>
              <a:t>.</a:t>
            </a:r>
            <a:endParaRPr lang="zh-CN" altLang="en-US" sz="22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64" name="直接连接符 63"/>
          <p:cNvCxnSpPr/>
          <p:nvPr/>
        </p:nvCxnSpPr>
        <p:spPr>
          <a:xfrm>
            <a:off x="4511896" y="3786944"/>
            <a:ext cx="648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>
            <a:off x="5396684" y="3786944"/>
            <a:ext cx="864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6492044" y="3786944"/>
            <a:ext cx="1152000" cy="0"/>
          </a:xfrm>
          <a:prstGeom prst="line">
            <a:avLst/>
          </a:prstGeom>
          <a:ln w="22225">
            <a:solidFill>
              <a:srgbClr val="CC3300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grpSp>
        <p:nvGrpSpPr>
          <p:cNvPr id="63" name="组合 62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67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118" name="矩形 117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115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116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17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3" name="直接连接符 112"/>
          <p:cNvCxnSpPr/>
          <p:nvPr/>
        </p:nvCxnSpPr>
        <p:spPr>
          <a:xfrm>
            <a:off x="2594632" y="3818445"/>
            <a:ext cx="7190105" cy="0"/>
          </a:xfrm>
          <a:prstGeom prst="line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5" name="TextBox 41"/>
          <p:cNvSpPr txBox="1"/>
          <p:nvPr/>
        </p:nvSpPr>
        <p:spPr>
          <a:xfrm>
            <a:off x="5933982" y="3068960"/>
            <a:ext cx="3240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tx2"/>
                </a:solidFill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rPr>
              <a:t>？</a:t>
            </a:r>
            <a:endParaRPr lang="zh-CN" altLang="en-US" sz="4000" dirty="0">
              <a:solidFill>
                <a:schemeClr val="tx2"/>
              </a:solidFill>
              <a:latin typeface="Calibri" panose="020F0502020204030204" pitchFamily="34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6348028" y="3028484"/>
            <a:ext cx="1800200" cy="484094"/>
            <a:chOff x="6708068" y="2672916"/>
            <a:chExt cx="1800200" cy="484094"/>
          </a:xfrm>
        </p:grpSpPr>
        <p:sp>
          <p:nvSpPr>
            <p:cNvPr id="99" name="矩形: 圆角 7"/>
            <p:cNvSpPr/>
            <p:nvPr/>
          </p:nvSpPr>
          <p:spPr>
            <a:xfrm>
              <a:off x="6708068" y="2672916"/>
              <a:ext cx="1800200" cy="484094"/>
            </a:xfrm>
            <a:prstGeom prst="wedgeRoundRectCallout">
              <a:avLst>
                <a:gd name="adj1" fmla="val -20833"/>
                <a:gd name="adj2" fmla="val 88554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6744072" y="2684131"/>
              <a:ext cx="1728192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没</a:t>
              </a:r>
              <a:r>
                <a:rPr lang="zh-CN" altLang="zh-CN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有基准点</a:t>
              </a:r>
              <a:endParaRPr lang="en-US" altLang="zh-CN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2" name="直接连接符 1"/>
          <p:cNvCxnSpPr/>
          <p:nvPr/>
        </p:nvCxnSpPr>
        <p:spPr>
          <a:xfrm>
            <a:off x="3724105" y="3746437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4339086" y="3746437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4954714" y="3746437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570341" y="3746437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107832" y="3746437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9264104" y="3747538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6185968" y="3747538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6801595" y="3747538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417222" y="3747538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8032849" y="3747538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8648476" y="3747538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2579688" y="4992866"/>
            <a:ext cx="7190105" cy="73092"/>
            <a:chOff x="2505075" y="1917699"/>
            <a:chExt cx="7189788" cy="73101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9187200" y="1918800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组合 23"/>
            <p:cNvGrpSpPr/>
            <p:nvPr/>
          </p:nvGrpSpPr>
          <p:grpSpPr>
            <a:xfrm>
              <a:off x="2505075" y="1917699"/>
              <a:ext cx="7189788" cy="73101"/>
              <a:chOff x="2505075" y="1917699"/>
              <a:chExt cx="7189788" cy="73101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2505075" y="1917699"/>
                <a:ext cx="7189788" cy="73101"/>
                <a:chOff x="2505075" y="1917699"/>
                <a:chExt cx="7189788" cy="73101"/>
              </a:xfrm>
            </p:grpSpPr>
            <p:grpSp>
              <p:nvGrpSpPr>
                <p:cNvPr id="30" name="组合 29"/>
                <p:cNvGrpSpPr/>
                <p:nvPr/>
              </p:nvGrpSpPr>
              <p:grpSpPr>
                <a:xfrm>
                  <a:off x="2505075" y="1917699"/>
                  <a:ext cx="7189788" cy="73101"/>
                  <a:chOff x="2505075" y="1917699"/>
                  <a:chExt cx="7189788" cy="73101"/>
                </a:xfrm>
              </p:grpSpPr>
              <p:cxnSp>
                <p:nvCxnSpPr>
                  <p:cNvPr id="32" name="直接连接符 31"/>
                  <p:cNvCxnSpPr/>
                  <p:nvPr/>
                </p:nvCxnSpPr>
                <p:spPr>
                  <a:xfrm>
                    <a:off x="2505075" y="1989699"/>
                    <a:ext cx="7189788" cy="0"/>
                  </a:xfrm>
                  <a:prstGeom prst="line">
                    <a:avLst/>
                  </a:prstGeom>
                  <a:ln w="22225">
                    <a:solidFill>
                      <a:schemeClr val="tx1"/>
                    </a:solidFill>
                    <a:tailEnd type="stealth" w="lg" len="lg"/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" name="直接连接符 32"/>
                  <p:cNvCxnSpPr/>
                  <p:nvPr/>
                </p:nvCxnSpPr>
                <p:spPr>
                  <a:xfrm>
                    <a:off x="3647446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" name="直接连接符 33"/>
                  <p:cNvCxnSpPr/>
                  <p:nvPr/>
                </p:nvCxnSpPr>
                <p:spPr>
                  <a:xfrm>
                    <a:off x="4262400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直接连接符 34"/>
                  <p:cNvCxnSpPr/>
                  <p:nvPr/>
                </p:nvCxnSpPr>
                <p:spPr>
                  <a:xfrm>
                    <a:off x="4878000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直接连接符 35"/>
                  <p:cNvCxnSpPr/>
                  <p:nvPr/>
                </p:nvCxnSpPr>
                <p:spPr>
                  <a:xfrm>
                    <a:off x="5493600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直接连接符 36"/>
                  <p:cNvCxnSpPr/>
                  <p:nvPr/>
                </p:nvCxnSpPr>
                <p:spPr>
                  <a:xfrm>
                    <a:off x="61092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直接连接符 37"/>
                  <p:cNvCxnSpPr/>
                  <p:nvPr/>
                </p:nvCxnSpPr>
                <p:spPr>
                  <a:xfrm>
                    <a:off x="67248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直接连接符 38"/>
                  <p:cNvCxnSpPr/>
                  <p:nvPr/>
                </p:nvCxnSpPr>
                <p:spPr>
                  <a:xfrm>
                    <a:off x="73404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39"/>
                  <p:cNvCxnSpPr/>
                  <p:nvPr/>
                </p:nvCxnSpPr>
                <p:spPr>
                  <a:xfrm>
                    <a:off x="79560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31" name="直接连接符 30"/>
                <p:cNvCxnSpPr/>
                <p:nvPr/>
              </p:nvCxnSpPr>
              <p:spPr>
                <a:xfrm>
                  <a:off x="8571600" y="1918800"/>
                  <a:ext cx="0" cy="7200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" name="直接连接符 28"/>
              <p:cNvCxnSpPr/>
              <p:nvPr/>
            </p:nvCxnSpPr>
            <p:spPr>
              <a:xfrm>
                <a:off x="3031200" y="1917699"/>
                <a:ext cx="0" cy="7200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3" name="TextBox 11"/>
          <p:cNvSpPr txBox="1">
            <a:spLocks noChangeArrowheads="1"/>
          </p:cNvSpPr>
          <p:nvPr/>
        </p:nvSpPr>
        <p:spPr bwMode="auto">
          <a:xfrm>
            <a:off x="6023310" y="3776655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0</a:t>
            </a:r>
            <a:endParaRPr lang="en-US" altLang="zh-CN" sz="2000" i="0" u="none" strike="noStrike" kern="1000" cap="none" spc="-250" normalizeH="0" dirty="0">
              <a:solidFill>
                <a:srgbClr val="0000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4" name="TextBox 11"/>
          <p:cNvSpPr txBox="1">
            <a:spLocks noChangeArrowheads="1"/>
          </p:cNvSpPr>
          <p:nvPr/>
        </p:nvSpPr>
        <p:spPr bwMode="auto">
          <a:xfrm>
            <a:off x="4038408" y="3777159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5" name="TextBox 11"/>
          <p:cNvSpPr txBox="1">
            <a:spLocks noChangeArrowheads="1"/>
          </p:cNvSpPr>
          <p:nvPr/>
        </p:nvSpPr>
        <p:spPr bwMode="auto">
          <a:xfrm>
            <a:off x="4623725" y="3777159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6" name="TextBox 11"/>
          <p:cNvSpPr txBox="1">
            <a:spLocks noChangeArrowheads="1"/>
          </p:cNvSpPr>
          <p:nvPr/>
        </p:nvSpPr>
        <p:spPr bwMode="auto">
          <a:xfrm>
            <a:off x="5277514" y="3776655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7" name="TextBox 11"/>
          <p:cNvSpPr txBox="1">
            <a:spLocks noChangeArrowheads="1"/>
          </p:cNvSpPr>
          <p:nvPr/>
        </p:nvSpPr>
        <p:spPr bwMode="auto">
          <a:xfrm>
            <a:off x="6659535" y="3776659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8" name="TextBox 11"/>
          <p:cNvSpPr txBox="1">
            <a:spLocks noChangeArrowheads="1"/>
          </p:cNvSpPr>
          <p:nvPr/>
        </p:nvSpPr>
        <p:spPr bwMode="auto">
          <a:xfrm>
            <a:off x="7270638" y="3776655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49" name="TextBox 11"/>
          <p:cNvSpPr txBox="1">
            <a:spLocks noChangeArrowheads="1"/>
          </p:cNvSpPr>
          <p:nvPr/>
        </p:nvSpPr>
        <p:spPr bwMode="auto">
          <a:xfrm>
            <a:off x="7889637" y="3776655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0" name="TextBox 11"/>
          <p:cNvSpPr txBox="1">
            <a:spLocks noChangeArrowheads="1"/>
          </p:cNvSpPr>
          <p:nvPr/>
        </p:nvSpPr>
        <p:spPr bwMode="auto">
          <a:xfrm>
            <a:off x="8498518" y="3777922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1" name="TextBox 11"/>
          <p:cNvSpPr txBox="1">
            <a:spLocks noChangeArrowheads="1"/>
          </p:cNvSpPr>
          <p:nvPr/>
        </p:nvSpPr>
        <p:spPr bwMode="auto">
          <a:xfrm>
            <a:off x="9114144" y="3777922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5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2" name="TextBox 11"/>
          <p:cNvSpPr txBox="1">
            <a:spLocks noChangeArrowheads="1"/>
          </p:cNvSpPr>
          <p:nvPr/>
        </p:nvSpPr>
        <p:spPr bwMode="auto">
          <a:xfrm>
            <a:off x="3411664" y="3777159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53" name="TextBox 11"/>
          <p:cNvSpPr txBox="1">
            <a:spLocks noChangeArrowheads="1"/>
          </p:cNvSpPr>
          <p:nvPr/>
        </p:nvSpPr>
        <p:spPr bwMode="auto">
          <a:xfrm>
            <a:off x="2765808" y="3778470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5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1" name="TextBox 11"/>
          <p:cNvSpPr txBox="1">
            <a:spLocks noChangeArrowheads="1"/>
          </p:cNvSpPr>
          <p:nvPr/>
        </p:nvSpPr>
        <p:spPr bwMode="auto">
          <a:xfrm>
            <a:off x="6641849" y="5038118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0</a:t>
            </a:r>
            <a:endParaRPr lang="en-US" altLang="zh-CN" sz="2000" i="0" u="none" strike="noStrike" kern="1000" cap="none" spc="-250" normalizeH="0" dirty="0">
              <a:solidFill>
                <a:srgbClr val="0000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2" name="TextBox 11"/>
          <p:cNvSpPr txBox="1">
            <a:spLocks noChangeArrowheads="1"/>
          </p:cNvSpPr>
          <p:nvPr/>
        </p:nvSpPr>
        <p:spPr bwMode="auto">
          <a:xfrm>
            <a:off x="4656947" y="5038622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4" name="TextBox 11"/>
          <p:cNvSpPr txBox="1">
            <a:spLocks noChangeArrowheads="1"/>
          </p:cNvSpPr>
          <p:nvPr/>
        </p:nvSpPr>
        <p:spPr bwMode="auto">
          <a:xfrm>
            <a:off x="5242264" y="5038622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5" name="TextBox 11"/>
          <p:cNvSpPr txBox="1">
            <a:spLocks noChangeArrowheads="1"/>
          </p:cNvSpPr>
          <p:nvPr/>
        </p:nvSpPr>
        <p:spPr bwMode="auto">
          <a:xfrm>
            <a:off x="5896053" y="5038118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6" name="TextBox 11"/>
          <p:cNvSpPr txBox="1">
            <a:spLocks noChangeArrowheads="1"/>
          </p:cNvSpPr>
          <p:nvPr/>
        </p:nvSpPr>
        <p:spPr bwMode="auto">
          <a:xfrm>
            <a:off x="7265374" y="5038122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7" name="TextBox 11"/>
          <p:cNvSpPr txBox="1">
            <a:spLocks noChangeArrowheads="1"/>
          </p:cNvSpPr>
          <p:nvPr/>
        </p:nvSpPr>
        <p:spPr bwMode="auto">
          <a:xfrm>
            <a:off x="7876477" y="5038118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8" name="TextBox 11"/>
          <p:cNvSpPr txBox="1">
            <a:spLocks noChangeArrowheads="1"/>
          </p:cNvSpPr>
          <p:nvPr/>
        </p:nvSpPr>
        <p:spPr bwMode="auto">
          <a:xfrm>
            <a:off x="8495476" y="5038118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9" name="TextBox 11"/>
          <p:cNvSpPr txBox="1">
            <a:spLocks noChangeArrowheads="1"/>
          </p:cNvSpPr>
          <p:nvPr/>
        </p:nvSpPr>
        <p:spPr bwMode="auto">
          <a:xfrm>
            <a:off x="9104357" y="5039385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0" name="TextBox 11"/>
          <p:cNvSpPr txBox="1">
            <a:spLocks noChangeArrowheads="1"/>
          </p:cNvSpPr>
          <p:nvPr/>
        </p:nvSpPr>
        <p:spPr bwMode="auto">
          <a:xfrm>
            <a:off x="4030203" y="5038622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1" name="TextBox 11"/>
          <p:cNvSpPr txBox="1">
            <a:spLocks noChangeArrowheads="1"/>
          </p:cNvSpPr>
          <p:nvPr/>
        </p:nvSpPr>
        <p:spPr bwMode="auto">
          <a:xfrm>
            <a:off x="3384347" y="5039933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5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2" name="TextBox 11"/>
          <p:cNvSpPr txBox="1">
            <a:spLocks noChangeArrowheads="1"/>
          </p:cNvSpPr>
          <p:nvPr/>
        </p:nvSpPr>
        <p:spPr bwMode="auto">
          <a:xfrm>
            <a:off x="2782121" y="5011767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6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6888088" y="3233214"/>
            <a:ext cx="540060" cy="468052"/>
            <a:chOff x="9336360" y="1520788"/>
            <a:chExt cx="540060" cy="468052"/>
          </a:xfrm>
        </p:grpSpPr>
        <p:sp>
          <p:nvSpPr>
            <p:cNvPr id="60" name="圆角矩形标注 59"/>
            <p:cNvSpPr/>
            <p:nvPr/>
          </p:nvSpPr>
          <p:spPr>
            <a:xfrm>
              <a:off x="9336360" y="1556792"/>
              <a:ext cx="540060" cy="432048"/>
            </a:xfrm>
            <a:prstGeom prst="wedgeRoundRectCallout">
              <a:avLst>
                <a:gd name="adj1" fmla="val -67959"/>
                <a:gd name="adj2" fmla="val 37808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9372364" y="1520788"/>
              <a:ext cx="4380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1</a:t>
              </a:r>
              <a:r>
                <a:rPr lang="zh-CN" altLang="en-US" sz="2400" dirty="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？</a:t>
              </a:r>
              <a:endParaRPr lang="zh-CN" altLang="en-US" sz="24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  <p:sp>
        <p:nvSpPr>
          <p:cNvPr id="77" name="矩形 76"/>
          <p:cNvSpPr/>
          <p:nvPr/>
        </p:nvSpPr>
        <p:spPr>
          <a:xfrm>
            <a:off x="900000" y="900000"/>
            <a:ext cx="109566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概念</a:t>
            </a:r>
            <a:endParaRPr lang="en-US" altLang="zh-CN" sz="2600" dirty="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</p:txBody>
      </p:sp>
      <p:grpSp>
        <p:nvGrpSpPr>
          <p:cNvPr id="54" name="组合 53"/>
          <p:cNvGrpSpPr/>
          <p:nvPr/>
        </p:nvGrpSpPr>
        <p:grpSpPr>
          <a:xfrm>
            <a:off x="7392144" y="1936794"/>
            <a:ext cx="1479143" cy="484094"/>
            <a:chOff x="4112801" y="-99392"/>
            <a:chExt cx="1479143" cy="484094"/>
          </a:xfrm>
        </p:grpSpPr>
        <p:sp>
          <p:nvSpPr>
            <p:cNvPr id="87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136356" y="-88177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单位长度</a:t>
              </a:r>
              <a:endParaRPr lang="zh-CN" altLang="en-US" sz="2400" dirty="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5375920" y="1936794"/>
            <a:ext cx="1479143" cy="484094"/>
            <a:chOff x="4112801" y="-99392"/>
            <a:chExt cx="1479143" cy="484094"/>
          </a:xfrm>
        </p:grpSpPr>
        <p:sp>
          <p:nvSpPr>
            <p:cNvPr id="93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4298374" y="-88177"/>
              <a:ext cx="110799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正方向</a:t>
              </a:r>
              <a:endParaRPr lang="zh-CN" altLang="en-US" sz="2400" dirty="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359696" y="1936794"/>
            <a:ext cx="1479143" cy="484094"/>
            <a:chOff x="4112801" y="-99392"/>
            <a:chExt cx="1479143" cy="484094"/>
          </a:xfrm>
        </p:grpSpPr>
        <p:sp>
          <p:nvSpPr>
            <p:cNvPr id="96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97" name="文本框 96"/>
            <p:cNvSpPr txBox="1"/>
            <p:nvPr/>
          </p:nvSpPr>
          <p:spPr>
            <a:xfrm>
              <a:off x="4452263" y="-88177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原点</a:t>
              </a:r>
              <a:endParaRPr lang="zh-CN" altLang="en-US" sz="240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sp>
        <p:nvSpPr>
          <p:cNvPr id="55" name="矩形 54"/>
          <p:cNvSpPr/>
          <p:nvPr/>
        </p:nvSpPr>
        <p:spPr>
          <a:xfrm>
            <a:off x="3283216" y="1912360"/>
            <a:ext cx="1656184" cy="54006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7500156" y="4493354"/>
            <a:ext cx="540060" cy="468052"/>
            <a:chOff x="9336360" y="1520788"/>
            <a:chExt cx="540060" cy="468052"/>
          </a:xfrm>
        </p:grpSpPr>
        <p:sp>
          <p:nvSpPr>
            <p:cNvPr id="104" name="圆角矩形标注 103"/>
            <p:cNvSpPr/>
            <p:nvPr/>
          </p:nvSpPr>
          <p:spPr>
            <a:xfrm>
              <a:off x="9336360" y="1556792"/>
              <a:ext cx="540060" cy="432048"/>
            </a:xfrm>
            <a:prstGeom prst="wedgeRoundRectCallout">
              <a:avLst>
                <a:gd name="adj1" fmla="val -67959"/>
                <a:gd name="adj2" fmla="val 37808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文本框 104"/>
            <p:cNvSpPr txBox="1"/>
            <p:nvPr/>
          </p:nvSpPr>
          <p:spPr>
            <a:xfrm>
              <a:off x="9372364" y="1520788"/>
              <a:ext cx="4380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1</a:t>
              </a:r>
              <a:r>
                <a:rPr lang="zh-CN" altLang="en-US" sz="2400" dirty="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？</a:t>
              </a:r>
              <a:endParaRPr lang="zh-CN" altLang="en-US" sz="24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90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101" name="矩形 100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102" name="矩形 101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91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98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0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  <p:bldP spid="115" grpId="1"/>
      <p:bldP spid="115" grpId="2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61" grpId="0"/>
      <p:bldP spid="62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2" name="组合 131"/>
          <p:cNvGrpSpPr/>
          <p:nvPr/>
        </p:nvGrpSpPr>
        <p:grpSpPr>
          <a:xfrm>
            <a:off x="6276020" y="3032956"/>
            <a:ext cx="2124236" cy="484094"/>
            <a:chOff x="6708068" y="2672916"/>
            <a:chExt cx="2124236" cy="484094"/>
          </a:xfrm>
        </p:grpSpPr>
        <p:sp>
          <p:nvSpPr>
            <p:cNvPr id="133" name="矩形: 圆角 7"/>
            <p:cNvSpPr/>
            <p:nvPr/>
          </p:nvSpPr>
          <p:spPr>
            <a:xfrm>
              <a:off x="6708068" y="2672916"/>
              <a:ext cx="2124236" cy="484094"/>
            </a:xfrm>
            <a:prstGeom prst="wedgeRoundRectCallout">
              <a:avLst>
                <a:gd name="adj1" fmla="val -26812"/>
                <a:gd name="adj2" fmla="val 85931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134" name="文本框 133"/>
            <p:cNvSpPr txBox="1"/>
            <p:nvPr/>
          </p:nvSpPr>
          <p:spPr>
            <a:xfrm>
              <a:off x="6744072" y="2684131"/>
              <a:ext cx="2052228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无法判断正负</a:t>
              </a:r>
              <a:endParaRPr lang="en-US" altLang="zh-CN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cxnSp>
        <p:nvCxnSpPr>
          <p:cNvPr id="70" name="直接连接符 69"/>
          <p:cNvCxnSpPr/>
          <p:nvPr/>
        </p:nvCxnSpPr>
        <p:spPr>
          <a:xfrm>
            <a:off x="9186736" y="3723415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>
            <a:off x="2504316" y="3794305"/>
            <a:ext cx="7190105" cy="0"/>
          </a:xfrm>
          <a:prstGeom prst="line">
            <a:avLst/>
          </a:prstGeom>
          <a:ln w="22225">
            <a:solidFill>
              <a:schemeClr val="tx1"/>
            </a:solidFill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>
            <a:off x="3646737" y="3722314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>
            <a:off x="4261718" y="3722314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>
            <a:off x="4877346" y="3722314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/>
          <p:nvPr/>
        </p:nvCxnSpPr>
        <p:spPr>
          <a:xfrm>
            <a:off x="5492973" y="3722314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连接符 85"/>
          <p:cNvCxnSpPr/>
          <p:nvPr/>
        </p:nvCxnSpPr>
        <p:spPr>
          <a:xfrm>
            <a:off x="6108600" y="3723415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接连接符 86"/>
          <p:cNvCxnSpPr/>
          <p:nvPr/>
        </p:nvCxnSpPr>
        <p:spPr>
          <a:xfrm>
            <a:off x="6724227" y="3723415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接连接符 87"/>
          <p:cNvCxnSpPr/>
          <p:nvPr/>
        </p:nvCxnSpPr>
        <p:spPr>
          <a:xfrm>
            <a:off x="7339854" y="3723415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7955481" y="3723415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Box 11"/>
          <p:cNvSpPr txBox="1">
            <a:spLocks noChangeArrowheads="1"/>
          </p:cNvSpPr>
          <p:nvPr/>
        </p:nvSpPr>
        <p:spPr bwMode="auto">
          <a:xfrm>
            <a:off x="3334296" y="3753036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20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91" name="TextBox 11"/>
          <p:cNvSpPr txBox="1">
            <a:spLocks noChangeArrowheads="1"/>
          </p:cNvSpPr>
          <p:nvPr/>
        </p:nvSpPr>
        <p:spPr bwMode="auto">
          <a:xfrm>
            <a:off x="3961040" y="3753036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20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92" name="TextBox 11"/>
          <p:cNvSpPr txBox="1">
            <a:spLocks noChangeArrowheads="1"/>
          </p:cNvSpPr>
          <p:nvPr/>
        </p:nvSpPr>
        <p:spPr bwMode="auto">
          <a:xfrm>
            <a:off x="4546357" y="3753036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93" name="TextBox 11"/>
          <p:cNvSpPr txBox="1">
            <a:spLocks noChangeArrowheads="1"/>
          </p:cNvSpPr>
          <p:nvPr/>
        </p:nvSpPr>
        <p:spPr bwMode="auto">
          <a:xfrm>
            <a:off x="5200146" y="3752532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2000" kern="1000" spc="-25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94" name="TextBox 11"/>
          <p:cNvSpPr txBox="1">
            <a:spLocks noChangeArrowheads="1"/>
          </p:cNvSpPr>
          <p:nvPr/>
        </p:nvSpPr>
        <p:spPr bwMode="auto">
          <a:xfrm>
            <a:off x="6569467" y="3752536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95" name="TextBox 11"/>
          <p:cNvSpPr txBox="1">
            <a:spLocks noChangeArrowheads="1"/>
          </p:cNvSpPr>
          <p:nvPr/>
        </p:nvSpPr>
        <p:spPr bwMode="auto">
          <a:xfrm>
            <a:off x="5945942" y="3752532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0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96" name="TextBox 11"/>
          <p:cNvSpPr txBox="1">
            <a:spLocks noChangeArrowheads="1"/>
          </p:cNvSpPr>
          <p:nvPr/>
        </p:nvSpPr>
        <p:spPr bwMode="auto">
          <a:xfrm>
            <a:off x="7180570" y="3752532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97" name="TextBox 11"/>
          <p:cNvSpPr txBox="1">
            <a:spLocks noChangeArrowheads="1"/>
          </p:cNvSpPr>
          <p:nvPr/>
        </p:nvSpPr>
        <p:spPr bwMode="auto">
          <a:xfrm>
            <a:off x="7799569" y="3752532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20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79" name="直接连接符 78"/>
          <p:cNvCxnSpPr/>
          <p:nvPr/>
        </p:nvCxnSpPr>
        <p:spPr>
          <a:xfrm>
            <a:off x="8571108" y="3723415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11"/>
          <p:cNvSpPr txBox="1">
            <a:spLocks noChangeArrowheads="1"/>
          </p:cNvSpPr>
          <p:nvPr/>
        </p:nvSpPr>
        <p:spPr bwMode="auto">
          <a:xfrm>
            <a:off x="8408450" y="3753799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20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74" name="直接连接符 73"/>
          <p:cNvCxnSpPr/>
          <p:nvPr/>
        </p:nvCxnSpPr>
        <p:spPr>
          <a:xfrm>
            <a:off x="3030464" y="3722314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11"/>
          <p:cNvSpPr txBox="1">
            <a:spLocks noChangeArrowheads="1"/>
          </p:cNvSpPr>
          <p:nvPr/>
        </p:nvSpPr>
        <p:spPr bwMode="auto">
          <a:xfrm>
            <a:off x="9024076" y="3753799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5</a:t>
            </a:r>
            <a:endParaRPr lang="en-US" altLang="zh-CN" sz="20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7" name="TextBox 11"/>
          <p:cNvSpPr txBox="1">
            <a:spLocks noChangeArrowheads="1"/>
          </p:cNvSpPr>
          <p:nvPr/>
        </p:nvSpPr>
        <p:spPr bwMode="auto">
          <a:xfrm>
            <a:off x="2688440" y="3754347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5</a:t>
            </a:r>
            <a:endParaRPr lang="en-US" altLang="zh-CN" sz="20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4" name="TextBox 11"/>
          <p:cNvSpPr txBox="1">
            <a:spLocks noChangeArrowheads="1"/>
          </p:cNvSpPr>
          <p:nvPr/>
        </p:nvSpPr>
        <p:spPr bwMode="auto">
          <a:xfrm>
            <a:off x="5342803" y="5038903"/>
            <a:ext cx="299916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1800" kern="1000" spc="-2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18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5" name="TextBox 11"/>
          <p:cNvSpPr txBox="1">
            <a:spLocks noChangeArrowheads="1"/>
          </p:cNvSpPr>
          <p:nvPr/>
        </p:nvSpPr>
        <p:spPr bwMode="auto">
          <a:xfrm>
            <a:off x="4712254" y="5033484"/>
            <a:ext cx="299916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1800" kern="1000" spc="-2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18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6" name="TextBox 11"/>
          <p:cNvSpPr txBox="1">
            <a:spLocks noChangeArrowheads="1"/>
          </p:cNvSpPr>
          <p:nvPr/>
        </p:nvSpPr>
        <p:spPr bwMode="auto">
          <a:xfrm>
            <a:off x="4103457" y="5039933"/>
            <a:ext cx="299916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1800" kern="1000" spc="-2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18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7" name="TextBox 11"/>
          <p:cNvSpPr txBox="1">
            <a:spLocks noChangeArrowheads="1"/>
          </p:cNvSpPr>
          <p:nvPr/>
        </p:nvSpPr>
        <p:spPr bwMode="auto">
          <a:xfrm>
            <a:off x="3478188" y="5030493"/>
            <a:ext cx="299916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1800" kern="1000" spc="-2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18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08" name="TextBox 11"/>
          <p:cNvSpPr txBox="1">
            <a:spLocks noChangeArrowheads="1"/>
          </p:cNvSpPr>
          <p:nvPr/>
        </p:nvSpPr>
        <p:spPr bwMode="auto">
          <a:xfrm>
            <a:off x="2871292" y="5029402"/>
            <a:ext cx="299916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1800" kern="1000" spc="-25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5</a:t>
            </a:r>
            <a:endParaRPr lang="en-US" altLang="zh-CN" sz="1800" i="0" u="none" strike="noStrike" kern="1000" cap="none" spc="-250" normalizeH="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12" name="TextBox 11"/>
          <p:cNvSpPr txBox="1">
            <a:spLocks noChangeArrowheads="1"/>
          </p:cNvSpPr>
          <p:nvPr/>
        </p:nvSpPr>
        <p:spPr bwMode="auto">
          <a:xfrm>
            <a:off x="8262593" y="5037598"/>
            <a:ext cx="635958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800" kern="1000" spc="-25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1800" kern="1000" spc="-25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18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13" name="TextBox 11"/>
          <p:cNvSpPr txBox="1">
            <a:spLocks noChangeArrowheads="1"/>
          </p:cNvSpPr>
          <p:nvPr/>
        </p:nvSpPr>
        <p:spPr bwMode="auto">
          <a:xfrm>
            <a:off x="7658425" y="5039932"/>
            <a:ext cx="635958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1800" kern="1000" spc="-25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1800" kern="1000" spc="-2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18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14" name="TextBox 11"/>
          <p:cNvSpPr txBox="1">
            <a:spLocks noChangeArrowheads="1"/>
          </p:cNvSpPr>
          <p:nvPr/>
        </p:nvSpPr>
        <p:spPr bwMode="auto">
          <a:xfrm>
            <a:off x="7049156" y="5039932"/>
            <a:ext cx="635958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1800" kern="1000" spc="-25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1800" kern="1000" spc="-2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18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15" name="TextBox 11"/>
          <p:cNvSpPr txBox="1">
            <a:spLocks noChangeArrowheads="1"/>
          </p:cNvSpPr>
          <p:nvPr/>
        </p:nvSpPr>
        <p:spPr bwMode="auto">
          <a:xfrm>
            <a:off x="6410758" y="5025607"/>
            <a:ext cx="635958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800" kern="1000" spc="-25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1800" kern="1000" spc="-25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18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16" name="TextBox 11"/>
          <p:cNvSpPr txBox="1">
            <a:spLocks noChangeArrowheads="1"/>
          </p:cNvSpPr>
          <p:nvPr/>
        </p:nvSpPr>
        <p:spPr bwMode="auto">
          <a:xfrm>
            <a:off x="8866761" y="5033484"/>
            <a:ext cx="635958" cy="36928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1800" kern="1000" spc="-25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1800" kern="1000" spc="-25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5</a:t>
            </a:r>
            <a:endParaRPr lang="en-US" altLang="zh-CN" sz="1800" i="0" u="none" strike="noStrike" kern="1000" cap="none" spc="-250" normalizeH="0" dirty="0">
              <a:solidFill>
                <a:srgbClr val="CC33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2502320" y="4997546"/>
            <a:ext cx="7190105" cy="399505"/>
            <a:chOff x="2505075" y="1917699"/>
            <a:chExt cx="7189788" cy="399554"/>
          </a:xfrm>
        </p:grpSpPr>
        <p:cxnSp>
          <p:nvCxnSpPr>
            <p:cNvPr id="142" name="直接连接符 141"/>
            <p:cNvCxnSpPr/>
            <p:nvPr/>
          </p:nvCxnSpPr>
          <p:spPr>
            <a:xfrm>
              <a:off x="9187200" y="1918800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3" name="组合 142"/>
            <p:cNvGrpSpPr/>
            <p:nvPr/>
          </p:nvGrpSpPr>
          <p:grpSpPr>
            <a:xfrm>
              <a:off x="2505075" y="1917699"/>
              <a:ext cx="7189788" cy="399554"/>
              <a:chOff x="2505075" y="1917699"/>
              <a:chExt cx="7189788" cy="399554"/>
            </a:xfrm>
          </p:grpSpPr>
          <p:grpSp>
            <p:nvGrpSpPr>
              <p:cNvPr id="144" name="组合 143"/>
              <p:cNvGrpSpPr/>
              <p:nvPr/>
            </p:nvGrpSpPr>
            <p:grpSpPr>
              <a:xfrm>
                <a:off x="2505075" y="1917699"/>
                <a:ext cx="7189788" cy="399554"/>
                <a:chOff x="2505075" y="1917699"/>
                <a:chExt cx="7189788" cy="399554"/>
              </a:xfrm>
            </p:grpSpPr>
            <p:grpSp>
              <p:nvGrpSpPr>
                <p:cNvPr id="150" name="组合 149"/>
                <p:cNvGrpSpPr/>
                <p:nvPr/>
              </p:nvGrpSpPr>
              <p:grpSpPr>
                <a:xfrm>
                  <a:off x="2505075" y="1917699"/>
                  <a:ext cx="7189788" cy="399554"/>
                  <a:chOff x="2505075" y="1917699"/>
                  <a:chExt cx="7189788" cy="399554"/>
                </a:xfrm>
              </p:grpSpPr>
              <p:cxnSp>
                <p:nvCxnSpPr>
                  <p:cNvPr id="153" name="直接连接符 152"/>
                  <p:cNvCxnSpPr/>
                  <p:nvPr/>
                </p:nvCxnSpPr>
                <p:spPr>
                  <a:xfrm>
                    <a:off x="2505075" y="1989699"/>
                    <a:ext cx="7189788" cy="0"/>
                  </a:xfrm>
                  <a:prstGeom prst="line">
                    <a:avLst/>
                  </a:prstGeom>
                  <a:ln w="22225">
                    <a:solidFill>
                      <a:schemeClr val="tx1"/>
                    </a:solidFill>
                    <a:tailEnd type="none" w="med" len="med"/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4" name="直接连接符 153"/>
                  <p:cNvCxnSpPr/>
                  <p:nvPr/>
                </p:nvCxnSpPr>
                <p:spPr>
                  <a:xfrm>
                    <a:off x="3647446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直接连接符 154"/>
                  <p:cNvCxnSpPr/>
                  <p:nvPr/>
                </p:nvCxnSpPr>
                <p:spPr>
                  <a:xfrm>
                    <a:off x="4262400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6" name="直接连接符 155"/>
                  <p:cNvCxnSpPr/>
                  <p:nvPr/>
                </p:nvCxnSpPr>
                <p:spPr>
                  <a:xfrm>
                    <a:off x="4878000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直接连接符 156"/>
                  <p:cNvCxnSpPr/>
                  <p:nvPr/>
                </p:nvCxnSpPr>
                <p:spPr>
                  <a:xfrm>
                    <a:off x="5493600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8" name="直接连接符 157"/>
                  <p:cNvCxnSpPr/>
                  <p:nvPr/>
                </p:nvCxnSpPr>
                <p:spPr>
                  <a:xfrm>
                    <a:off x="61092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9" name="直接连接符 158"/>
                  <p:cNvCxnSpPr/>
                  <p:nvPr/>
                </p:nvCxnSpPr>
                <p:spPr>
                  <a:xfrm>
                    <a:off x="67248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0" name="直接连接符 159"/>
                  <p:cNvCxnSpPr/>
                  <p:nvPr/>
                </p:nvCxnSpPr>
                <p:spPr>
                  <a:xfrm>
                    <a:off x="73404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1" name="直接连接符 160"/>
                  <p:cNvCxnSpPr/>
                  <p:nvPr/>
                </p:nvCxnSpPr>
                <p:spPr>
                  <a:xfrm>
                    <a:off x="79560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67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959249" y="1947921"/>
                    <a:ext cx="299903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en-US" altLang="zh-CN" sz="1800" kern="1000" spc="-250" dirty="0"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0</a:t>
                    </a:r>
                    <a:endParaRPr lang="en-US" altLang="zh-CN" sz="1800" i="0" u="none" strike="noStrike" kern="1000" cap="none" spc="-250" normalizeH="0" dirty="0"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</p:grpSp>
            <p:cxnSp>
              <p:nvCxnSpPr>
                <p:cNvPr id="151" name="直接连接符 150"/>
                <p:cNvCxnSpPr/>
                <p:nvPr/>
              </p:nvCxnSpPr>
              <p:spPr>
                <a:xfrm>
                  <a:off x="8571600" y="1918800"/>
                  <a:ext cx="0" cy="7200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46" name="直接连接符 145"/>
              <p:cNvCxnSpPr/>
              <p:nvPr/>
            </p:nvCxnSpPr>
            <p:spPr>
              <a:xfrm>
                <a:off x="3031200" y="1917699"/>
                <a:ext cx="0" cy="7200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9" name="任意多边形: 形状 98"/>
          <p:cNvSpPr/>
          <p:nvPr>
            <p:custDataLst>
              <p:tags r:id="rId1"/>
            </p:custDataLst>
          </p:nvPr>
        </p:nvSpPr>
        <p:spPr>
          <a:xfrm flipH="1">
            <a:off x="2411687" y="5013117"/>
            <a:ext cx="144592" cy="116506"/>
          </a:xfrm>
          <a:custGeom>
            <a:avLst/>
            <a:gdLst>
              <a:gd name="connsiteX0" fmla="*/ 28419 w 543291"/>
              <a:gd name="connsiteY0" fmla="*/ 0 h 396184"/>
              <a:gd name="connsiteX1" fmla="*/ 543291 w 543291"/>
              <a:gd name="connsiteY1" fmla="*/ 208958 h 396184"/>
              <a:gd name="connsiteX2" fmla="*/ 0 w 543291"/>
              <a:gd name="connsiteY2" fmla="*/ 396184 h 396184"/>
              <a:gd name="connsiteX3" fmla="*/ 215645 w 543291"/>
              <a:gd name="connsiteY3" fmla="*/ 198928 h 396184"/>
              <a:gd name="connsiteX4" fmla="*/ 28419 w 543291"/>
              <a:gd name="connsiteY4" fmla="*/ 0 h 396184"/>
              <a:gd name="connsiteX0-1" fmla="*/ -1 w 514871"/>
              <a:gd name="connsiteY0-2" fmla="*/ 0 h 378489"/>
              <a:gd name="connsiteX1-3" fmla="*/ 514871 w 514871"/>
              <a:gd name="connsiteY1-4" fmla="*/ 208958 h 378489"/>
              <a:gd name="connsiteX2-5" fmla="*/ 159861 w 514871"/>
              <a:gd name="connsiteY2-6" fmla="*/ 378489 h 378489"/>
              <a:gd name="connsiteX3-7" fmla="*/ 187225 w 514871"/>
              <a:gd name="connsiteY3-8" fmla="*/ 198928 h 378489"/>
              <a:gd name="connsiteX4-9" fmla="*/ -1 w 514871"/>
              <a:gd name="connsiteY4-10" fmla="*/ 0 h 378489"/>
              <a:gd name="connsiteX0-11" fmla="*/ 0 w 425374"/>
              <a:gd name="connsiteY0-12" fmla="*/ 0 h 396216"/>
              <a:gd name="connsiteX1-13" fmla="*/ 425374 w 425374"/>
              <a:gd name="connsiteY1-14" fmla="*/ 226685 h 396216"/>
              <a:gd name="connsiteX2-15" fmla="*/ 70364 w 425374"/>
              <a:gd name="connsiteY2-16" fmla="*/ 396216 h 396216"/>
              <a:gd name="connsiteX3-17" fmla="*/ 97728 w 425374"/>
              <a:gd name="connsiteY3-18" fmla="*/ 216655 h 396216"/>
              <a:gd name="connsiteX4-19" fmla="*/ 0 w 425374"/>
              <a:gd name="connsiteY4-20" fmla="*/ 0 h 396216"/>
              <a:gd name="connsiteX0-21" fmla="*/ 0 w 411607"/>
              <a:gd name="connsiteY0-22" fmla="*/ 0 h 369631"/>
              <a:gd name="connsiteX1-23" fmla="*/ 411607 w 411607"/>
              <a:gd name="connsiteY1-24" fmla="*/ 200100 h 369631"/>
              <a:gd name="connsiteX2-25" fmla="*/ 56597 w 411607"/>
              <a:gd name="connsiteY2-26" fmla="*/ 369631 h 369631"/>
              <a:gd name="connsiteX3-27" fmla="*/ 83961 w 411607"/>
              <a:gd name="connsiteY3-28" fmla="*/ 190070 h 369631"/>
              <a:gd name="connsiteX4-29" fmla="*/ 0 w 411607"/>
              <a:gd name="connsiteY4-30" fmla="*/ 0 h 369631"/>
              <a:gd name="connsiteX0-31" fmla="*/ 0 w 411607"/>
              <a:gd name="connsiteY0-32" fmla="*/ 0 h 369631"/>
              <a:gd name="connsiteX1-33" fmla="*/ 411607 w 411607"/>
              <a:gd name="connsiteY1-34" fmla="*/ 200100 h 369631"/>
              <a:gd name="connsiteX2-35" fmla="*/ 56597 w 411607"/>
              <a:gd name="connsiteY2-36" fmla="*/ 369631 h 369631"/>
              <a:gd name="connsiteX3-37" fmla="*/ 152802 w 411607"/>
              <a:gd name="connsiteY3-38" fmla="*/ 216657 h 369631"/>
              <a:gd name="connsiteX4-39" fmla="*/ 0 w 411607"/>
              <a:gd name="connsiteY4-40" fmla="*/ 0 h 369631"/>
              <a:gd name="connsiteX0-41" fmla="*/ 0 w 411607"/>
              <a:gd name="connsiteY0-42" fmla="*/ 0 h 369631"/>
              <a:gd name="connsiteX1-43" fmla="*/ 411607 w 411607"/>
              <a:gd name="connsiteY1-44" fmla="*/ 200100 h 369631"/>
              <a:gd name="connsiteX2-45" fmla="*/ 63482 w 411607"/>
              <a:gd name="connsiteY2-46" fmla="*/ 369631 h 369631"/>
              <a:gd name="connsiteX3-47" fmla="*/ 152802 w 411607"/>
              <a:gd name="connsiteY3-48" fmla="*/ 216657 h 369631"/>
              <a:gd name="connsiteX4-49" fmla="*/ 0 w 411607"/>
              <a:gd name="connsiteY4-50" fmla="*/ 0 h 369631"/>
              <a:gd name="connsiteX0-51" fmla="*/ 0 w 411607"/>
              <a:gd name="connsiteY0-52" fmla="*/ 0 h 378494"/>
              <a:gd name="connsiteX1-53" fmla="*/ 411607 w 411607"/>
              <a:gd name="connsiteY1-54" fmla="*/ 200100 h 378494"/>
              <a:gd name="connsiteX2-55" fmla="*/ 22177 w 411607"/>
              <a:gd name="connsiteY2-56" fmla="*/ 378494 h 378494"/>
              <a:gd name="connsiteX3-57" fmla="*/ 152802 w 411607"/>
              <a:gd name="connsiteY3-58" fmla="*/ 216657 h 378494"/>
              <a:gd name="connsiteX4-59" fmla="*/ 0 w 411607"/>
              <a:gd name="connsiteY4-60" fmla="*/ 0 h 378494"/>
              <a:gd name="connsiteX0-61" fmla="*/ 60434 w 389430"/>
              <a:gd name="connsiteY0-62" fmla="*/ 0 h 431664"/>
              <a:gd name="connsiteX1-63" fmla="*/ 389430 w 389430"/>
              <a:gd name="connsiteY1-64" fmla="*/ 253270 h 431664"/>
              <a:gd name="connsiteX2-65" fmla="*/ 0 w 389430"/>
              <a:gd name="connsiteY2-66" fmla="*/ 431664 h 431664"/>
              <a:gd name="connsiteX3-67" fmla="*/ 130625 w 389430"/>
              <a:gd name="connsiteY3-68" fmla="*/ 269827 h 431664"/>
              <a:gd name="connsiteX4-69" fmla="*/ 60434 w 389430"/>
              <a:gd name="connsiteY4-70" fmla="*/ 0 h 431664"/>
              <a:gd name="connsiteX0-71" fmla="*/ 0 w 390954"/>
              <a:gd name="connsiteY0-72" fmla="*/ 0 h 369636"/>
              <a:gd name="connsiteX1-73" fmla="*/ 390954 w 390954"/>
              <a:gd name="connsiteY1-74" fmla="*/ 191242 h 369636"/>
              <a:gd name="connsiteX2-75" fmla="*/ 1524 w 390954"/>
              <a:gd name="connsiteY2-76" fmla="*/ 369636 h 369636"/>
              <a:gd name="connsiteX3-77" fmla="*/ 132149 w 390954"/>
              <a:gd name="connsiteY3-78" fmla="*/ 207799 h 369636"/>
              <a:gd name="connsiteX4-79" fmla="*/ 0 w 390954"/>
              <a:gd name="connsiteY4-80" fmla="*/ 0 h 369636"/>
              <a:gd name="connsiteX0-81" fmla="*/ 32896 w 423850"/>
              <a:gd name="connsiteY0-82" fmla="*/ 0 h 396221"/>
              <a:gd name="connsiteX1-83" fmla="*/ 423850 w 423850"/>
              <a:gd name="connsiteY1-84" fmla="*/ 191242 h 396221"/>
              <a:gd name="connsiteX2-85" fmla="*/ 0 w 423850"/>
              <a:gd name="connsiteY2-86" fmla="*/ 396221 h 396221"/>
              <a:gd name="connsiteX3-87" fmla="*/ 165045 w 423850"/>
              <a:gd name="connsiteY3-88" fmla="*/ 207799 h 396221"/>
              <a:gd name="connsiteX4-89" fmla="*/ 32896 w 423850"/>
              <a:gd name="connsiteY4-90" fmla="*/ 0 h 396221"/>
              <a:gd name="connsiteX0-91" fmla="*/ 32896 w 423850"/>
              <a:gd name="connsiteY0-92" fmla="*/ 0 h 396221"/>
              <a:gd name="connsiteX1-93" fmla="*/ 423850 w 423850"/>
              <a:gd name="connsiteY1-94" fmla="*/ 191242 h 396221"/>
              <a:gd name="connsiteX2-95" fmla="*/ 0 w 423850"/>
              <a:gd name="connsiteY2-96" fmla="*/ 396221 h 396221"/>
              <a:gd name="connsiteX3-97" fmla="*/ 82434 w 423850"/>
              <a:gd name="connsiteY3-98" fmla="*/ 172350 h 396221"/>
              <a:gd name="connsiteX4-99" fmla="*/ 32896 w 423850"/>
              <a:gd name="connsiteY4-100" fmla="*/ 0 h 396221"/>
              <a:gd name="connsiteX0-101" fmla="*/ 32896 w 423850"/>
              <a:gd name="connsiteY0-102" fmla="*/ 0 h 396221"/>
              <a:gd name="connsiteX1-103" fmla="*/ 423850 w 423850"/>
              <a:gd name="connsiteY1-104" fmla="*/ 191242 h 396221"/>
              <a:gd name="connsiteX2-105" fmla="*/ 0 w 423850"/>
              <a:gd name="connsiteY2-106" fmla="*/ 396221 h 396221"/>
              <a:gd name="connsiteX3-107" fmla="*/ 68663 w 423850"/>
              <a:gd name="connsiteY3-108" fmla="*/ 225520 h 396221"/>
              <a:gd name="connsiteX4-109" fmla="*/ 32896 w 423850"/>
              <a:gd name="connsiteY4-110" fmla="*/ 0 h 396221"/>
              <a:gd name="connsiteX0-111" fmla="*/ 0 w 435598"/>
              <a:gd name="connsiteY0-112" fmla="*/ 0 h 378767"/>
              <a:gd name="connsiteX1-113" fmla="*/ 435598 w 435598"/>
              <a:gd name="connsiteY1-114" fmla="*/ 173788 h 378767"/>
              <a:gd name="connsiteX2-115" fmla="*/ 11748 w 435598"/>
              <a:gd name="connsiteY2-116" fmla="*/ 378767 h 378767"/>
              <a:gd name="connsiteX3-117" fmla="*/ 80411 w 435598"/>
              <a:gd name="connsiteY3-118" fmla="*/ 208066 h 378767"/>
              <a:gd name="connsiteX4-119" fmla="*/ 0 w 435598"/>
              <a:gd name="connsiteY4-120" fmla="*/ 0 h 378767"/>
              <a:gd name="connsiteX0-121" fmla="*/ 0 w 435598"/>
              <a:gd name="connsiteY0-122" fmla="*/ 0 h 352583"/>
              <a:gd name="connsiteX1-123" fmla="*/ 435598 w 435598"/>
              <a:gd name="connsiteY1-124" fmla="*/ 147604 h 352583"/>
              <a:gd name="connsiteX2-125" fmla="*/ 11748 w 435598"/>
              <a:gd name="connsiteY2-126" fmla="*/ 352583 h 352583"/>
              <a:gd name="connsiteX3-127" fmla="*/ 80411 w 435598"/>
              <a:gd name="connsiteY3-128" fmla="*/ 181882 h 352583"/>
              <a:gd name="connsiteX4-129" fmla="*/ 0 w 435598"/>
              <a:gd name="connsiteY4-130" fmla="*/ 0 h 352583"/>
              <a:gd name="connsiteX0-131" fmla="*/ 77542 w 423850"/>
              <a:gd name="connsiteY0-132" fmla="*/ 0 h 404951"/>
              <a:gd name="connsiteX1-133" fmla="*/ 423850 w 423850"/>
              <a:gd name="connsiteY1-134" fmla="*/ 199972 h 404951"/>
              <a:gd name="connsiteX2-135" fmla="*/ 0 w 423850"/>
              <a:gd name="connsiteY2-136" fmla="*/ 404951 h 404951"/>
              <a:gd name="connsiteX3-137" fmla="*/ 68663 w 423850"/>
              <a:gd name="connsiteY3-138" fmla="*/ 234250 h 404951"/>
              <a:gd name="connsiteX4-139" fmla="*/ 77542 w 423850"/>
              <a:gd name="connsiteY4-140" fmla="*/ 0 h 404951"/>
              <a:gd name="connsiteX0-141" fmla="*/ 8879 w 355187"/>
              <a:gd name="connsiteY0-142" fmla="*/ 0 h 413681"/>
              <a:gd name="connsiteX1-143" fmla="*/ 355187 w 355187"/>
              <a:gd name="connsiteY1-144" fmla="*/ 199972 h 413681"/>
              <a:gd name="connsiteX2-145" fmla="*/ 3882 w 355187"/>
              <a:gd name="connsiteY2-146" fmla="*/ 413681 h 413681"/>
              <a:gd name="connsiteX3-147" fmla="*/ 0 w 355187"/>
              <a:gd name="connsiteY3-148" fmla="*/ 234250 h 413681"/>
              <a:gd name="connsiteX4-149" fmla="*/ 8879 w 355187"/>
              <a:gd name="connsiteY4-150" fmla="*/ 0 h 413681"/>
              <a:gd name="connsiteX0-151" fmla="*/ 4997 w 351305"/>
              <a:gd name="connsiteY0-152" fmla="*/ 0 h 413681"/>
              <a:gd name="connsiteX1-153" fmla="*/ 351305 w 351305"/>
              <a:gd name="connsiteY1-154" fmla="*/ 199972 h 413681"/>
              <a:gd name="connsiteX2-155" fmla="*/ 0 w 351305"/>
              <a:gd name="connsiteY2-156" fmla="*/ 413681 h 413681"/>
              <a:gd name="connsiteX3-157" fmla="*/ 40765 w 351305"/>
              <a:gd name="connsiteY3-158" fmla="*/ 190613 h 413681"/>
              <a:gd name="connsiteX4-159" fmla="*/ 4997 w 351305"/>
              <a:gd name="connsiteY4-160" fmla="*/ 0 h 413681"/>
              <a:gd name="connsiteX0-161" fmla="*/ 133349 w 351305"/>
              <a:gd name="connsiteY0-162" fmla="*/ 0 h 378772"/>
              <a:gd name="connsiteX1-163" fmla="*/ 351305 w 351305"/>
              <a:gd name="connsiteY1-164" fmla="*/ 165063 h 378772"/>
              <a:gd name="connsiteX2-165" fmla="*/ 0 w 351305"/>
              <a:gd name="connsiteY2-166" fmla="*/ 378772 h 378772"/>
              <a:gd name="connsiteX3-167" fmla="*/ 40765 w 351305"/>
              <a:gd name="connsiteY3-168" fmla="*/ 155704 h 378772"/>
              <a:gd name="connsiteX4-169" fmla="*/ 133349 w 351305"/>
              <a:gd name="connsiteY4-170" fmla="*/ 0 h 378772"/>
              <a:gd name="connsiteX0-171" fmla="*/ 133349 w 351305"/>
              <a:gd name="connsiteY0-172" fmla="*/ 0 h 378772"/>
              <a:gd name="connsiteX1-173" fmla="*/ 351305 w 351305"/>
              <a:gd name="connsiteY1-174" fmla="*/ 165063 h 378772"/>
              <a:gd name="connsiteX2-175" fmla="*/ 0 w 351305"/>
              <a:gd name="connsiteY2-176" fmla="*/ 378772 h 378772"/>
              <a:gd name="connsiteX3-177" fmla="*/ 146793 w 351305"/>
              <a:gd name="connsiteY3-178" fmla="*/ 129521 h 378772"/>
              <a:gd name="connsiteX4-179" fmla="*/ 133349 w 351305"/>
              <a:gd name="connsiteY4-180" fmla="*/ 0 h 378772"/>
              <a:gd name="connsiteX0-181" fmla="*/ 49641 w 267597"/>
              <a:gd name="connsiteY0-182" fmla="*/ 0 h 343864"/>
              <a:gd name="connsiteX1-183" fmla="*/ 267597 w 267597"/>
              <a:gd name="connsiteY1-184" fmla="*/ 165063 h 343864"/>
              <a:gd name="connsiteX2-185" fmla="*/ 0 w 267597"/>
              <a:gd name="connsiteY2-186" fmla="*/ 343864 h 343864"/>
              <a:gd name="connsiteX3-187" fmla="*/ 63085 w 267597"/>
              <a:gd name="connsiteY3-188" fmla="*/ 129521 h 343864"/>
              <a:gd name="connsiteX4-189" fmla="*/ 49641 w 267597"/>
              <a:gd name="connsiteY4-190" fmla="*/ 0 h 343864"/>
              <a:gd name="connsiteX0-191" fmla="*/ 0 w 335148"/>
              <a:gd name="connsiteY0-192" fmla="*/ 0 h 335139"/>
              <a:gd name="connsiteX1-193" fmla="*/ 335148 w 335148"/>
              <a:gd name="connsiteY1-194" fmla="*/ 156338 h 335139"/>
              <a:gd name="connsiteX2-195" fmla="*/ 67551 w 335148"/>
              <a:gd name="connsiteY2-196" fmla="*/ 335139 h 335139"/>
              <a:gd name="connsiteX3-197" fmla="*/ 130636 w 335148"/>
              <a:gd name="connsiteY3-198" fmla="*/ 120796 h 335139"/>
              <a:gd name="connsiteX4-199" fmla="*/ 0 w 335148"/>
              <a:gd name="connsiteY4-200" fmla="*/ 0 h 335139"/>
              <a:gd name="connsiteX0-201" fmla="*/ 0 w 335148"/>
              <a:gd name="connsiteY0-202" fmla="*/ 0 h 361323"/>
              <a:gd name="connsiteX1-203" fmla="*/ 335148 w 335148"/>
              <a:gd name="connsiteY1-204" fmla="*/ 156338 h 361323"/>
              <a:gd name="connsiteX2-205" fmla="*/ 17326 w 335148"/>
              <a:gd name="connsiteY2-206" fmla="*/ 361323 h 361323"/>
              <a:gd name="connsiteX3-207" fmla="*/ 130636 w 335148"/>
              <a:gd name="connsiteY3-208" fmla="*/ 120796 h 361323"/>
              <a:gd name="connsiteX4-209" fmla="*/ 0 w 335148"/>
              <a:gd name="connsiteY4-210" fmla="*/ 0 h 361323"/>
              <a:gd name="connsiteX0-211" fmla="*/ 0 w 335148"/>
              <a:gd name="connsiteY0-212" fmla="*/ 0 h 361323"/>
              <a:gd name="connsiteX1-213" fmla="*/ 335148 w 335148"/>
              <a:gd name="connsiteY1-214" fmla="*/ 156338 h 361323"/>
              <a:gd name="connsiteX2-215" fmla="*/ 17326 w 335148"/>
              <a:gd name="connsiteY2-216" fmla="*/ 361323 h 361323"/>
              <a:gd name="connsiteX3-217" fmla="*/ 91574 w 335148"/>
              <a:gd name="connsiteY3-218" fmla="*/ 120796 h 361323"/>
              <a:gd name="connsiteX4-219" fmla="*/ 0 w 335148"/>
              <a:gd name="connsiteY4-220" fmla="*/ 0 h 361323"/>
              <a:gd name="connsiteX0-221" fmla="*/ 0 w 335148"/>
              <a:gd name="connsiteY0-222" fmla="*/ 0 h 361323"/>
              <a:gd name="connsiteX1-223" fmla="*/ 335148 w 335148"/>
              <a:gd name="connsiteY1-224" fmla="*/ 156338 h 361323"/>
              <a:gd name="connsiteX2-225" fmla="*/ 17326 w 335148"/>
              <a:gd name="connsiteY2-226" fmla="*/ 361323 h 361323"/>
              <a:gd name="connsiteX3-227" fmla="*/ 74832 w 335148"/>
              <a:gd name="connsiteY3-228" fmla="*/ 155710 h 361323"/>
              <a:gd name="connsiteX4-229" fmla="*/ 0 w 335148"/>
              <a:gd name="connsiteY4-230" fmla="*/ 0 h 361323"/>
              <a:gd name="connsiteX0-231" fmla="*/ 49641 w 384789"/>
              <a:gd name="connsiteY0-232" fmla="*/ 0 h 361323"/>
              <a:gd name="connsiteX1-233" fmla="*/ 384789 w 384789"/>
              <a:gd name="connsiteY1-234" fmla="*/ 156338 h 361323"/>
              <a:gd name="connsiteX2-235" fmla="*/ 0 w 384789"/>
              <a:gd name="connsiteY2-236" fmla="*/ 361323 h 361323"/>
              <a:gd name="connsiteX3-237" fmla="*/ 124473 w 384789"/>
              <a:gd name="connsiteY3-238" fmla="*/ 155710 h 361323"/>
              <a:gd name="connsiteX4-239" fmla="*/ 49641 w 384789"/>
              <a:gd name="connsiteY4-240" fmla="*/ 0 h 361323"/>
              <a:gd name="connsiteX0-241" fmla="*/ 21739 w 356887"/>
              <a:gd name="connsiteY0-242" fmla="*/ 0 h 361323"/>
              <a:gd name="connsiteX1-243" fmla="*/ 356887 w 356887"/>
              <a:gd name="connsiteY1-244" fmla="*/ 156338 h 361323"/>
              <a:gd name="connsiteX2-245" fmla="*/ 0 w 356887"/>
              <a:gd name="connsiteY2-246" fmla="*/ 361323 h 361323"/>
              <a:gd name="connsiteX3-247" fmla="*/ 96571 w 356887"/>
              <a:gd name="connsiteY3-248" fmla="*/ 155710 h 361323"/>
              <a:gd name="connsiteX4-249" fmla="*/ 21739 w 356887"/>
              <a:gd name="connsiteY4-250" fmla="*/ 0 h 361323"/>
              <a:gd name="connsiteX0-251" fmla="*/ 16161 w 351309"/>
              <a:gd name="connsiteY0-252" fmla="*/ 0 h 335139"/>
              <a:gd name="connsiteX1-253" fmla="*/ 351309 w 351309"/>
              <a:gd name="connsiteY1-254" fmla="*/ 156338 h 335139"/>
              <a:gd name="connsiteX2-255" fmla="*/ 0 w 351309"/>
              <a:gd name="connsiteY2-256" fmla="*/ 335139 h 335139"/>
              <a:gd name="connsiteX3-257" fmla="*/ 90993 w 351309"/>
              <a:gd name="connsiteY3-258" fmla="*/ 155710 h 335139"/>
              <a:gd name="connsiteX4-259" fmla="*/ 16161 w 351309"/>
              <a:gd name="connsiteY4-260" fmla="*/ 0 h 335139"/>
              <a:gd name="connsiteX0-261" fmla="*/ 0 w 335148"/>
              <a:gd name="connsiteY0-262" fmla="*/ 0 h 317680"/>
              <a:gd name="connsiteX1-263" fmla="*/ 335148 w 335148"/>
              <a:gd name="connsiteY1-264" fmla="*/ 156338 h 317680"/>
              <a:gd name="connsiteX2-265" fmla="*/ 56388 w 335148"/>
              <a:gd name="connsiteY2-266" fmla="*/ 317680 h 317680"/>
              <a:gd name="connsiteX3-267" fmla="*/ 74832 w 335148"/>
              <a:gd name="connsiteY3-268" fmla="*/ 155710 h 317680"/>
              <a:gd name="connsiteX4-269" fmla="*/ 0 w 335148"/>
              <a:gd name="connsiteY4-270" fmla="*/ 0 h 317680"/>
              <a:gd name="connsiteX0-271" fmla="*/ 0 w 335148"/>
              <a:gd name="connsiteY0-272" fmla="*/ 0 h 317680"/>
              <a:gd name="connsiteX1-273" fmla="*/ 335148 w 335148"/>
              <a:gd name="connsiteY1-274" fmla="*/ 156338 h 317680"/>
              <a:gd name="connsiteX2-275" fmla="*/ 11744 w 335148"/>
              <a:gd name="connsiteY2-276" fmla="*/ 317680 h 317680"/>
              <a:gd name="connsiteX3-277" fmla="*/ 74832 w 335148"/>
              <a:gd name="connsiteY3-278" fmla="*/ 155710 h 317680"/>
              <a:gd name="connsiteX4-279" fmla="*/ 0 w 335148"/>
              <a:gd name="connsiteY4-280" fmla="*/ 0 h 317680"/>
              <a:gd name="connsiteX0-281" fmla="*/ 0 w 323985"/>
              <a:gd name="connsiteY0-282" fmla="*/ 0 h 352594"/>
              <a:gd name="connsiteX1-283" fmla="*/ 323985 w 323985"/>
              <a:gd name="connsiteY1-284" fmla="*/ 191252 h 352594"/>
              <a:gd name="connsiteX2-285" fmla="*/ 581 w 323985"/>
              <a:gd name="connsiteY2-286" fmla="*/ 352594 h 352594"/>
              <a:gd name="connsiteX3-287" fmla="*/ 63669 w 323985"/>
              <a:gd name="connsiteY3-288" fmla="*/ 190624 h 352594"/>
              <a:gd name="connsiteX4-289" fmla="*/ 0 w 323985"/>
              <a:gd name="connsiteY4-290" fmla="*/ 0 h 352594"/>
              <a:gd name="connsiteX0-291" fmla="*/ 21742 w 323404"/>
              <a:gd name="connsiteY0-292" fmla="*/ 0 h 352594"/>
              <a:gd name="connsiteX1-293" fmla="*/ 323404 w 323404"/>
              <a:gd name="connsiteY1-294" fmla="*/ 191252 h 352594"/>
              <a:gd name="connsiteX2-295" fmla="*/ 0 w 323404"/>
              <a:gd name="connsiteY2-296" fmla="*/ 352594 h 352594"/>
              <a:gd name="connsiteX3-297" fmla="*/ 63088 w 323404"/>
              <a:gd name="connsiteY3-298" fmla="*/ 190624 h 352594"/>
              <a:gd name="connsiteX4-299" fmla="*/ 21742 w 323404"/>
              <a:gd name="connsiteY4-300" fmla="*/ 0 h 352594"/>
              <a:gd name="connsiteX0-301" fmla="*/ 21742 w 323404"/>
              <a:gd name="connsiteY0-302" fmla="*/ 0 h 352594"/>
              <a:gd name="connsiteX1-303" fmla="*/ 323404 w 323404"/>
              <a:gd name="connsiteY1-304" fmla="*/ 191252 h 352594"/>
              <a:gd name="connsiteX2-305" fmla="*/ 0 w 323404"/>
              <a:gd name="connsiteY2-306" fmla="*/ 352594 h 352594"/>
              <a:gd name="connsiteX3-307" fmla="*/ 90990 w 323404"/>
              <a:gd name="connsiteY3-308" fmla="*/ 146980 h 352594"/>
              <a:gd name="connsiteX4-309" fmla="*/ 21742 w 323404"/>
              <a:gd name="connsiteY4-310" fmla="*/ 0 h 352594"/>
              <a:gd name="connsiteX0-311" fmla="*/ 0 w 346305"/>
              <a:gd name="connsiteY0-312" fmla="*/ 0 h 370048"/>
              <a:gd name="connsiteX1-313" fmla="*/ 346305 w 346305"/>
              <a:gd name="connsiteY1-314" fmla="*/ 208706 h 370048"/>
              <a:gd name="connsiteX2-315" fmla="*/ 22901 w 346305"/>
              <a:gd name="connsiteY2-316" fmla="*/ 370048 h 370048"/>
              <a:gd name="connsiteX3-317" fmla="*/ 113891 w 346305"/>
              <a:gd name="connsiteY3-318" fmla="*/ 164434 h 370048"/>
              <a:gd name="connsiteX4-319" fmla="*/ 0 w 346305"/>
              <a:gd name="connsiteY4-320" fmla="*/ 0 h 370048"/>
              <a:gd name="connsiteX0-321" fmla="*/ 0 w 346305"/>
              <a:gd name="connsiteY0-322" fmla="*/ 0 h 396232"/>
              <a:gd name="connsiteX1-323" fmla="*/ 346305 w 346305"/>
              <a:gd name="connsiteY1-324" fmla="*/ 234890 h 396232"/>
              <a:gd name="connsiteX2-325" fmla="*/ 22901 w 346305"/>
              <a:gd name="connsiteY2-326" fmla="*/ 396232 h 396232"/>
              <a:gd name="connsiteX3-327" fmla="*/ 113891 w 346305"/>
              <a:gd name="connsiteY3-328" fmla="*/ 190618 h 396232"/>
              <a:gd name="connsiteX4-329" fmla="*/ 0 w 346305"/>
              <a:gd name="connsiteY4-330" fmla="*/ 0 h 396232"/>
              <a:gd name="connsiteX0-331" fmla="*/ 0 w 346305"/>
              <a:gd name="connsiteY0-332" fmla="*/ 0 h 439870"/>
              <a:gd name="connsiteX1-333" fmla="*/ 346305 w 346305"/>
              <a:gd name="connsiteY1-334" fmla="*/ 234890 h 439870"/>
              <a:gd name="connsiteX2-335" fmla="*/ 56384 w 346305"/>
              <a:gd name="connsiteY2-336" fmla="*/ 439870 h 439870"/>
              <a:gd name="connsiteX3-337" fmla="*/ 113891 w 346305"/>
              <a:gd name="connsiteY3-338" fmla="*/ 190618 h 439870"/>
              <a:gd name="connsiteX4-339" fmla="*/ 0 w 346305"/>
              <a:gd name="connsiteY4-340" fmla="*/ 0 h 439870"/>
              <a:gd name="connsiteX0-341" fmla="*/ 0 w 296080"/>
              <a:gd name="connsiteY0-342" fmla="*/ 0 h 361318"/>
              <a:gd name="connsiteX1-343" fmla="*/ 296080 w 296080"/>
              <a:gd name="connsiteY1-344" fmla="*/ 156338 h 361318"/>
              <a:gd name="connsiteX2-345" fmla="*/ 6159 w 296080"/>
              <a:gd name="connsiteY2-346" fmla="*/ 361318 h 361318"/>
              <a:gd name="connsiteX3-347" fmla="*/ 63666 w 296080"/>
              <a:gd name="connsiteY3-348" fmla="*/ 112066 h 361318"/>
              <a:gd name="connsiteX4-349" fmla="*/ 0 w 296080"/>
              <a:gd name="connsiteY4-350" fmla="*/ 0 h 361318"/>
              <a:gd name="connsiteX0-351" fmla="*/ 0 w 290498"/>
              <a:gd name="connsiteY0-352" fmla="*/ 0 h 422410"/>
              <a:gd name="connsiteX1-353" fmla="*/ 290498 w 290498"/>
              <a:gd name="connsiteY1-354" fmla="*/ 217430 h 422410"/>
              <a:gd name="connsiteX2-355" fmla="*/ 577 w 290498"/>
              <a:gd name="connsiteY2-356" fmla="*/ 422410 h 422410"/>
              <a:gd name="connsiteX3-357" fmla="*/ 58084 w 290498"/>
              <a:gd name="connsiteY3-358" fmla="*/ 173158 h 422410"/>
              <a:gd name="connsiteX4-359" fmla="*/ 0 w 290498"/>
              <a:gd name="connsiteY4-360" fmla="*/ 0 h 422410"/>
              <a:gd name="connsiteX0-361" fmla="*/ 0 w 290498"/>
              <a:gd name="connsiteY0-362" fmla="*/ 0 h 422410"/>
              <a:gd name="connsiteX1-363" fmla="*/ 290498 w 290498"/>
              <a:gd name="connsiteY1-364" fmla="*/ 217430 h 422410"/>
              <a:gd name="connsiteX2-365" fmla="*/ 577 w 290498"/>
              <a:gd name="connsiteY2-366" fmla="*/ 422410 h 422410"/>
              <a:gd name="connsiteX3-367" fmla="*/ 69247 w 290498"/>
              <a:gd name="connsiteY3-368" fmla="*/ 199343 h 422410"/>
              <a:gd name="connsiteX4-369" fmla="*/ 0 w 290498"/>
              <a:gd name="connsiteY4-370" fmla="*/ 0 h 422410"/>
              <a:gd name="connsiteX0-371" fmla="*/ 0 w 290498"/>
              <a:gd name="connsiteY0-372" fmla="*/ 0 h 396226"/>
              <a:gd name="connsiteX1-373" fmla="*/ 290498 w 290498"/>
              <a:gd name="connsiteY1-374" fmla="*/ 217430 h 396226"/>
              <a:gd name="connsiteX2-375" fmla="*/ 578 w 290498"/>
              <a:gd name="connsiteY2-376" fmla="*/ 396226 h 396226"/>
              <a:gd name="connsiteX3-377" fmla="*/ 69247 w 290498"/>
              <a:gd name="connsiteY3-378" fmla="*/ 199343 h 396226"/>
              <a:gd name="connsiteX4-379" fmla="*/ 0 w 290498"/>
              <a:gd name="connsiteY4-380" fmla="*/ 0 h 396226"/>
              <a:gd name="connsiteX0-381" fmla="*/ 10582 w 289920"/>
              <a:gd name="connsiteY0-382" fmla="*/ 0 h 370042"/>
              <a:gd name="connsiteX1-383" fmla="*/ 289920 w 289920"/>
              <a:gd name="connsiteY1-384" fmla="*/ 191246 h 370042"/>
              <a:gd name="connsiteX2-385" fmla="*/ 0 w 289920"/>
              <a:gd name="connsiteY2-386" fmla="*/ 370042 h 370042"/>
              <a:gd name="connsiteX3-387" fmla="*/ 68669 w 289920"/>
              <a:gd name="connsiteY3-388" fmla="*/ 173159 h 370042"/>
              <a:gd name="connsiteX4-389" fmla="*/ 10582 w 289920"/>
              <a:gd name="connsiteY4-390" fmla="*/ 0 h 370042"/>
              <a:gd name="connsiteX0-391" fmla="*/ 0 w 290050"/>
              <a:gd name="connsiteY0-392" fmla="*/ 0 h 344913"/>
              <a:gd name="connsiteX1-393" fmla="*/ 290050 w 290050"/>
              <a:gd name="connsiteY1-394" fmla="*/ 166117 h 344913"/>
              <a:gd name="connsiteX2-395" fmla="*/ 130 w 290050"/>
              <a:gd name="connsiteY2-396" fmla="*/ 344913 h 344913"/>
              <a:gd name="connsiteX3-397" fmla="*/ 68799 w 290050"/>
              <a:gd name="connsiteY3-398" fmla="*/ 148030 h 344913"/>
              <a:gd name="connsiteX4-399" fmla="*/ 0 w 290050"/>
              <a:gd name="connsiteY4-400" fmla="*/ 0 h 344913"/>
              <a:gd name="connsiteX0-1-1" fmla="*/ 0 w 290050"/>
              <a:gd name="connsiteY0-2-2" fmla="*/ 0 h 344913"/>
              <a:gd name="connsiteX1-3-3" fmla="*/ 290050 w 290050"/>
              <a:gd name="connsiteY1-4-4" fmla="*/ 166117 h 344913"/>
              <a:gd name="connsiteX2-5-5" fmla="*/ 130 w 290050"/>
              <a:gd name="connsiteY2-6-6" fmla="*/ 344913 h 344913"/>
              <a:gd name="connsiteX3-7-7" fmla="*/ 68799 w 290050"/>
              <a:gd name="connsiteY3-8-8" fmla="*/ 181184 h 344913"/>
              <a:gd name="connsiteX4-9-9" fmla="*/ 0 w 290050"/>
              <a:gd name="connsiteY4-10-10" fmla="*/ 0 h 344913"/>
              <a:gd name="connsiteX0-11-11" fmla="*/ 0 w 290050"/>
              <a:gd name="connsiteY0-12-12" fmla="*/ 0 h 344913"/>
              <a:gd name="connsiteX1-13-13" fmla="*/ 290050 w 290050"/>
              <a:gd name="connsiteY1-14-14" fmla="*/ 182693 h 344913"/>
              <a:gd name="connsiteX2-15-15" fmla="*/ 130 w 290050"/>
              <a:gd name="connsiteY2-16-16" fmla="*/ 344913 h 344913"/>
              <a:gd name="connsiteX3-17-17" fmla="*/ 68799 w 290050"/>
              <a:gd name="connsiteY3-18-18" fmla="*/ 181184 h 344913"/>
              <a:gd name="connsiteX4-19-19" fmla="*/ 0 w 290050"/>
              <a:gd name="connsiteY4-20-20" fmla="*/ 0 h 344913"/>
              <a:gd name="connsiteX0-21-21" fmla="*/ 0 w 290050"/>
              <a:gd name="connsiteY0-22-22" fmla="*/ 0 h 344913"/>
              <a:gd name="connsiteX1-23-23" fmla="*/ 290050 w 290050"/>
              <a:gd name="connsiteY1-24-24" fmla="*/ 182693 h 344913"/>
              <a:gd name="connsiteX2-25-25" fmla="*/ 130 w 290050"/>
              <a:gd name="connsiteY2-26-26" fmla="*/ 344913 h 344913"/>
              <a:gd name="connsiteX3-27-27" fmla="*/ 68799 w 290050"/>
              <a:gd name="connsiteY3-28-28" fmla="*/ 181184 h 344913"/>
              <a:gd name="connsiteX4-29-29" fmla="*/ 0 w 290050"/>
              <a:gd name="connsiteY4-30-30" fmla="*/ 0 h 344913"/>
              <a:gd name="connsiteX0-31-31" fmla="*/ 0 w 290050"/>
              <a:gd name="connsiteY0-32-32" fmla="*/ 0 h 386353"/>
              <a:gd name="connsiteX1-33-33" fmla="*/ 290050 w 290050"/>
              <a:gd name="connsiteY1-34-34" fmla="*/ 182693 h 386353"/>
              <a:gd name="connsiteX2-35-35" fmla="*/ 10729 w 290050"/>
              <a:gd name="connsiteY2-36-36" fmla="*/ 386353 h 386353"/>
              <a:gd name="connsiteX3-37-37" fmla="*/ 68799 w 290050"/>
              <a:gd name="connsiteY3-38-38" fmla="*/ 181184 h 386353"/>
              <a:gd name="connsiteX4-39-39" fmla="*/ 0 w 290050"/>
              <a:gd name="connsiteY4-40-40" fmla="*/ 0 h 386353"/>
              <a:gd name="connsiteX0-41-41" fmla="*/ 5171 w 295221"/>
              <a:gd name="connsiteY0-42-42" fmla="*/ 0 h 369776"/>
              <a:gd name="connsiteX1-43-43" fmla="*/ 295221 w 295221"/>
              <a:gd name="connsiteY1-44-44" fmla="*/ 182693 h 369776"/>
              <a:gd name="connsiteX2-45-45" fmla="*/ 0 w 295221"/>
              <a:gd name="connsiteY2-46-46" fmla="*/ 369776 h 369776"/>
              <a:gd name="connsiteX3-47-47" fmla="*/ 73970 w 295221"/>
              <a:gd name="connsiteY3-48-48" fmla="*/ 181184 h 369776"/>
              <a:gd name="connsiteX4-49-49" fmla="*/ 5171 w 295221"/>
              <a:gd name="connsiteY4-50-50" fmla="*/ 0 h 369776"/>
            </a:gdLst>
            <a:ahLst/>
            <a:cxnLst>
              <a:cxn ang="0">
                <a:pos x="connsiteX0-1-1" y="connsiteY0-2-2"/>
              </a:cxn>
              <a:cxn ang="0">
                <a:pos x="connsiteX1-3-3" y="connsiteY1-4-4"/>
              </a:cxn>
              <a:cxn ang="0">
                <a:pos x="connsiteX2-5-5" y="connsiteY2-6-6"/>
              </a:cxn>
              <a:cxn ang="0">
                <a:pos x="connsiteX3-7-7" y="connsiteY3-8-8"/>
              </a:cxn>
              <a:cxn ang="0">
                <a:pos x="connsiteX4-9-9" y="connsiteY4-10-10"/>
              </a:cxn>
            </a:cxnLst>
            <a:rect l="l" t="t" r="r" b="b"/>
            <a:pathLst>
              <a:path w="295221" h="369776">
                <a:moveTo>
                  <a:pt x="5171" y="0"/>
                </a:moveTo>
                <a:lnTo>
                  <a:pt x="295221" y="182693"/>
                </a:lnTo>
                <a:lnTo>
                  <a:pt x="0" y="369776"/>
                </a:lnTo>
                <a:lnTo>
                  <a:pt x="73970" y="181184"/>
                </a:lnTo>
                <a:lnTo>
                  <a:pt x="5171" y="0"/>
                </a:lnTo>
                <a:close/>
              </a:path>
            </a:pathLst>
          </a:cu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2" name="TextBox 41"/>
          <p:cNvSpPr txBox="1"/>
          <p:nvPr/>
        </p:nvSpPr>
        <p:spPr>
          <a:xfrm>
            <a:off x="5867079" y="3023052"/>
            <a:ext cx="457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tx2"/>
                </a:solidFill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rPr>
              <a:t>？</a:t>
            </a:r>
            <a:endParaRPr lang="zh-CN" altLang="en-US" sz="4000" dirty="0">
              <a:solidFill>
                <a:schemeClr val="tx2"/>
              </a:solidFill>
              <a:latin typeface="Calibri" panose="020F0502020204030204" pitchFamily="34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98" name="任意多边形: 形状 97"/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9660396" y="3736082"/>
            <a:ext cx="144000" cy="116029"/>
          </a:xfrm>
          <a:custGeom>
            <a:avLst/>
            <a:gdLst>
              <a:gd name="connsiteX0" fmla="*/ 28419 w 543291"/>
              <a:gd name="connsiteY0" fmla="*/ 0 h 396184"/>
              <a:gd name="connsiteX1" fmla="*/ 543291 w 543291"/>
              <a:gd name="connsiteY1" fmla="*/ 208958 h 396184"/>
              <a:gd name="connsiteX2" fmla="*/ 0 w 543291"/>
              <a:gd name="connsiteY2" fmla="*/ 396184 h 396184"/>
              <a:gd name="connsiteX3" fmla="*/ 215645 w 543291"/>
              <a:gd name="connsiteY3" fmla="*/ 198928 h 396184"/>
              <a:gd name="connsiteX4" fmla="*/ 28419 w 543291"/>
              <a:gd name="connsiteY4" fmla="*/ 0 h 396184"/>
              <a:gd name="connsiteX0-1" fmla="*/ -1 w 514871"/>
              <a:gd name="connsiteY0-2" fmla="*/ 0 h 378489"/>
              <a:gd name="connsiteX1-3" fmla="*/ 514871 w 514871"/>
              <a:gd name="connsiteY1-4" fmla="*/ 208958 h 378489"/>
              <a:gd name="connsiteX2-5" fmla="*/ 159861 w 514871"/>
              <a:gd name="connsiteY2-6" fmla="*/ 378489 h 378489"/>
              <a:gd name="connsiteX3-7" fmla="*/ 187225 w 514871"/>
              <a:gd name="connsiteY3-8" fmla="*/ 198928 h 378489"/>
              <a:gd name="connsiteX4-9" fmla="*/ -1 w 514871"/>
              <a:gd name="connsiteY4-10" fmla="*/ 0 h 378489"/>
              <a:gd name="connsiteX0-11" fmla="*/ 0 w 425374"/>
              <a:gd name="connsiteY0-12" fmla="*/ 0 h 396216"/>
              <a:gd name="connsiteX1-13" fmla="*/ 425374 w 425374"/>
              <a:gd name="connsiteY1-14" fmla="*/ 226685 h 396216"/>
              <a:gd name="connsiteX2-15" fmla="*/ 70364 w 425374"/>
              <a:gd name="connsiteY2-16" fmla="*/ 396216 h 396216"/>
              <a:gd name="connsiteX3-17" fmla="*/ 97728 w 425374"/>
              <a:gd name="connsiteY3-18" fmla="*/ 216655 h 396216"/>
              <a:gd name="connsiteX4-19" fmla="*/ 0 w 425374"/>
              <a:gd name="connsiteY4-20" fmla="*/ 0 h 396216"/>
              <a:gd name="connsiteX0-21" fmla="*/ 0 w 411607"/>
              <a:gd name="connsiteY0-22" fmla="*/ 0 h 369631"/>
              <a:gd name="connsiteX1-23" fmla="*/ 411607 w 411607"/>
              <a:gd name="connsiteY1-24" fmla="*/ 200100 h 369631"/>
              <a:gd name="connsiteX2-25" fmla="*/ 56597 w 411607"/>
              <a:gd name="connsiteY2-26" fmla="*/ 369631 h 369631"/>
              <a:gd name="connsiteX3-27" fmla="*/ 83961 w 411607"/>
              <a:gd name="connsiteY3-28" fmla="*/ 190070 h 369631"/>
              <a:gd name="connsiteX4-29" fmla="*/ 0 w 411607"/>
              <a:gd name="connsiteY4-30" fmla="*/ 0 h 369631"/>
              <a:gd name="connsiteX0-31" fmla="*/ 0 w 411607"/>
              <a:gd name="connsiteY0-32" fmla="*/ 0 h 369631"/>
              <a:gd name="connsiteX1-33" fmla="*/ 411607 w 411607"/>
              <a:gd name="connsiteY1-34" fmla="*/ 200100 h 369631"/>
              <a:gd name="connsiteX2-35" fmla="*/ 56597 w 411607"/>
              <a:gd name="connsiteY2-36" fmla="*/ 369631 h 369631"/>
              <a:gd name="connsiteX3-37" fmla="*/ 152802 w 411607"/>
              <a:gd name="connsiteY3-38" fmla="*/ 216657 h 369631"/>
              <a:gd name="connsiteX4-39" fmla="*/ 0 w 411607"/>
              <a:gd name="connsiteY4-40" fmla="*/ 0 h 369631"/>
              <a:gd name="connsiteX0-41" fmla="*/ 0 w 411607"/>
              <a:gd name="connsiteY0-42" fmla="*/ 0 h 369631"/>
              <a:gd name="connsiteX1-43" fmla="*/ 411607 w 411607"/>
              <a:gd name="connsiteY1-44" fmla="*/ 200100 h 369631"/>
              <a:gd name="connsiteX2-45" fmla="*/ 63482 w 411607"/>
              <a:gd name="connsiteY2-46" fmla="*/ 369631 h 369631"/>
              <a:gd name="connsiteX3-47" fmla="*/ 152802 w 411607"/>
              <a:gd name="connsiteY3-48" fmla="*/ 216657 h 369631"/>
              <a:gd name="connsiteX4-49" fmla="*/ 0 w 411607"/>
              <a:gd name="connsiteY4-50" fmla="*/ 0 h 369631"/>
              <a:gd name="connsiteX0-51" fmla="*/ 0 w 411607"/>
              <a:gd name="connsiteY0-52" fmla="*/ 0 h 378494"/>
              <a:gd name="connsiteX1-53" fmla="*/ 411607 w 411607"/>
              <a:gd name="connsiteY1-54" fmla="*/ 200100 h 378494"/>
              <a:gd name="connsiteX2-55" fmla="*/ 22177 w 411607"/>
              <a:gd name="connsiteY2-56" fmla="*/ 378494 h 378494"/>
              <a:gd name="connsiteX3-57" fmla="*/ 152802 w 411607"/>
              <a:gd name="connsiteY3-58" fmla="*/ 216657 h 378494"/>
              <a:gd name="connsiteX4-59" fmla="*/ 0 w 411607"/>
              <a:gd name="connsiteY4-60" fmla="*/ 0 h 378494"/>
              <a:gd name="connsiteX0-61" fmla="*/ 60434 w 389430"/>
              <a:gd name="connsiteY0-62" fmla="*/ 0 h 431664"/>
              <a:gd name="connsiteX1-63" fmla="*/ 389430 w 389430"/>
              <a:gd name="connsiteY1-64" fmla="*/ 253270 h 431664"/>
              <a:gd name="connsiteX2-65" fmla="*/ 0 w 389430"/>
              <a:gd name="connsiteY2-66" fmla="*/ 431664 h 431664"/>
              <a:gd name="connsiteX3-67" fmla="*/ 130625 w 389430"/>
              <a:gd name="connsiteY3-68" fmla="*/ 269827 h 431664"/>
              <a:gd name="connsiteX4-69" fmla="*/ 60434 w 389430"/>
              <a:gd name="connsiteY4-70" fmla="*/ 0 h 431664"/>
              <a:gd name="connsiteX0-71" fmla="*/ 0 w 390954"/>
              <a:gd name="connsiteY0-72" fmla="*/ 0 h 369636"/>
              <a:gd name="connsiteX1-73" fmla="*/ 390954 w 390954"/>
              <a:gd name="connsiteY1-74" fmla="*/ 191242 h 369636"/>
              <a:gd name="connsiteX2-75" fmla="*/ 1524 w 390954"/>
              <a:gd name="connsiteY2-76" fmla="*/ 369636 h 369636"/>
              <a:gd name="connsiteX3-77" fmla="*/ 132149 w 390954"/>
              <a:gd name="connsiteY3-78" fmla="*/ 207799 h 369636"/>
              <a:gd name="connsiteX4-79" fmla="*/ 0 w 390954"/>
              <a:gd name="connsiteY4-80" fmla="*/ 0 h 369636"/>
              <a:gd name="connsiteX0-81" fmla="*/ 32896 w 423850"/>
              <a:gd name="connsiteY0-82" fmla="*/ 0 h 396221"/>
              <a:gd name="connsiteX1-83" fmla="*/ 423850 w 423850"/>
              <a:gd name="connsiteY1-84" fmla="*/ 191242 h 396221"/>
              <a:gd name="connsiteX2-85" fmla="*/ 0 w 423850"/>
              <a:gd name="connsiteY2-86" fmla="*/ 396221 h 396221"/>
              <a:gd name="connsiteX3-87" fmla="*/ 165045 w 423850"/>
              <a:gd name="connsiteY3-88" fmla="*/ 207799 h 396221"/>
              <a:gd name="connsiteX4-89" fmla="*/ 32896 w 423850"/>
              <a:gd name="connsiteY4-90" fmla="*/ 0 h 396221"/>
              <a:gd name="connsiteX0-91" fmla="*/ 32896 w 423850"/>
              <a:gd name="connsiteY0-92" fmla="*/ 0 h 396221"/>
              <a:gd name="connsiteX1-93" fmla="*/ 423850 w 423850"/>
              <a:gd name="connsiteY1-94" fmla="*/ 191242 h 396221"/>
              <a:gd name="connsiteX2-95" fmla="*/ 0 w 423850"/>
              <a:gd name="connsiteY2-96" fmla="*/ 396221 h 396221"/>
              <a:gd name="connsiteX3-97" fmla="*/ 82434 w 423850"/>
              <a:gd name="connsiteY3-98" fmla="*/ 172350 h 396221"/>
              <a:gd name="connsiteX4-99" fmla="*/ 32896 w 423850"/>
              <a:gd name="connsiteY4-100" fmla="*/ 0 h 396221"/>
              <a:gd name="connsiteX0-101" fmla="*/ 32896 w 423850"/>
              <a:gd name="connsiteY0-102" fmla="*/ 0 h 396221"/>
              <a:gd name="connsiteX1-103" fmla="*/ 423850 w 423850"/>
              <a:gd name="connsiteY1-104" fmla="*/ 191242 h 396221"/>
              <a:gd name="connsiteX2-105" fmla="*/ 0 w 423850"/>
              <a:gd name="connsiteY2-106" fmla="*/ 396221 h 396221"/>
              <a:gd name="connsiteX3-107" fmla="*/ 68663 w 423850"/>
              <a:gd name="connsiteY3-108" fmla="*/ 225520 h 396221"/>
              <a:gd name="connsiteX4-109" fmla="*/ 32896 w 423850"/>
              <a:gd name="connsiteY4-110" fmla="*/ 0 h 396221"/>
              <a:gd name="connsiteX0-111" fmla="*/ 0 w 435598"/>
              <a:gd name="connsiteY0-112" fmla="*/ 0 h 378767"/>
              <a:gd name="connsiteX1-113" fmla="*/ 435598 w 435598"/>
              <a:gd name="connsiteY1-114" fmla="*/ 173788 h 378767"/>
              <a:gd name="connsiteX2-115" fmla="*/ 11748 w 435598"/>
              <a:gd name="connsiteY2-116" fmla="*/ 378767 h 378767"/>
              <a:gd name="connsiteX3-117" fmla="*/ 80411 w 435598"/>
              <a:gd name="connsiteY3-118" fmla="*/ 208066 h 378767"/>
              <a:gd name="connsiteX4-119" fmla="*/ 0 w 435598"/>
              <a:gd name="connsiteY4-120" fmla="*/ 0 h 378767"/>
              <a:gd name="connsiteX0-121" fmla="*/ 0 w 435598"/>
              <a:gd name="connsiteY0-122" fmla="*/ 0 h 352583"/>
              <a:gd name="connsiteX1-123" fmla="*/ 435598 w 435598"/>
              <a:gd name="connsiteY1-124" fmla="*/ 147604 h 352583"/>
              <a:gd name="connsiteX2-125" fmla="*/ 11748 w 435598"/>
              <a:gd name="connsiteY2-126" fmla="*/ 352583 h 352583"/>
              <a:gd name="connsiteX3-127" fmla="*/ 80411 w 435598"/>
              <a:gd name="connsiteY3-128" fmla="*/ 181882 h 352583"/>
              <a:gd name="connsiteX4-129" fmla="*/ 0 w 435598"/>
              <a:gd name="connsiteY4-130" fmla="*/ 0 h 352583"/>
              <a:gd name="connsiteX0-131" fmla="*/ 77542 w 423850"/>
              <a:gd name="connsiteY0-132" fmla="*/ 0 h 404951"/>
              <a:gd name="connsiteX1-133" fmla="*/ 423850 w 423850"/>
              <a:gd name="connsiteY1-134" fmla="*/ 199972 h 404951"/>
              <a:gd name="connsiteX2-135" fmla="*/ 0 w 423850"/>
              <a:gd name="connsiteY2-136" fmla="*/ 404951 h 404951"/>
              <a:gd name="connsiteX3-137" fmla="*/ 68663 w 423850"/>
              <a:gd name="connsiteY3-138" fmla="*/ 234250 h 404951"/>
              <a:gd name="connsiteX4-139" fmla="*/ 77542 w 423850"/>
              <a:gd name="connsiteY4-140" fmla="*/ 0 h 404951"/>
              <a:gd name="connsiteX0-141" fmla="*/ 8879 w 355187"/>
              <a:gd name="connsiteY0-142" fmla="*/ 0 h 413681"/>
              <a:gd name="connsiteX1-143" fmla="*/ 355187 w 355187"/>
              <a:gd name="connsiteY1-144" fmla="*/ 199972 h 413681"/>
              <a:gd name="connsiteX2-145" fmla="*/ 3882 w 355187"/>
              <a:gd name="connsiteY2-146" fmla="*/ 413681 h 413681"/>
              <a:gd name="connsiteX3-147" fmla="*/ 0 w 355187"/>
              <a:gd name="connsiteY3-148" fmla="*/ 234250 h 413681"/>
              <a:gd name="connsiteX4-149" fmla="*/ 8879 w 355187"/>
              <a:gd name="connsiteY4-150" fmla="*/ 0 h 413681"/>
              <a:gd name="connsiteX0-151" fmla="*/ 4997 w 351305"/>
              <a:gd name="connsiteY0-152" fmla="*/ 0 h 413681"/>
              <a:gd name="connsiteX1-153" fmla="*/ 351305 w 351305"/>
              <a:gd name="connsiteY1-154" fmla="*/ 199972 h 413681"/>
              <a:gd name="connsiteX2-155" fmla="*/ 0 w 351305"/>
              <a:gd name="connsiteY2-156" fmla="*/ 413681 h 413681"/>
              <a:gd name="connsiteX3-157" fmla="*/ 40765 w 351305"/>
              <a:gd name="connsiteY3-158" fmla="*/ 190613 h 413681"/>
              <a:gd name="connsiteX4-159" fmla="*/ 4997 w 351305"/>
              <a:gd name="connsiteY4-160" fmla="*/ 0 h 413681"/>
              <a:gd name="connsiteX0-161" fmla="*/ 133349 w 351305"/>
              <a:gd name="connsiteY0-162" fmla="*/ 0 h 378772"/>
              <a:gd name="connsiteX1-163" fmla="*/ 351305 w 351305"/>
              <a:gd name="connsiteY1-164" fmla="*/ 165063 h 378772"/>
              <a:gd name="connsiteX2-165" fmla="*/ 0 w 351305"/>
              <a:gd name="connsiteY2-166" fmla="*/ 378772 h 378772"/>
              <a:gd name="connsiteX3-167" fmla="*/ 40765 w 351305"/>
              <a:gd name="connsiteY3-168" fmla="*/ 155704 h 378772"/>
              <a:gd name="connsiteX4-169" fmla="*/ 133349 w 351305"/>
              <a:gd name="connsiteY4-170" fmla="*/ 0 h 378772"/>
              <a:gd name="connsiteX0-171" fmla="*/ 133349 w 351305"/>
              <a:gd name="connsiteY0-172" fmla="*/ 0 h 378772"/>
              <a:gd name="connsiteX1-173" fmla="*/ 351305 w 351305"/>
              <a:gd name="connsiteY1-174" fmla="*/ 165063 h 378772"/>
              <a:gd name="connsiteX2-175" fmla="*/ 0 w 351305"/>
              <a:gd name="connsiteY2-176" fmla="*/ 378772 h 378772"/>
              <a:gd name="connsiteX3-177" fmla="*/ 146793 w 351305"/>
              <a:gd name="connsiteY3-178" fmla="*/ 129521 h 378772"/>
              <a:gd name="connsiteX4-179" fmla="*/ 133349 w 351305"/>
              <a:gd name="connsiteY4-180" fmla="*/ 0 h 378772"/>
              <a:gd name="connsiteX0-181" fmla="*/ 49641 w 267597"/>
              <a:gd name="connsiteY0-182" fmla="*/ 0 h 343864"/>
              <a:gd name="connsiteX1-183" fmla="*/ 267597 w 267597"/>
              <a:gd name="connsiteY1-184" fmla="*/ 165063 h 343864"/>
              <a:gd name="connsiteX2-185" fmla="*/ 0 w 267597"/>
              <a:gd name="connsiteY2-186" fmla="*/ 343864 h 343864"/>
              <a:gd name="connsiteX3-187" fmla="*/ 63085 w 267597"/>
              <a:gd name="connsiteY3-188" fmla="*/ 129521 h 343864"/>
              <a:gd name="connsiteX4-189" fmla="*/ 49641 w 267597"/>
              <a:gd name="connsiteY4-190" fmla="*/ 0 h 343864"/>
              <a:gd name="connsiteX0-191" fmla="*/ 0 w 335148"/>
              <a:gd name="connsiteY0-192" fmla="*/ 0 h 335139"/>
              <a:gd name="connsiteX1-193" fmla="*/ 335148 w 335148"/>
              <a:gd name="connsiteY1-194" fmla="*/ 156338 h 335139"/>
              <a:gd name="connsiteX2-195" fmla="*/ 67551 w 335148"/>
              <a:gd name="connsiteY2-196" fmla="*/ 335139 h 335139"/>
              <a:gd name="connsiteX3-197" fmla="*/ 130636 w 335148"/>
              <a:gd name="connsiteY3-198" fmla="*/ 120796 h 335139"/>
              <a:gd name="connsiteX4-199" fmla="*/ 0 w 335148"/>
              <a:gd name="connsiteY4-200" fmla="*/ 0 h 335139"/>
              <a:gd name="connsiteX0-201" fmla="*/ 0 w 335148"/>
              <a:gd name="connsiteY0-202" fmla="*/ 0 h 361323"/>
              <a:gd name="connsiteX1-203" fmla="*/ 335148 w 335148"/>
              <a:gd name="connsiteY1-204" fmla="*/ 156338 h 361323"/>
              <a:gd name="connsiteX2-205" fmla="*/ 17326 w 335148"/>
              <a:gd name="connsiteY2-206" fmla="*/ 361323 h 361323"/>
              <a:gd name="connsiteX3-207" fmla="*/ 130636 w 335148"/>
              <a:gd name="connsiteY3-208" fmla="*/ 120796 h 361323"/>
              <a:gd name="connsiteX4-209" fmla="*/ 0 w 335148"/>
              <a:gd name="connsiteY4-210" fmla="*/ 0 h 361323"/>
              <a:gd name="connsiteX0-211" fmla="*/ 0 w 335148"/>
              <a:gd name="connsiteY0-212" fmla="*/ 0 h 361323"/>
              <a:gd name="connsiteX1-213" fmla="*/ 335148 w 335148"/>
              <a:gd name="connsiteY1-214" fmla="*/ 156338 h 361323"/>
              <a:gd name="connsiteX2-215" fmla="*/ 17326 w 335148"/>
              <a:gd name="connsiteY2-216" fmla="*/ 361323 h 361323"/>
              <a:gd name="connsiteX3-217" fmla="*/ 91574 w 335148"/>
              <a:gd name="connsiteY3-218" fmla="*/ 120796 h 361323"/>
              <a:gd name="connsiteX4-219" fmla="*/ 0 w 335148"/>
              <a:gd name="connsiteY4-220" fmla="*/ 0 h 361323"/>
              <a:gd name="connsiteX0-221" fmla="*/ 0 w 335148"/>
              <a:gd name="connsiteY0-222" fmla="*/ 0 h 361323"/>
              <a:gd name="connsiteX1-223" fmla="*/ 335148 w 335148"/>
              <a:gd name="connsiteY1-224" fmla="*/ 156338 h 361323"/>
              <a:gd name="connsiteX2-225" fmla="*/ 17326 w 335148"/>
              <a:gd name="connsiteY2-226" fmla="*/ 361323 h 361323"/>
              <a:gd name="connsiteX3-227" fmla="*/ 74832 w 335148"/>
              <a:gd name="connsiteY3-228" fmla="*/ 155710 h 361323"/>
              <a:gd name="connsiteX4-229" fmla="*/ 0 w 335148"/>
              <a:gd name="connsiteY4-230" fmla="*/ 0 h 361323"/>
              <a:gd name="connsiteX0-231" fmla="*/ 49641 w 384789"/>
              <a:gd name="connsiteY0-232" fmla="*/ 0 h 361323"/>
              <a:gd name="connsiteX1-233" fmla="*/ 384789 w 384789"/>
              <a:gd name="connsiteY1-234" fmla="*/ 156338 h 361323"/>
              <a:gd name="connsiteX2-235" fmla="*/ 0 w 384789"/>
              <a:gd name="connsiteY2-236" fmla="*/ 361323 h 361323"/>
              <a:gd name="connsiteX3-237" fmla="*/ 124473 w 384789"/>
              <a:gd name="connsiteY3-238" fmla="*/ 155710 h 361323"/>
              <a:gd name="connsiteX4-239" fmla="*/ 49641 w 384789"/>
              <a:gd name="connsiteY4-240" fmla="*/ 0 h 361323"/>
              <a:gd name="connsiteX0-241" fmla="*/ 21739 w 356887"/>
              <a:gd name="connsiteY0-242" fmla="*/ 0 h 361323"/>
              <a:gd name="connsiteX1-243" fmla="*/ 356887 w 356887"/>
              <a:gd name="connsiteY1-244" fmla="*/ 156338 h 361323"/>
              <a:gd name="connsiteX2-245" fmla="*/ 0 w 356887"/>
              <a:gd name="connsiteY2-246" fmla="*/ 361323 h 361323"/>
              <a:gd name="connsiteX3-247" fmla="*/ 96571 w 356887"/>
              <a:gd name="connsiteY3-248" fmla="*/ 155710 h 361323"/>
              <a:gd name="connsiteX4-249" fmla="*/ 21739 w 356887"/>
              <a:gd name="connsiteY4-250" fmla="*/ 0 h 361323"/>
              <a:gd name="connsiteX0-251" fmla="*/ 16161 w 351309"/>
              <a:gd name="connsiteY0-252" fmla="*/ 0 h 335139"/>
              <a:gd name="connsiteX1-253" fmla="*/ 351309 w 351309"/>
              <a:gd name="connsiteY1-254" fmla="*/ 156338 h 335139"/>
              <a:gd name="connsiteX2-255" fmla="*/ 0 w 351309"/>
              <a:gd name="connsiteY2-256" fmla="*/ 335139 h 335139"/>
              <a:gd name="connsiteX3-257" fmla="*/ 90993 w 351309"/>
              <a:gd name="connsiteY3-258" fmla="*/ 155710 h 335139"/>
              <a:gd name="connsiteX4-259" fmla="*/ 16161 w 351309"/>
              <a:gd name="connsiteY4-260" fmla="*/ 0 h 335139"/>
              <a:gd name="connsiteX0-261" fmla="*/ 0 w 335148"/>
              <a:gd name="connsiteY0-262" fmla="*/ 0 h 317680"/>
              <a:gd name="connsiteX1-263" fmla="*/ 335148 w 335148"/>
              <a:gd name="connsiteY1-264" fmla="*/ 156338 h 317680"/>
              <a:gd name="connsiteX2-265" fmla="*/ 56388 w 335148"/>
              <a:gd name="connsiteY2-266" fmla="*/ 317680 h 317680"/>
              <a:gd name="connsiteX3-267" fmla="*/ 74832 w 335148"/>
              <a:gd name="connsiteY3-268" fmla="*/ 155710 h 317680"/>
              <a:gd name="connsiteX4-269" fmla="*/ 0 w 335148"/>
              <a:gd name="connsiteY4-270" fmla="*/ 0 h 317680"/>
              <a:gd name="connsiteX0-271" fmla="*/ 0 w 335148"/>
              <a:gd name="connsiteY0-272" fmla="*/ 0 h 317680"/>
              <a:gd name="connsiteX1-273" fmla="*/ 335148 w 335148"/>
              <a:gd name="connsiteY1-274" fmla="*/ 156338 h 317680"/>
              <a:gd name="connsiteX2-275" fmla="*/ 11744 w 335148"/>
              <a:gd name="connsiteY2-276" fmla="*/ 317680 h 317680"/>
              <a:gd name="connsiteX3-277" fmla="*/ 74832 w 335148"/>
              <a:gd name="connsiteY3-278" fmla="*/ 155710 h 317680"/>
              <a:gd name="connsiteX4-279" fmla="*/ 0 w 335148"/>
              <a:gd name="connsiteY4-280" fmla="*/ 0 h 317680"/>
              <a:gd name="connsiteX0-281" fmla="*/ 0 w 323985"/>
              <a:gd name="connsiteY0-282" fmla="*/ 0 h 352594"/>
              <a:gd name="connsiteX1-283" fmla="*/ 323985 w 323985"/>
              <a:gd name="connsiteY1-284" fmla="*/ 191252 h 352594"/>
              <a:gd name="connsiteX2-285" fmla="*/ 581 w 323985"/>
              <a:gd name="connsiteY2-286" fmla="*/ 352594 h 352594"/>
              <a:gd name="connsiteX3-287" fmla="*/ 63669 w 323985"/>
              <a:gd name="connsiteY3-288" fmla="*/ 190624 h 352594"/>
              <a:gd name="connsiteX4-289" fmla="*/ 0 w 323985"/>
              <a:gd name="connsiteY4-290" fmla="*/ 0 h 352594"/>
              <a:gd name="connsiteX0-291" fmla="*/ 21742 w 323404"/>
              <a:gd name="connsiteY0-292" fmla="*/ 0 h 352594"/>
              <a:gd name="connsiteX1-293" fmla="*/ 323404 w 323404"/>
              <a:gd name="connsiteY1-294" fmla="*/ 191252 h 352594"/>
              <a:gd name="connsiteX2-295" fmla="*/ 0 w 323404"/>
              <a:gd name="connsiteY2-296" fmla="*/ 352594 h 352594"/>
              <a:gd name="connsiteX3-297" fmla="*/ 63088 w 323404"/>
              <a:gd name="connsiteY3-298" fmla="*/ 190624 h 352594"/>
              <a:gd name="connsiteX4-299" fmla="*/ 21742 w 323404"/>
              <a:gd name="connsiteY4-300" fmla="*/ 0 h 352594"/>
              <a:gd name="connsiteX0-301" fmla="*/ 21742 w 323404"/>
              <a:gd name="connsiteY0-302" fmla="*/ 0 h 352594"/>
              <a:gd name="connsiteX1-303" fmla="*/ 323404 w 323404"/>
              <a:gd name="connsiteY1-304" fmla="*/ 191252 h 352594"/>
              <a:gd name="connsiteX2-305" fmla="*/ 0 w 323404"/>
              <a:gd name="connsiteY2-306" fmla="*/ 352594 h 352594"/>
              <a:gd name="connsiteX3-307" fmla="*/ 90990 w 323404"/>
              <a:gd name="connsiteY3-308" fmla="*/ 146980 h 352594"/>
              <a:gd name="connsiteX4-309" fmla="*/ 21742 w 323404"/>
              <a:gd name="connsiteY4-310" fmla="*/ 0 h 352594"/>
              <a:gd name="connsiteX0-311" fmla="*/ 0 w 346305"/>
              <a:gd name="connsiteY0-312" fmla="*/ 0 h 370048"/>
              <a:gd name="connsiteX1-313" fmla="*/ 346305 w 346305"/>
              <a:gd name="connsiteY1-314" fmla="*/ 208706 h 370048"/>
              <a:gd name="connsiteX2-315" fmla="*/ 22901 w 346305"/>
              <a:gd name="connsiteY2-316" fmla="*/ 370048 h 370048"/>
              <a:gd name="connsiteX3-317" fmla="*/ 113891 w 346305"/>
              <a:gd name="connsiteY3-318" fmla="*/ 164434 h 370048"/>
              <a:gd name="connsiteX4-319" fmla="*/ 0 w 346305"/>
              <a:gd name="connsiteY4-320" fmla="*/ 0 h 370048"/>
              <a:gd name="connsiteX0-321" fmla="*/ 0 w 346305"/>
              <a:gd name="connsiteY0-322" fmla="*/ 0 h 396232"/>
              <a:gd name="connsiteX1-323" fmla="*/ 346305 w 346305"/>
              <a:gd name="connsiteY1-324" fmla="*/ 234890 h 396232"/>
              <a:gd name="connsiteX2-325" fmla="*/ 22901 w 346305"/>
              <a:gd name="connsiteY2-326" fmla="*/ 396232 h 396232"/>
              <a:gd name="connsiteX3-327" fmla="*/ 113891 w 346305"/>
              <a:gd name="connsiteY3-328" fmla="*/ 190618 h 396232"/>
              <a:gd name="connsiteX4-329" fmla="*/ 0 w 346305"/>
              <a:gd name="connsiteY4-330" fmla="*/ 0 h 396232"/>
              <a:gd name="connsiteX0-331" fmla="*/ 0 w 346305"/>
              <a:gd name="connsiteY0-332" fmla="*/ 0 h 439870"/>
              <a:gd name="connsiteX1-333" fmla="*/ 346305 w 346305"/>
              <a:gd name="connsiteY1-334" fmla="*/ 234890 h 439870"/>
              <a:gd name="connsiteX2-335" fmla="*/ 56384 w 346305"/>
              <a:gd name="connsiteY2-336" fmla="*/ 439870 h 439870"/>
              <a:gd name="connsiteX3-337" fmla="*/ 113891 w 346305"/>
              <a:gd name="connsiteY3-338" fmla="*/ 190618 h 439870"/>
              <a:gd name="connsiteX4-339" fmla="*/ 0 w 346305"/>
              <a:gd name="connsiteY4-340" fmla="*/ 0 h 439870"/>
              <a:gd name="connsiteX0-341" fmla="*/ 0 w 296080"/>
              <a:gd name="connsiteY0-342" fmla="*/ 0 h 361318"/>
              <a:gd name="connsiteX1-343" fmla="*/ 296080 w 296080"/>
              <a:gd name="connsiteY1-344" fmla="*/ 156338 h 361318"/>
              <a:gd name="connsiteX2-345" fmla="*/ 6159 w 296080"/>
              <a:gd name="connsiteY2-346" fmla="*/ 361318 h 361318"/>
              <a:gd name="connsiteX3-347" fmla="*/ 63666 w 296080"/>
              <a:gd name="connsiteY3-348" fmla="*/ 112066 h 361318"/>
              <a:gd name="connsiteX4-349" fmla="*/ 0 w 296080"/>
              <a:gd name="connsiteY4-350" fmla="*/ 0 h 361318"/>
              <a:gd name="connsiteX0-351" fmla="*/ 0 w 290498"/>
              <a:gd name="connsiteY0-352" fmla="*/ 0 h 422410"/>
              <a:gd name="connsiteX1-353" fmla="*/ 290498 w 290498"/>
              <a:gd name="connsiteY1-354" fmla="*/ 217430 h 422410"/>
              <a:gd name="connsiteX2-355" fmla="*/ 577 w 290498"/>
              <a:gd name="connsiteY2-356" fmla="*/ 422410 h 422410"/>
              <a:gd name="connsiteX3-357" fmla="*/ 58084 w 290498"/>
              <a:gd name="connsiteY3-358" fmla="*/ 173158 h 422410"/>
              <a:gd name="connsiteX4-359" fmla="*/ 0 w 290498"/>
              <a:gd name="connsiteY4-360" fmla="*/ 0 h 422410"/>
              <a:gd name="connsiteX0-361" fmla="*/ 0 w 290498"/>
              <a:gd name="connsiteY0-362" fmla="*/ 0 h 422410"/>
              <a:gd name="connsiteX1-363" fmla="*/ 290498 w 290498"/>
              <a:gd name="connsiteY1-364" fmla="*/ 217430 h 422410"/>
              <a:gd name="connsiteX2-365" fmla="*/ 577 w 290498"/>
              <a:gd name="connsiteY2-366" fmla="*/ 422410 h 422410"/>
              <a:gd name="connsiteX3-367" fmla="*/ 69247 w 290498"/>
              <a:gd name="connsiteY3-368" fmla="*/ 199343 h 422410"/>
              <a:gd name="connsiteX4-369" fmla="*/ 0 w 290498"/>
              <a:gd name="connsiteY4-370" fmla="*/ 0 h 422410"/>
              <a:gd name="connsiteX0-371" fmla="*/ 0 w 290498"/>
              <a:gd name="connsiteY0-372" fmla="*/ 0 h 396226"/>
              <a:gd name="connsiteX1-373" fmla="*/ 290498 w 290498"/>
              <a:gd name="connsiteY1-374" fmla="*/ 217430 h 396226"/>
              <a:gd name="connsiteX2-375" fmla="*/ 578 w 290498"/>
              <a:gd name="connsiteY2-376" fmla="*/ 396226 h 396226"/>
              <a:gd name="connsiteX3-377" fmla="*/ 69247 w 290498"/>
              <a:gd name="connsiteY3-378" fmla="*/ 199343 h 396226"/>
              <a:gd name="connsiteX4-379" fmla="*/ 0 w 290498"/>
              <a:gd name="connsiteY4-380" fmla="*/ 0 h 396226"/>
              <a:gd name="connsiteX0-381" fmla="*/ 10582 w 289920"/>
              <a:gd name="connsiteY0-382" fmla="*/ 0 h 370042"/>
              <a:gd name="connsiteX1-383" fmla="*/ 289920 w 289920"/>
              <a:gd name="connsiteY1-384" fmla="*/ 191246 h 370042"/>
              <a:gd name="connsiteX2-385" fmla="*/ 0 w 289920"/>
              <a:gd name="connsiteY2-386" fmla="*/ 370042 h 370042"/>
              <a:gd name="connsiteX3-387" fmla="*/ 68669 w 289920"/>
              <a:gd name="connsiteY3-388" fmla="*/ 173159 h 370042"/>
              <a:gd name="connsiteX4-389" fmla="*/ 10582 w 289920"/>
              <a:gd name="connsiteY4-390" fmla="*/ 0 h 370042"/>
              <a:gd name="connsiteX0-391" fmla="*/ 0 w 290050"/>
              <a:gd name="connsiteY0-392" fmla="*/ 0 h 344913"/>
              <a:gd name="connsiteX1-393" fmla="*/ 290050 w 290050"/>
              <a:gd name="connsiteY1-394" fmla="*/ 166117 h 344913"/>
              <a:gd name="connsiteX2-395" fmla="*/ 130 w 290050"/>
              <a:gd name="connsiteY2-396" fmla="*/ 344913 h 344913"/>
              <a:gd name="connsiteX3-397" fmla="*/ 68799 w 290050"/>
              <a:gd name="connsiteY3-398" fmla="*/ 148030 h 344913"/>
              <a:gd name="connsiteX4-399" fmla="*/ 0 w 290050"/>
              <a:gd name="connsiteY4-400" fmla="*/ 0 h 344913"/>
              <a:gd name="connsiteX0-1-1" fmla="*/ 0 w 290050"/>
              <a:gd name="connsiteY0-2-2" fmla="*/ 0 h 344913"/>
              <a:gd name="connsiteX1-3-3" fmla="*/ 290050 w 290050"/>
              <a:gd name="connsiteY1-4-4" fmla="*/ 166117 h 344913"/>
              <a:gd name="connsiteX2-5-5" fmla="*/ 130 w 290050"/>
              <a:gd name="connsiteY2-6-6" fmla="*/ 344913 h 344913"/>
              <a:gd name="connsiteX3-7-7" fmla="*/ 68799 w 290050"/>
              <a:gd name="connsiteY3-8-8" fmla="*/ 181184 h 344913"/>
              <a:gd name="connsiteX4-9-9" fmla="*/ 0 w 290050"/>
              <a:gd name="connsiteY4-10-10" fmla="*/ 0 h 344913"/>
              <a:gd name="connsiteX0-11-11" fmla="*/ 0 w 290050"/>
              <a:gd name="connsiteY0-12-12" fmla="*/ 0 h 344913"/>
              <a:gd name="connsiteX1-13-13" fmla="*/ 290050 w 290050"/>
              <a:gd name="connsiteY1-14-14" fmla="*/ 182693 h 344913"/>
              <a:gd name="connsiteX2-15-15" fmla="*/ 130 w 290050"/>
              <a:gd name="connsiteY2-16-16" fmla="*/ 344913 h 344913"/>
              <a:gd name="connsiteX3-17-17" fmla="*/ 68799 w 290050"/>
              <a:gd name="connsiteY3-18-18" fmla="*/ 181184 h 344913"/>
              <a:gd name="connsiteX4-19-19" fmla="*/ 0 w 290050"/>
              <a:gd name="connsiteY4-20-20" fmla="*/ 0 h 344913"/>
              <a:gd name="connsiteX0-21-21" fmla="*/ 0 w 290050"/>
              <a:gd name="connsiteY0-22-22" fmla="*/ 0 h 344913"/>
              <a:gd name="connsiteX1-23-23" fmla="*/ 290050 w 290050"/>
              <a:gd name="connsiteY1-24-24" fmla="*/ 182693 h 344913"/>
              <a:gd name="connsiteX2-25-25" fmla="*/ 130 w 290050"/>
              <a:gd name="connsiteY2-26-26" fmla="*/ 344913 h 344913"/>
              <a:gd name="connsiteX3-27-27" fmla="*/ 68799 w 290050"/>
              <a:gd name="connsiteY3-28-28" fmla="*/ 181184 h 344913"/>
              <a:gd name="connsiteX4-29-29" fmla="*/ 0 w 290050"/>
              <a:gd name="connsiteY4-30-30" fmla="*/ 0 h 344913"/>
              <a:gd name="connsiteX0-31-31" fmla="*/ 0 w 290050"/>
              <a:gd name="connsiteY0-32-32" fmla="*/ 0 h 386353"/>
              <a:gd name="connsiteX1-33-33" fmla="*/ 290050 w 290050"/>
              <a:gd name="connsiteY1-34-34" fmla="*/ 182693 h 386353"/>
              <a:gd name="connsiteX2-35-35" fmla="*/ 10729 w 290050"/>
              <a:gd name="connsiteY2-36-36" fmla="*/ 386353 h 386353"/>
              <a:gd name="connsiteX3-37-37" fmla="*/ 68799 w 290050"/>
              <a:gd name="connsiteY3-38-38" fmla="*/ 181184 h 386353"/>
              <a:gd name="connsiteX4-39-39" fmla="*/ 0 w 290050"/>
              <a:gd name="connsiteY4-40-40" fmla="*/ 0 h 386353"/>
              <a:gd name="connsiteX0-41-41" fmla="*/ 5171 w 295221"/>
              <a:gd name="connsiteY0-42-42" fmla="*/ 0 h 369776"/>
              <a:gd name="connsiteX1-43-43" fmla="*/ 295221 w 295221"/>
              <a:gd name="connsiteY1-44-44" fmla="*/ 182693 h 369776"/>
              <a:gd name="connsiteX2-45-45" fmla="*/ 0 w 295221"/>
              <a:gd name="connsiteY2-46-46" fmla="*/ 369776 h 369776"/>
              <a:gd name="connsiteX3-47-47" fmla="*/ 73970 w 295221"/>
              <a:gd name="connsiteY3-48-48" fmla="*/ 181184 h 369776"/>
              <a:gd name="connsiteX4-49-49" fmla="*/ 5171 w 295221"/>
              <a:gd name="connsiteY4-50-50" fmla="*/ 0 h 369776"/>
            </a:gdLst>
            <a:ahLst/>
            <a:cxnLst>
              <a:cxn ang="0">
                <a:pos x="connsiteX0-1-1" y="connsiteY0-2-2"/>
              </a:cxn>
              <a:cxn ang="0">
                <a:pos x="connsiteX1-3-3" y="connsiteY1-4-4"/>
              </a:cxn>
              <a:cxn ang="0">
                <a:pos x="connsiteX2-5-5" y="connsiteY2-6-6"/>
              </a:cxn>
              <a:cxn ang="0">
                <a:pos x="connsiteX3-7-7" y="connsiteY3-8-8"/>
              </a:cxn>
              <a:cxn ang="0">
                <a:pos x="connsiteX4-9-9" y="connsiteY4-10-10"/>
              </a:cxn>
            </a:cxnLst>
            <a:rect l="l" t="t" r="r" b="b"/>
            <a:pathLst>
              <a:path w="295221" h="369776">
                <a:moveTo>
                  <a:pt x="5171" y="0"/>
                </a:moveTo>
                <a:lnTo>
                  <a:pt x="295221" y="182693"/>
                </a:lnTo>
                <a:lnTo>
                  <a:pt x="0" y="369776"/>
                </a:lnTo>
                <a:lnTo>
                  <a:pt x="73970" y="181184"/>
                </a:lnTo>
                <a:lnTo>
                  <a:pt x="5171" y="0"/>
                </a:lnTo>
                <a:close/>
              </a:path>
            </a:pathLst>
          </a:custGeom>
          <a:solidFill>
            <a:srgbClr val="CC3300"/>
          </a:solidFill>
          <a:ln w="3175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lvl="5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lvl="6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lvl="7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lvl="8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tx1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20" name="矩形 119"/>
          <p:cNvSpPr/>
          <p:nvPr/>
        </p:nvSpPr>
        <p:spPr>
          <a:xfrm>
            <a:off x="900000" y="900000"/>
            <a:ext cx="109566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概念</a:t>
            </a:r>
            <a:endParaRPr lang="en-US" altLang="zh-CN" sz="260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</p:txBody>
      </p:sp>
      <p:grpSp>
        <p:nvGrpSpPr>
          <p:cNvPr id="121" name="组合 120"/>
          <p:cNvGrpSpPr/>
          <p:nvPr/>
        </p:nvGrpSpPr>
        <p:grpSpPr>
          <a:xfrm>
            <a:off x="7392144" y="1936794"/>
            <a:ext cx="1479143" cy="484094"/>
            <a:chOff x="4112801" y="-99392"/>
            <a:chExt cx="1479143" cy="484094"/>
          </a:xfrm>
        </p:grpSpPr>
        <p:sp>
          <p:nvSpPr>
            <p:cNvPr id="122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4136356" y="-88177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单位长度</a:t>
              </a:r>
              <a:endParaRPr lang="zh-CN" altLang="en-US" sz="240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5375920" y="1936794"/>
            <a:ext cx="1479143" cy="484094"/>
            <a:chOff x="4112801" y="-99392"/>
            <a:chExt cx="1479143" cy="484094"/>
          </a:xfrm>
        </p:grpSpPr>
        <p:sp>
          <p:nvSpPr>
            <p:cNvPr id="125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4298374" y="-88177"/>
              <a:ext cx="110799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正方向</a:t>
              </a:r>
              <a:endParaRPr lang="zh-CN" altLang="en-US" sz="2400" dirty="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359696" y="1936794"/>
            <a:ext cx="1479143" cy="484094"/>
            <a:chOff x="4112801" y="-99392"/>
            <a:chExt cx="1479143" cy="484094"/>
          </a:xfrm>
        </p:grpSpPr>
        <p:sp>
          <p:nvSpPr>
            <p:cNvPr id="128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29" name="文本框 128"/>
            <p:cNvSpPr txBox="1"/>
            <p:nvPr/>
          </p:nvSpPr>
          <p:spPr>
            <a:xfrm>
              <a:off x="4452263" y="-88177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原点</a:t>
              </a:r>
              <a:endParaRPr lang="zh-CN" altLang="en-US" sz="240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sp>
        <p:nvSpPr>
          <p:cNvPr id="130" name="矩形 129"/>
          <p:cNvSpPr/>
          <p:nvPr/>
        </p:nvSpPr>
        <p:spPr>
          <a:xfrm>
            <a:off x="5375920" y="1912360"/>
            <a:ext cx="1656184" cy="54006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5" name="组合 134"/>
          <p:cNvGrpSpPr/>
          <p:nvPr/>
        </p:nvGrpSpPr>
        <p:grpSpPr>
          <a:xfrm>
            <a:off x="6816080" y="3212976"/>
            <a:ext cx="540060" cy="468052"/>
            <a:chOff x="9336360" y="1520788"/>
            <a:chExt cx="540060" cy="468052"/>
          </a:xfrm>
        </p:grpSpPr>
        <p:sp>
          <p:nvSpPr>
            <p:cNvPr id="136" name="圆角矩形标注 135"/>
            <p:cNvSpPr/>
            <p:nvPr/>
          </p:nvSpPr>
          <p:spPr>
            <a:xfrm>
              <a:off x="9336360" y="1556792"/>
              <a:ext cx="540060" cy="432048"/>
            </a:xfrm>
            <a:prstGeom prst="wedgeRoundRectCallout">
              <a:avLst>
                <a:gd name="adj1" fmla="val -67959"/>
                <a:gd name="adj2" fmla="val 37808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文本框 136"/>
            <p:cNvSpPr txBox="1"/>
            <p:nvPr/>
          </p:nvSpPr>
          <p:spPr>
            <a:xfrm>
              <a:off x="9372364" y="1520788"/>
              <a:ext cx="4380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1</a:t>
              </a:r>
              <a:r>
                <a:rPr lang="zh-CN" altLang="en-US" sz="2400" dirty="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？</a:t>
              </a:r>
              <a:endParaRPr lang="zh-CN" altLang="en-US" sz="24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4854910" y="4465914"/>
            <a:ext cx="540060" cy="468052"/>
            <a:chOff x="9336360" y="1520788"/>
            <a:chExt cx="540060" cy="468052"/>
          </a:xfrm>
        </p:grpSpPr>
        <p:sp>
          <p:nvSpPr>
            <p:cNvPr id="139" name="圆角矩形标注 138"/>
            <p:cNvSpPr/>
            <p:nvPr/>
          </p:nvSpPr>
          <p:spPr>
            <a:xfrm>
              <a:off x="9336360" y="1556792"/>
              <a:ext cx="540060" cy="432048"/>
            </a:xfrm>
            <a:prstGeom prst="wedgeRoundRectCallout">
              <a:avLst>
                <a:gd name="adj1" fmla="val 66670"/>
                <a:gd name="adj2" fmla="val 37808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文本框 140"/>
            <p:cNvSpPr txBox="1"/>
            <p:nvPr/>
          </p:nvSpPr>
          <p:spPr>
            <a:xfrm>
              <a:off x="9372364" y="1520788"/>
              <a:ext cx="4380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1</a:t>
              </a:r>
              <a:r>
                <a:rPr lang="zh-CN" altLang="en-US" sz="2400" dirty="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？</a:t>
              </a:r>
              <a:endParaRPr lang="zh-CN" altLang="en-US" sz="24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118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148" name="矩形 147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149" name="矩形 148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131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145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47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93" grpId="0"/>
      <p:bldP spid="94" grpId="0"/>
      <p:bldP spid="96" grpId="0"/>
      <p:bldP spid="97" grpId="0"/>
      <p:bldP spid="80" grpId="0"/>
      <p:bldP spid="76" grpId="0"/>
      <p:bldP spid="77" grpId="0"/>
      <p:bldP spid="104" grpId="0"/>
      <p:bldP spid="105" grpId="0"/>
      <p:bldP spid="106" grpId="0"/>
      <p:bldP spid="107" grpId="0"/>
      <p:bldP spid="108" grpId="0"/>
      <p:bldP spid="112" grpId="0"/>
      <p:bldP spid="113" grpId="0"/>
      <p:bldP spid="114" grpId="0"/>
      <p:bldP spid="115" grpId="0"/>
      <p:bldP spid="116" grpId="0"/>
      <p:bldP spid="99" grpId="0" animBg="1"/>
      <p:bldP spid="2" grpId="0"/>
      <p:bldP spid="2" grpId="1"/>
      <p:bldP spid="2" grpId="2"/>
      <p:bldP spid="9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5" name="直接连接符 154"/>
          <p:cNvCxnSpPr/>
          <p:nvPr/>
        </p:nvCxnSpPr>
        <p:spPr>
          <a:xfrm>
            <a:off x="2500947" y="3826758"/>
            <a:ext cx="7190105" cy="0"/>
          </a:xfrm>
          <a:prstGeom prst="line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6" name="直接连接符 155"/>
          <p:cNvCxnSpPr/>
          <p:nvPr/>
        </p:nvCxnSpPr>
        <p:spPr>
          <a:xfrm>
            <a:off x="6092283" y="3755851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TextBox 11"/>
          <p:cNvSpPr txBox="1">
            <a:spLocks noChangeArrowheads="1"/>
          </p:cNvSpPr>
          <p:nvPr/>
        </p:nvSpPr>
        <p:spPr bwMode="auto">
          <a:xfrm>
            <a:off x="5942325" y="3784968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0</a:t>
            </a:r>
            <a:endParaRPr lang="en-US" altLang="zh-CN" sz="2000" i="0" u="none" strike="noStrike" kern="1000" cap="none" spc="-250" normalizeH="0" dirty="0">
              <a:solidFill>
                <a:srgbClr val="0000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159" name="直接连接符 158"/>
          <p:cNvCxnSpPr/>
          <p:nvPr/>
        </p:nvCxnSpPr>
        <p:spPr>
          <a:xfrm>
            <a:off x="2500947" y="5077483"/>
            <a:ext cx="7190105" cy="0"/>
          </a:xfrm>
          <a:prstGeom prst="line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0" name="直接连接符 159"/>
          <p:cNvCxnSpPr/>
          <p:nvPr/>
        </p:nvCxnSpPr>
        <p:spPr>
          <a:xfrm>
            <a:off x="6092283" y="5006576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TextBox 11"/>
          <p:cNvSpPr txBox="1">
            <a:spLocks noChangeArrowheads="1"/>
          </p:cNvSpPr>
          <p:nvPr/>
        </p:nvSpPr>
        <p:spPr bwMode="auto">
          <a:xfrm>
            <a:off x="5942325" y="5036357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0</a:t>
            </a:r>
            <a:endParaRPr lang="en-US" altLang="zh-CN" sz="2000" i="0" u="none" strike="noStrike" kern="1000" cap="none" spc="-250" normalizeH="0" dirty="0">
              <a:solidFill>
                <a:srgbClr val="000000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163" name="直接连接符 162"/>
          <p:cNvCxnSpPr/>
          <p:nvPr/>
        </p:nvCxnSpPr>
        <p:spPr>
          <a:xfrm>
            <a:off x="9170419" y="3755851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/>
          <p:nvPr/>
        </p:nvCxnSpPr>
        <p:spPr>
          <a:xfrm>
            <a:off x="6707910" y="3755851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直接连接符 164"/>
          <p:cNvCxnSpPr/>
          <p:nvPr/>
        </p:nvCxnSpPr>
        <p:spPr>
          <a:xfrm>
            <a:off x="7323537" y="3755851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接连接符 165"/>
          <p:cNvCxnSpPr/>
          <p:nvPr/>
        </p:nvCxnSpPr>
        <p:spPr>
          <a:xfrm>
            <a:off x="7939164" y="3755851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直接连接符 166"/>
          <p:cNvCxnSpPr/>
          <p:nvPr/>
        </p:nvCxnSpPr>
        <p:spPr>
          <a:xfrm>
            <a:off x="8554791" y="3755851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/>
          <p:nvPr/>
        </p:nvCxnSpPr>
        <p:spPr>
          <a:xfrm>
            <a:off x="3630420" y="3754750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直接连接符 168"/>
          <p:cNvCxnSpPr/>
          <p:nvPr/>
        </p:nvCxnSpPr>
        <p:spPr>
          <a:xfrm>
            <a:off x="4245401" y="3754750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直接连接符 169"/>
          <p:cNvCxnSpPr/>
          <p:nvPr/>
        </p:nvCxnSpPr>
        <p:spPr>
          <a:xfrm>
            <a:off x="4861029" y="3754750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直接连接符 170"/>
          <p:cNvCxnSpPr/>
          <p:nvPr/>
        </p:nvCxnSpPr>
        <p:spPr>
          <a:xfrm>
            <a:off x="5476656" y="3754750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/>
          <p:nvPr/>
        </p:nvCxnSpPr>
        <p:spPr>
          <a:xfrm>
            <a:off x="3014147" y="3754750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TextBox 11"/>
          <p:cNvSpPr txBox="1">
            <a:spLocks noChangeArrowheads="1"/>
          </p:cNvSpPr>
          <p:nvPr/>
        </p:nvSpPr>
        <p:spPr bwMode="auto">
          <a:xfrm>
            <a:off x="3343379" y="3785472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74" name="TextBox 11"/>
          <p:cNvSpPr txBox="1">
            <a:spLocks noChangeArrowheads="1"/>
          </p:cNvSpPr>
          <p:nvPr/>
        </p:nvSpPr>
        <p:spPr bwMode="auto">
          <a:xfrm>
            <a:off x="3970123" y="3785472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75" name="TextBox 11"/>
          <p:cNvSpPr txBox="1">
            <a:spLocks noChangeArrowheads="1"/>
          </p:cNvSpPr>
          <p:nvPr/>
        </p:nvSpPr>
        <p:spPr bwMode="auto">
          <a:xfrm>
            <a:off x="4555440" y="3785472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76" name="TextBox 11"/>
          <p:cNvSpPr txBox="1">
            <a:spLocks noChangeArrowheads="1"/>
          </p:cNvSpPr>
          <p:nvPr/>
        </p:nvSpPr>
        <p:spPr bwMode="auto">
          <a:xfrm>
            <a:off x="5209229" y="3784968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77" name="TextBox 11"/>
          <p:cNvSpPr txBox="1">
            <a:spLocks noChangeArrowheads="1"/>
          </p:cNvSpPr>
          <p:nvPr/>
        </p:nvSpPr>
        <p:spPr bwMode="auto">
          <a:xfrm>
            <a:off x="6565850" y="3784972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78" name="TextBox 11"/>
          <p:cNvSpPr txBox="1">
            <a:spLocks noChangeArrowheads="1"/>
          </p:cNvSpPr>
          <p:nvPr/>
        </p:nvSpPr>
        <p:spPr bwMode="auto">
          <a:xfrm>
            <a:off x="7176953" y="3784968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79" name="TextBox 11"/>
          <p:cNvSpPr txBox="1">
            <a:spLocks noChangeArrowheads="1"/>
          </p:cNvSpPr>
          <p:nvPr/>
        </p:nvSpPr>
        <p:spPr bwMode="auto">
          <a:xfrm>
            <a:off x="7795952" y="3784968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3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80" name="TextBox 11"/>
          <p:cNvSpPr txBox="1">
            <a:spLocks noChangeArrowheads="1"/>
          </p:cNvSpPr>
          <p:nvPr/>
        </p:nvSpPr>
        <p:spPr bwMode="auto">
          <a:xfrm>
            <a:off x="8404833" y="3786235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4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81" name="TextBox 11"/>
          <p:cNvSpPr txBox="1">
            <a:spLocks noChangeArrowheads="1"/>
          </p:cNvSpPr>
          <p:nvPr/>
        </p:nvSpPr>
        <p:spPr bwMode="auto">
          <a:xfrm>
            <a:off x="9020459" y="3786235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5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82" name="TextBox 11"/>
          <p:cNvSpPr txBox="1">
            <a:spLocks noChangeArrowheads="1"/>
          </p:cNvSpPr>
          <p:nvPr/>
        </p:nvSpPr>
        <p:spPr bwMode="auto">
          <a:xfrm>
            <a:off x="2697523" y="3786783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5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183" name="直接连接符 182"/>
          <p:cNvCxnSpPr/>
          <p:nvPr/>
        </p:nvCxnSpPr>
        <p:spPr>
          <a:xfrm>
            <a:off x="7323534" y="4999689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直接连接符 183"/>
          <p:cNvCxnSpPr/>
          <p:nvPr/>
        </p:nvCxnSpPr>
        <p:spPr>
          <a:xfrm>
            <a:off x="8554788" y="4999689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直接连接符 186"/>
          <p:cNvCxnSpPr/>
          <p:nvPr/>
        </p:nvCxnSpPr>
        <p:spPr>
          <a:xfrm>
            <a:off x="3630361" y="4999689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直接连接符 187"/>
          <p:cNvCxnSpPr/>
          <p:nvPr/>
        </p:nvCxnSpPr>
        <p:spPr>
          <a:xfrm>
            <a:off x="4860970" y="4999689"/>
            <a:ext cx="0" cy="7199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TextBox 11"/>
          <p:cNvSpPr txBox="1">
            <a:spLocks noChangeArrowheads="1"/>
          </p:cNvSpPr>
          <p:nvPr/>
        </p:nvSpPr>
        <p:spPr bwMode="auto">
          <a:xfrm>
            <a:off x="7173578" y="5036348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90" name="TextBox 11"/>
          <p:cNvSpPr txBox="1">
            <a:spLocks noChangeArrowheads="1"/>
          </p:cNvSpPr>
          <p:nvPr/>
        </p:nvSpPr>
        <p:spPr bwMode="auto">
          <a:xfrm>
            <a:off x="8409609" y="5041457"/>
            <a:ext cx="29991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91" name="TextBox 11"/>
          <p:cNvSpPr txBox="1">
            <a:spLocks noChangeArrowheads="1"/>
          </p:cNvSpPr>
          <p:nvPr/>
        </p:nvSpPr>
        <p:spPr bwMode="auto">
          <a:xfrm>
            <a:off x="4597699" y="5036348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1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92" name="TextBox 11"/>
          <p:cNvSpPr txBox="1">
            <a:spLocks noChangeArrowheads="1"/>
          </p:cNvSpPr>
          <p:nvPr/>
        </p:nvSpPr>
        <p:spPr bwMode="auto">
          <a:xfrm>
            <a:off x="3343461" y="5045114"/>
            <a:ext cx="63595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08775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zh-CN" sz="2000" kern="1000" spc="-25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－</a:t>
            </a:r>
            <a:r>
              <a:rPr lang="en-US" altLang="zh-CN" sz="2000" kern="1000" spc="-250" dirty="0">
                <a:latin typeface="DongTian" panose="02020603050405020304" pitchFamily="18" charset="0"/>
                <a:ea typeface="方正楷体简体" panose="03000509000000000000" pitchFamily="65" charset="-122"/>
                <a:sym typeface="+mn-ea"/>
              </a:rPr>
              <a:t>2</a:t>
            </a:r>
            <a:endParaRPr lang="en-US" altLang="zh-CN" sz="2000" i="0" u="none" strike="noStrike" kern="1000" cap="none" spc="-250" normalizeH="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29" name="TextBox 41"/>
          <p:cNvSpPr txBox="1"/>
          <p:nvPr/>
        </p:nvSpPr>
        <p:spPr>
          <a:xfrm>
            <a:off x="5858920" y="3055488"/>
            <a:ext cx="4741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tx2"/>
                </a:solidFill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rPr>
              <a:t>？</a:t>
            </a:r>
            <a:endParaRPr lang="zh-CN" altLang="en-US" sz="4000" dirty="0">
              <a:solidFill>
                <a:schemeClr val="tx2"/>
              </a:solidFill>
              <a:latin typeface="Calibri" panose="020F0502020204030204" pitchFamily="34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900000" y="900000"/>
            <a:ext cx="109566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概念</a:t>
            </a:r>
            <a:endParaRPr lang="en-US" altLang="zh-CN" sz="260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7392144" y="1936794"/>
            <a:ext cx="1479143" cy="484094"/>
            <a:chOff x="4112801" y="-99392"/>
            <a:chExt cx="1479143" cy="484094"/>
          </a:xfrm>
        </p:grpSpPr>
        <p:sp>
          <p:nvSpPr>
            <p:cNvPr id="73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4136356" y="-88177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单位长度</a:t>
              </a:r>
              <a:endParaRPr lang="zh-CN" altLang="en-US" sz="240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375920" y="1936794"/>
            <a:ext cx="1479143" cy="484094"/>
            <a:chOff x="4112801" y="-99392"/>
            <a:chExt cx="1479143" cy="484094"/>
          </a:xfrm>
        </p:grpSpPr>
        <p:sp>
          <p:nvSpPr>
            <p:cNvPr id="76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4298374" y="-88177"/>
              <a:ext cx="110799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正方向</a:t>
              </a:r>
              <a:endParaRPr lang="zh-CN" altLang="en-US" sz="240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3359696" y="1936794"/>
            <a:ext cx="1479143" cy="484094"/>
            <a:chOff x="4112801" y="-99392"/>
            <a:chExt cx="1479143" cy="484094"/>
          </a:xfrm>
        </p:grpSpPr>
        <p:sp>
          <p:nvSpPr>
            <p:cNvPr id="79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4452263" y="-88177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原点</a:t>
              </a:r>
              <a:endParaRPr lang="zh-CN" altLang="en-US" sz="240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sp>
        <p:nvSpPr>
          <p:cNvPr id="81" name="矩形 80"/>
          <p:cNvSpPr/>
          <p:nvPr/>
        </p:nvSpPr>
        <p:spPr>
          <a:xfrm>
            <a:off x="7284132" y="1912360"/>
            <a:ext cx="1656184" cy="54006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6780076" y="3248980"/>
            <a:ext cx="540060" cy="468052"/>
            <a:chOff x="9336360" y="1520788"/>
            <a:chExt cx="540060" cy="468052"/>
          </a:xfrm>
        </p:grpSpPr>
        <p:sp>
          <p:nvSpPr>
            <p:cNvPr id="83" name="圆角矩形标注 82"/>
            <p:cNvSpPr/>
            <p:nvPr/>
          </p:nvSpPr>
          <p:spPr>
            <a:xfrm>
              <a:off x="9336360" y="1556792"/>
              <a:ext cx="540060" cy="432048"/>
            </a:xfrm>
            <a:prstGeom prst="wedgeRoundRectCallout">
              <a:avLst>
                <a:gd name="adj1" fmla="val -67959"/>
                <a:gd name="adj2" fmla="val 37808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9372364" y="1520788"/>
              <a:ext cx="4380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1</a:t>
              </a:r>
              <a:r>
                <a:rPr lang="zh-CN" altLang="en-US" sz="2400" dirty="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？</a:t>
              </a:r>
              <a:endParaRPr lang="zh-CN" altLang="en-US" sz="24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7428148" y="4514301"/>
            <a:ext cx="540060" cy="468052"/>
            <a:chOff x="9336360" y="1520788"/>
            <a:chExt cx="540060" cy="468052"/>
          </a:xfrm>
        </p:grpSpPr>
        <p:sp>
          <p:nvSpPr>
            <p:cNvPr id="86" name="圆角矩形标注 85"/>
            <p:cNvSpPr/>
            <p:nvPr/>
          </p:nvSpPr>
          <p:spPr>
            <a:xfrm>
              <a:off x="9336360" y="1556792"/>
              <a:ext cx="540060" cy="432048"/>
            </a:xfrm>
            <a:prstGeom prst="wedgeRoundRectCallout">
              <a:avLst>
                <a:gd name="adj1" fmla="val -67959"/>
                <a:gd name="adj2" fmla="val 37808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9372364" y="1520788"/>
              <a:ext cx="4380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1</a:t>
              </a:r>
              <a:r>
                <a:rPr lang="zh-CN" altLang="en-US" sz="2400" dirty="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？</a:t>
              </a:r>
              <a:endParaRPr lang="zh-CN" altLang="en-US" sz="24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6276020" y="3032956"/>
            <a:ext cx="2124236" cy="484094"/>
            <a:chOff x="6708068" y="2672916"/>
            <a:chExt cx="2124236" cy="484094"/>
          </a:xfrm>
        </p:grpSpPr>
        <p:sp>
          <p:nvSpPr>
            <p:cNvPr id="89" name="矩形: 圆角 7"/>
            <p:cNvSpPr/>
            <p:nvPr/>
          </p:nvSpPr>
          <p:spPr>
            <a:xfrm>
              <a:off x="6708068" y="2672916"/>
              <a:ext cx="2124236" cy="484094"/>
            </a:xfrm>
            <a:prstGeom prst="wedgeRoundRectCallout">
              <a:avLst>
                <a:gd name="adj1" fmla="val -26812"/>
                <a:gd name="adj2" fmla="val 85931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6744072" y="2684131"/>
              <a:ext cx="2052228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无法判断数值</a:t>
              </a:r>
              <a:endParaRPr lang="en-US" altLang="zh-CN" sz="24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92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96" name="矩形 95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97" name="矩形 96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93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94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5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/>
      <p:bldP spid="173" grpId="0"/>
      <p:bldP spid="174" grpId="0"/>
      <p:bldP spid="175" grpId="0"/>
      <p:bldP spid="176" grpId="0"/>
      <p:bldP spid="177" grpId="0"/>
      <p:bldP spid="178" grpId="0"/>
      <p:bldP spid="179" grpId="0"/>
      <p:bldP spid="180" grpId="0"/>
      <p:bldP spid="181" grpId="0"/>
      <p:bldP spid="182" grpId="0"/>
      <p:bldP spid="189" grpId="0"/>
      <p:bldP spid="190" grpId="0"/>
      <p:bldP spid="191" grpId="0"/>
      <p:bldP spid="192" grpId="0"/>
      <p:bldP spid="29" grpId="0"/>
      <p:bldP spid="29" grpId="1"/>
      <p:bldP spid="29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矩形 83"/>
          <p:cNvSpPr/>
          <p:nvPr/>
        </p:nvSpPr>
        <p:spPr>
          <a:xfrm>
            <a:off x="900000" y="900000"/>
            <a:ext cx="109566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概念</a:t>
            </a:r>
            <a:endParaRPr lang="en-US" altLang="zh-CN" sz="260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7392144" y="1936794"/>
            <a:ext cx="1479143" cy="484094"/>
            <a:chOff x="4112801" y="-99392"/>
            <a:chExt cx="1479143" cy="484094"/>
          </a:xfrm>
        </p:grpSpPr>
        <p:sp>
          <p:nvSpPr>
            <p:cNvPr id="86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4136356" y="-88177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单位长度</a:t>
              </a:r>
              <a:endParaRPr lang="zh-CN" altLang="en-US" sz="2400" dirty="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5375920" y="1936794"/>
            <a:ext cx="1479143" cy="484094"/>
            <a:chOff x="4112801" y="-99392"/>
            <a:chExt cx="1479143" cy="484094"/>
          </a:xfrm>
        </p:grpSpPr>
        <p:sp>
          <p:nvSpPr>
            <p:cNvPr id="89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4298374" y="-88177"/>
              <a:ext cx="110799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正方向</a:t>
              </a:r>
              <a:endParaRPr lang="zh-CN" altLang="en-US" sz="2400" dirty="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359696" y="1936794"/>
            <a:ext cx="1479143" cy="484094"/>
            <a:chOff x="4112801" y="-99392"/>
            <a:chExt cx="1479143" cy="484094"/>
          </a:xfrm>
        </p:grpSpPr>
        <p:sp>
          <p:nvSpPr>
            <p:cNvPr id="92" name="矩形: 圆角 13"/>
            <p:cNvSpPr/>
            <p:nvPr/>
          </p:nvSpPr>
          <p:spPr>
            <a:xfrm>
              <a:off x="4112801" y="-99392"/>
              <a:ext cx="1479143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4452263" y="-88177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原点</a:t>
              </a:r>
              <a:endParaRPr lang="zh-CN" altLang="en-US" sz="240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1235460" y="3983120"/>
            <a:ext cx="9748074" cy="1534112"/>
            <a:chOff x="1308350" y="3628825"/>
            <a:chExt cx="9748074" cy="1534112"/>
          </a:xfrm>
        </p:grpSpPr>
        <p:sp>
          <p:nvSpPr>
            <p:cNvPr id="134" name="矩形 133"/>
            <p:cNvSpPr/>
            <p:nvPr/>
          </p:nvSpPr>
          <p:spPr>
            <a:xfrm>
              <a:off x="9948428" y="3664829"/>
              <a:ext cx="110799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4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正方向</a:t>
              </a:r>
              <a:endParaRPr lang="zh-CN" altLang="en-US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35" name="文本框 134"/>
            <p:cNvSpPr txBox="1"/>
            <p:nvPr/>
          </p:nvSpPr>
          <p:spPr>
            <a:xfrm>
              <a:off x="5138586" y="3628825"/>
              <a:ext cx="829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原点</a:t>
              </a:r>
              <a:endParaRPr lang="zh-CN" altLang="en-US" sz="24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grpSp>
          <p:nvGrpSpPr>
            <p:cNvPr id="136" name="组合 135"/>
            <p:cNvGrpSpPr/>
            <p:nvPr/>
          </p:nvGrpSpPr>
          <p:grpSpPr>
            <a:xfrm>
              <a:off x="1308350" y="4077072"/>
              <a:ext cx="9648190" cy="434975"/>
              <a:chOff x="1056640" y="5337175"/>
              <a:chExt cx="9648190" cy="434975"/>
            </a:xfrm>
          </p:grpSpPr>
          <p:cxnSp>
            <p:nvCxnSpPr>
              <p:cNvPr id="140" name="直接连接符 139"/>
              <p:cNvCxnSpPr/>
              <p:nvPr/>
            </p:nvCxnSpPr>
            <p:spPr>
              <a:xfrm>
                <a:off x="8355466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直接连接符 140"/>
              <p:cNvCxnSpPr/>
              <p:nvPr/>
            </p:nvCxnSpPr>
            <p:spPr>
              <a:xfrm>
                <a:off x="1056640" y="5412784"/>
                <a:ext cx="9648190" cy="0"/>
              </a:xfrm>
              <a:prstGeom prst="line">
                <a:avLst/>
              </a:prstGeom>
              <a:ln w="22225">
                <a:solidFill>
                  <a:schemeClr val="tx1"/>
                </a:solidFill>
                <a:tailEnd type="stealth" w="lg" len="lg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2" name="直接连接符 141"/>
              <p:cNvCxnSpPr/>
              <p:nvPr/>
            </p:nvCxnSpPr>
            <p:spPr>
              <a:xfrm>
                <a:off x="2815603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直接连接符 142"/>
              <p:cNvCxnSpPr/>
              <p:nvPr/>
            </p:nvCxnSpPr>
            <p:spPr>
              <a:xfrm>
                <a:off x="3430569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直接连接符 143"/>
              <p:cNvCxnSpPr/>
              <p:nvPr/>
            </p:nvCxnSpPr>
            <p:spPr>
              <a:xfrm>
                <a:off x="4046181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直接连接符 144"/>
              <p:cNvCxnSpPr/>
              <p:nvPr/>
            </p:nvCxnSpPr>
            <p:spPr>
              <a:xfrm>
                <a:off x="4661793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直接连接符 145"/>
              <p:cNvCxnSpPr/>
              <p:nvPr/>
            </p:nvCxnSpPr>
            <p:spPr>
              <a:xfrm>
                <a:off x="5277405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直接连接符 146"/>
              <p:cNvCxnSpPr/>
              <p:nvPr/>
            </p:nvCxnSpPr>
            <p:spPr>
              <a:xfrm>
                <a:off x="5893017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直接连接符 147"/>
              <p:cNvCxnSpPr/>
              <p:nvPr/>
            </p:nvCxnSpPr>
            <p:spPr>
              <a:xfrm>
                <a:off x="6508629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直接连接符 148"/>
              <p:cNvCxnSpPr/>
              <p:nvPr/>
            </p:nvCxnSpPr>
            <p:spPr>
              <a:xfrm>
                <a:off x="7124241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0" name="TextBox 11"/>
              <p:cNvSpPr txBox="1">
                <a:spLocks noChangeArrowheads="1"/>
              </p:cNvSpPr>
              <p:nvPr/>
            </p:nvSpPr>
            <p:spPr bwMode="auto">
              <a:xfrm>
                <a:off x="2497036" y="5371537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4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51" name="TextBox 11"/>
              <p:cNvSpPr txBox="1">
                <a:spLocks noChangeArrowheads="1"/>
              </p:cNvSpPr>
              <p:nvPr/>
            </p:nvSpPr>
            <p:spPr bwMode="auto">
              <a:xfrm>
                <a:off x="3123765" y="5371537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3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52" name="TextBox 11"/>
              <p:cNvSpPr txBox="1">
                <a:spLocks noChangeArrowheads="1"/>
              </p:cNvSpPr>
              <p:nvPr/>
            </p:nvSpPr>
            <p:spPr bwMode="auto">
              <a:xfrm>
                <a:off x="3709068" y="5371537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2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53" name="TextBox 11"/>
              <p:cNvSpPr txBox="1">
                <a:spLocks noChangeArrowheads="1"/>
              </p:cNvSpPr>
              <p:nvPr/>
            </p:nvSpPr>
            <p:spPr bwMode="auto">
              <a:xfrm>
                <a:off x="4362841" y="5371033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1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54" name="TextBox 11"/>
              <p:cNvSpPr txBox="1">
                <a:spLocks noChangeArrowheads="1"/>
              </p:cNvSpPr>
              <p:nvPr/>
            </p:nvSpPr>
            <p:spPr bwMode="auto">
              <a:xfrm>
                <a:off x="5750960" y="5371037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1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55" name="TextBox 11"/>
              <p:cNvSpPr txBox="1">
                <a:spLocks noChangeArrowheads="1"/>
              </p:cNvSpPr>
              <p:nvPr/>
            </p:nvSpPr>
            <p:spPr bwMode="auto">
              <a:xfrm>
                <a:off x="5127451" y="5371033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0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56" name="TextBox 11"/>
              <p:cNvSpPr txBox="1">
                <a:spLocks noChangeArrowheads="1"/>
              </p:cNvSpPr>
              <p:nvPr/>
            </p:nvSpPr>
            <p:spPr bwMode="auto">
              <a:xfrm>
                <a:off x="6362048" y="5371033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2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57" name="TextBox 11"/>
              <p:cNvSpPr txBox="1">
                <a:spLocks noChangeArrowheads="1"/>
              </p:cNvSpPr>
              <p:nvPr/>
            </p:nvSpPr>
            <p:spPr bwMode="auto">
              <a:xfrm>
                <a:off x="6981033" y="5371033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3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58" name="直接连接符 157"/>
              <p:cNvCxnSpPr/>
              <p:nvPr/>
            </p:nvCxnSpPr>
            <p:spPr>
              <a:xfrm>
                <a:off x="7739854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" name="TextBox 11"/>
              <p:cNvSpPr txBox="1">
                <a:spLocks noChangeArrowheads="1"/>
              </p:cNvSpPr>
              <p:nvPr/>
            </p:nvSpPr>
            <p:spPr bwMode="auto">
              <a:xfrm>
                <a:off x="7589899" y="5372300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4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60" name="直接连接符 159"/>
              <p:cNvCxnSpPr/>
              <p:nvPr/>
            </p:nvCxnSpPr>
            <p:spPr>
              <a:xfrm>
                <a:off x="2199344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1" name="TextBox 11"/>
              <p:cNvSpPr txBox="1">
                <a:spLocks noChangeArrowheads="1"/>
              </p:cNvSpPr>
              <p:nvPr/>
            </p:nvSpPr>
            <p:spPr bwMode="auto">
              <a:xfrm>
                <a:off x="8205509" y="5372300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5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62" name="TextBox 11"/>
              <p:cNvSpPr txBox="1">
                <a:spLocks noChangeArrowheads="1"/>
              </p:cNvSpPr>
              <p:nvPr/>
            </p:nvSpPr>
            <p:spPr bwMode="auto">
              <a:xfrm>
                <a:off x="1851196" y="5370713"/>
                <a:ext cx="635942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5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63" name="直接连接符 162"/>
              <p:cNvCxnSpPr/>
              <p:nvPr/>
            </p:nvCxnSpPr>
            <p:spPr>
              <a:xfrm>
                <a:off x="8971248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直接连接符 163"/>
              <p:cNvCxnSpPr/>
              <p:nvPr/>
            </p:nvCxnSpPr>
            <p:spPr>
              <a:xfrm>
                <a:off x="9586860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直接连接符 164"/>
              <p:cNvCxnSpPr/>
              <p:nvPr/>
            </p:nvCxnSpPr>
            <p:spPr>
              <a:xfrm>
                <a:off x="10202472" y="5337175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6" name="TextBox 11"/>
              <p:cNvSpPr txBox="1">
                <a:spLocks noChangeArrowheads="1"/>
              </p:cNvSpPr>
              <p:nvPr/>
            </p:nvSpPr>
            <p:spPr bwMode="auto">
              <a:xfrm>
                <a:off x="8824496" y="5371560"/>
                <a:ext cx="299909" cy="3998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6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67" name="TextBox 11"/>
              <p:cNvSpPr txBox="1">
                <a:spLocks noChangeArrowheads="1"/>
              </p:cNvSpPr>
              <p:nvPr/>
            </p:nvSpPr>
            <p:spPr bwMode="auto">
              <a:xfrm>
                <a:off x="9435584" y="5371033"/>
                <a:ext cx="299909" cy="3998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7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68" name="TextBox 11"/>
              <p:cNvSpPr txBox="1">
                <a:spLocks noChangeArrowheads="1"/>
              </p:cNvSpPr>
              <p:nvPr/>
            </p:nvSpPr>
            <p:spPr bwMode="auto">
              <a:xfrm>
                <a:off x="10051195" y="5371033"/>
                <a:ext cx="299909" cy="3998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8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69" name="直接连接符 168"/>
              <p:cNvCxnSpPr/>
              <p:nvPr/>
            </p:nvCxnSpPr>
            <p:spPr>
              <a:xfrm>
                <a:off x="1582427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0" name="TextBox 11"/>
              <p:cNvSpPr txBox="1">
                <a:spLocks noChangeArrowheads="1"/>
              </p:cNvSpPr>
              <p:nvPr/>
            </p:nvSpPr>
            <p:spPr bwMode="auto">
              <a:xfrm>
                <a:off x="1237198" y="5370830"/>
                <a:ext cx="635635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6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137" name="组合 136"/>
            <p:cNvGrpSpPr/>
            <p:nvPr/>
          </p:nvGrpSpPr>
          <p:grpSpPr>
            <a:xfrm>
              <a:off x="5123892" y="4454066"/>
              <a:ext cx="1415772" cy="708871"/>
              <a:chOff x="5123892" y="4585950"/>
              <a:chExt cx="1415772" cy="708871"/>
            </a:xfrm>
          </p:grpSpPr>
          <p:sp>
            <p:nvSpPr>
              <p:cNvPr id="138" name="矩形 137"/>
              <p:cNvSpPr/>
              <p:nvPr/>
            </p:nvSpPr>
            <p:spPr>
              <a:xfrm>
                <a:off x="5123892" y="4833156"/>
                <a:ext cx="141577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400" dirty="0">
                    <a:solidFill>
                      <a:srgbClr val="CC3300"/>
                    </a:solidFill>
                    <a:latin typeface="方正楷体简体" panose="03000509000000000000" pitchFamily="65" charset="-122"/>
                    <a:ea typeface="方正楷体简体" panose="03000509000000000000" pitchFamily="65" charset="-122"/>
                  </a:rPr>
                  <a:t>单位长度</a:t>
                </a:r>
                <a:endParaRPr lang="zh-CN" altLang="en-US" sz="24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39" name="左大括号 138"/>
              <p:cNvSpPr/>
              <p:nvPr/>
            </p:nvSpPr>
            <p:spPr>
              <a:xfrm rot="16200000">
                <a:off x="5717936" y="4387950"/>
                <a:ext cx="252000" cy="648000"/>
              </a:xfrm>
              <a:prstGeom prst="leftBrace">
                <a:avLst>
                  <a:gd name="adj1" fmla="val 0"/>
                  <a:gd name="adj2" fmla="val 50000"/>
                </a:avLst>
              </a:prstGeom>
              <a:noFill/>
              <a:ln w="22225" cap="flat" cmpd="sng" algn="ctr">
                <a:solidFill>
                  <a:srgbClr val="CC3300"/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900000" y="3068960"/>
            <a:ext cx="860495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rPr>
              <a:t>　　数轴：</a:t>
            </a:r>
            <a:endParaRPr lang="zh-CN" altLang="en-US" sz="2600">
              <a:latin typeface="Calibri" panose="020F0502020204030204" pitchFamily="34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61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65" name="矩形 64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62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63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64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>
            <a:grpSpLocks noChangeAspect="1"/>
          </p:cNvGrpSpPr>
          <p:nvPr/>
        </p:nvGrpSpPr>
        <p:grpSpPr>
          <a:xfrm>
            <a:off x="2695233" y="3151638"/>
            <a:ext cx="2649600" cy="393913"/>
            <a:chOff x="4414750" y="1917699"/>
            <a:chExt cx="3312000" cy="492390"/>
          </a:xfrm>
        </p:grpSpPr>
        <p:cxnSp>
          <p:nvCxnSpPr>
            <p:cNvPr id="55" name="直接连接符 54"/>
            <p:cNvCxnSpPr/>
            <p:nvPr/>
          </p:nvCxnSpPr>
          <p:spPr>
            <a:xfrm>
              <a:off x="4414750" y="1991287"/>
              <a:ext cx="3312000" cy="0"/>
            </a:xfrm>
            <a:prstGeom prst="line">
              <a:avLst/>
            </a:prstGeom>
            <a:ln w="22225">
              <a:solidFill>
                <a:schemeClr val="tx1"/>
              </a:solidFill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>
              <a:off x="4878000" y="1917699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/>
            <p:cNvCxnSpPr/>
            <p:nvPr/>
          </p:nvCxnSpPr>
          <p:spPr>
            <a:xfrm>
              <a:off x="5493600" y="1917699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6109200" y="1918800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6724800" y="1918800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7340400" y="1918800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11"/>
            <p:cNvSpPr txBox="1">
              <a:spLocks noChangeArrowheads="1"/>
            </p:cNvSpPr>
            <p:nvPr/>
          </p:nvSpPr>
          <p:spPr bwMode="auto">
            <a:xfrm>
              <a:off x="4572425" y="1948425"/>
              <a:ext cx="635930" cy="461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zh-CN" sz="1800" b="1" kern="1000" spc="-250" dirty="0">
                  <a:solidFill>
                    <a:srgbClr val="0000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1800" kern="1000" spc="-250" dirty="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18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3" name="TextBox 11"/>
            <p:cNvSpPr txBox="1">
              <a:spLocks noChangeArrowheads="1"/>
            </p:cNvSpPr>
            <p:nvPr/>
          </p:nvSpPr>
          <p:spPr bwMode="auto">
            <a:xfrm>
              <a:off x="5226185" y="1947921"/>
              <a:ext cx="635930" cy="461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zh-CN" sz="1800" b="1" kern="1000" spc="-250" dirty="0">
                  <a:solidFill>
                    <a:srgbClr val="0000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18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18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4" name="TextBox 11"/>
            <p:cNvSpPr txBox="1">
              <a:spLocks noChangeArrowheads="1"/>
            </p:cNvSpPr>
            <p:nvPr/>
          </p:nvSpPr>
          <p:spPr bwMode="auto">
            <a:xfrm>
              <a:off x="6582746" y="1947925"/>
              <a:ext cx="299903" cy="461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18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18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5" name="TextBox 11"/>
            <p:cNvSpPr txBox="1">
              <a:spLocks noChangeArrowheads="1"/>
            </p:cNvSpPr>
            <p:nvPr/>
          </p:nvSpPr>
          <p:spPr bwMode="auto">
            <a:xfrm>
              <a:off x="5959249" y="1947921"/>
              <a:ext cx="299903" cy="461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18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0</a:t>
              </a:r>
              <a:endParaRPr lang="en-US" altLang="zh-CN" sz="18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6" name="TextBox 11"/>
            <p:cNvSpPr txBox="1">
              <a:spLocks noChangeArrowheads="1"/>
            </p:cNvSpPr>
            <p:nvPr/>
          </p:nvSpPr>
          <p:spPr bwMode="auto">
            <a:xfrm>
              <a:off x="7193823" y="1947921"/>
              <a:ext cx="299903" cy="46166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18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18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11" name="组合 10"/>
          <p:cNvGrpSpPr>
            <a:grpSpLocks noChangeAspect="1"/>
          </p:cNvGrpSpPr>
          <p:nvPr/>
        </p:nvGrpSpPr>
        <p:grpSpPr>
          <a:xfrm>
            <a:off x="6266530" y="2399564"/>
            <a:ext cx="549550" cy="2505600"/>
            <a:chOff x="8732636" y="-999491"/>
            <a:chExt cx="686938" cy="3132000"/>
          </a:xfrm>
        </p:grpSpPr>
        <p:cxnSp>
          <p:nvCxnSpPr>
            <p:cNvPr id="79" name="直接连接符 78"/>
            <p:cNvCxnSpPr/>
            <p:nvPr/>
          </p:nvCxnSpPr>
          <p:spPr>
            <a:xfrm rot="16200000">
              <a:off x="7751825" y="566509"/>
              <a:ext cx="3132000" cy="0"/>
            </a:xfrm>
            <a:prstGeom prst="line">
              <a:avLst/>
            </a:prstGeom>
            <a:ln w="22225">
              <a:solidFill>
                <a:schemeClr val="tx1"/>
              </a:solidFill>
              <a:headEnd w="sm" len="med"/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rot="16200000">
              <a:off x="9352248" y="1805488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 rot="16200000">
              <a:off x="9352248" y="1189888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 rot="16200000">
              <a:off x="9352250" y="574290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 rot="16200000">
              <a:off x="9352250" y="-41311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 rot="16200000">
              <a:off x="9352250" y="-656911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Box 11"/>
            <p:cNvSpPr txBox="1">
              <a:spLocks noChangeArrowheads="1"/>
            </p:cNvSpPr>
            <p:nvPr/>
          </p:nvSpPr>
          <p:spPr bwMode="auto">
            <a:xfrm>
              <a:off x="8732636" y="1626299"/>
              <a:ext cx="684075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zh-CN" sz="1800" b="1" kern="1000" spc="-250" dirty="0">
                  <a:solidFill>
                    <a:srgbClr val="0000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1800" kern="1000" spc="-250" dirty="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18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86" name="TextBox 11"/>
            <p:cNvSpPr txBox="1">
              <a:spLocks noChangeArrowheads="1"/>
            </p:cNvSpPr>
            <p:nvPr/>
          </p:nvSpPr>
          <p:spPr bwMode="auto">
            <a:xfrm>
              <a:off x="8777645" y="1010795"/>
              <a:ext cx="64192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en-US" sz="18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18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18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87" name="TextBox 11"/>
            <p:cNvSpPr txBox="1">
              <a:spLocks noChangeArrowheads="1"/>
            </p:cNvSpPr>
            <p:nvPr/>
          </p:nvSpPr>
          <p:spPr bwMode="auto">
            <a:xfrm>
              <a:off x="9002667" y="-223270"/>
              <a:ext cx="29990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18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18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88" name="TextBox 11"/>
            <p:cNvSpPr txBox="1">
              <a:spLocks noChangeArrowheads="1"/>
            </p:cNvSpPr>
            <p:nvPr/>
          </p:nvSpPr>
          <p:spPr bwMode="auto">
            <a:xfrm>
              <a:off x="9002667" y="400227"/>
              <a:ext cx="29990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18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0</a:t>
              </a:r>
              <a:endParaRPr lang="en-US" altLang="zh-CN" sz="18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89" name="TextBox 11"/>
            <p:cNvSpPr txBox="1">
              <a:spLocks noChangeArrowheads="1"/>
            </p:cNvSpPr>
            <p:nvPr/>
          </p:nvSpPr>
          <p:spPr bwMode="auto">
            <a:xfrm>
              <a:off x="9002667" y="-834347"/>
              <a:ext cx="299903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18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18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39616" y="3573016"/>
            <a:ext cx="263401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1 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在原点右侧</a:t>
            </a:r>
            <a:endParaRPr lang="en-US" altLang="zh-CN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 algn="ctr"/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2 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在原点左侧</a:t>
            </a:r>
            <a:endParaRPr lang="zh-CN" altLang="en-US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780076" y="3299664"/>
            <a:ext cx="2634015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1 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在原点上方</a:t>
            </a:r>
            <a:endParaRPr lang="en-US" altLang="zh-CN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lang="en-US" altLang="zh-CN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2 </a:t>
            </a:r>
            <a:r>
              <a:rPr lang="zh-CN" altLang="en-US" sz="26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</a:rPr>
              <a:t>在原点下方</a:t>
            </a:r>
            <a:endParaRPr lang="zh-CN" altLang="en-US" sz="2600" dirty="0">
              <a:solidFill>
                <a:schemeClr val="tx2"/>
              </a:solidFill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900000" y="900000"/>
            <a:ext cx="10956640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思考</a:t>
            </a:r>
            <a:endParaRPr lang="en-US" altLang="zh-CN" sz="2600" dirty="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如何描述数轴上的点相对于原点的位置呢？</a:t>
            </a:r>
            <a:endParaRPr lang="en-US" altLang="zh-CN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599972" y="5193196"/>
            <a:ext cx="8856984" cy="1044116"/>
            <a:chOff x="1615738" y="5337212"/>
            <a:chExt cx="8856984" cy="1044116"/>
          </a:xfrm>
        </p:grpSpPr>
        <p:sp>
          <p:nvSpPr>
            <p:cNvPr id="13" name="矩形 12"/>
            <p:cNvSpPr/>
            <p:nvPr/>
          </p:nvSpPr>
          <p:spPr>
            <a:xfrm>
              <a:off x="1667508" y="5373216"/>
              <a:ext cx="8748000" cy="9787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buFont typeface="Wingdings 2" panose="05020102010507070707" pitchFamily="2" charset="2"/>
                <a:buNone/>
              </a:pPr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　　</a:t>
              </a:r>
              <a:r>
                <a:rPr lang="zh-CN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原点将数轴</a:t>
              </a:r>
              <a:r>
                <a:rPr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(</a:t>
              </a:r>
              <a:r>
                <a:rPr lang="zh-CN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除原点外</a:t>
              </a:r>
              <a:r>
                <a:rPr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)</a:t>
              </a:r>
              <a:r>
                <a:rPr lang="zh-CN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分为两部分，其中正方向一侧的部分叫作</a:t>
              </a:r>
              <a:r>
                <a:rPr lang="zh-CN" altLang="en-US" sz="2400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数轴的正半轴</a:t>
              </a:r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；</a:t>
              </a:r>
              <a:r>
                <a:rPr lang="zh-CN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另一侧的部分叫作</a:t>
              </a:r>
              <a:r>
                <a:rPr lang="zh-CN" altLang="en-US" sz="2400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rPr>
                <a:t>数轴的负半轴</a:t>
              </a:r>
              <a:r>
                <a:rPr lang="zh-CN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．</a:t>
              </a:r>
              <a:endParaRPr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68" name="矩形: 圆角 13"/>
            <p:cNvSpPr/>
            <p:nvPr/>
          </p:nvSpPr>
          <p:spPr>
            <a:xfrm>
              <a:off x="1615738" y="5337212"/>
              <a:ext cx="8856984" cy="1044116"/>
            </a:xfrm>
            <a:prstGeom prst="roundRect">
              <a:avLst/>
            </a:prstGeom>
            <a:noFill/>
            <a:ln w="222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42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58" name="矩形 57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43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53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54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983432" y="3897052"/>
            <a:ext cx="2020696" cy="720080"/>
            <a:chOff x="983432" y="3897052"/>
            <a:chExt cx="2020696" cy="720080"/>
          </a:xfrm>
        </p:grpSpPr>
        <p:grpSp>
          <p:nvGrpSpPr>
            <p:cNvPr id="94" name="组合 93"/>
            <p:cNvGrpSpPr/>
            <p:nvPr/>
          </p:nvGrpSpPr>
          <p:grpSpPr>
            <a:xfrm>
              <a:off x="983432" y="3897052"/>
              <a:ext cx="2020696" cy="720080"/>
              <a:chOff x="5339916" y="3897052"/>
              <a:chExt cx="2020696" cy="720080"/>
            </a:xfrm>
          </p:grpSpPr>
          <p:sp>
            <p:nvSpPr>
              <p:cNvPr id="96" name="矩形: 圆角 10"/>
              <p:cNvSpPr/>
              <p:nvPr/>
            </p:nvSpPr>
            <p:spPr>
              <a:xfrm>
                <a:off x="5339916" y="3897052"/>
                <a:ext cx="2016224" cy="720080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方正楷体简体" panose="03000509000000000000" pitchFamily="65" charset="-122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7" name="文本框 96"/>
              <p:cNvSpPr txBox="1"/>
              <p:nvPr/>
            </p:nvSpPr>
            <p:spPr>
              <a:xfrm>
                <a:off x="5380392" y="4025302"/>
                <a:ext cx="1980220" cy="4616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EBFBFA"/>
                    </a:solidFill>
                  </a14:hiddenFill>
                </a:ext>
              </a:extLst>
            </p:spPr>
            <p:txBody>
              <a:bodyPr wrap="square" rtlCol="0">
                <a:spAutoFit/>
              </a:bodyPr>
              <a:lstStyle/>
              <a:p>
                <a:r>
                  <a:rPr kumimoji="1" lang="zh-CN" altLang="en-US" sz="2400" dirty="0">
                    <a:latin typeface="DongTian" panose="02020603050405020304" pitchFamily="18" charset="0"/>
                    <a:ea typeface="方正楷体简体" panose="03000509000000000000" pitchFamily="65" charset="-122"/>
                    <a:cs typeface="DongTian" panose="02020603050405020304" pitchFamily="18" charset="0"/>
                    <a:sym typeface="+mn-ea"/>
                  </a:rPr>
                  <a:t>表示 </a:t>
                </a:r>
                <a:r>
                  <a:rPr kumimoji="1" lang="en-US" altLang="zh-CN" sz="2400" dirty="0">
                    <a:latin typeface="DongTian" panose="02020603050405020304" pitchFamily="18" charset="0"/>
                    <a:ea typeface="方正楷体简体" panose="03000509000000000000" pitchFamily="65" charset="-122"/>
                    <a:cs typeface="DongTian" panose="02020603050405020304" pitchFamily="18" charset="0"/>
                    <a:sym typeface="+mn-ea"/>
                  </a:rPr>
                  <a:t>      </a:t>
                </a:r>
                <a:r>
                  <a:rPr kumimoji="1" lang="zh-CN" altLang="en-US" sz="2400" dirty="0">
                    <a:latin typeface="DongTian" panose="02020603050405020304" pitchFamily="18" charset="0"/>
                    <a:ea typeface="方正楷体简体" panose="03000509000000000000" pitchFamily="65" charset="-122"/>
                    <a:cs typeface="DongTian" panose="02020603050405020304" pitchFamily="18" charset="0"/>
                    <a:sym typeface="+mn-ea"/>
                  </a:rPr>
                  <a:t>的点</a:t>
                </a:r>
                <a:endPara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endParaRPr>
              </a:p>
            </p:txBody>
          </p:sp>
        </p:grpSp>
        <p:graphicFrame>
          <p:nvGraphicFramePr>
            <p:cNvPr id="110" name="对象 10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760538" y="3913188"/>
            <a:ext cx="477837" cy="6699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1" imgW="6096000" imgH="8534400" progId="Equation.DSMT4">
                    <p:embed/>
                  </p:oleObj>
                </mc:Choice>
                <mc:Fallback>
                  <p:oleObj name="Equation" r:id="rId1" imgW="6096000" imgH="8534400" progId="Equation.DSMT4">
                    <p:embed/>
                    <p:pic>
                      <p:nvPicPr>
                        <p:cNvPr id="0" name="图片 -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760538" y="3913188"/>
                          <a:ext cx="477837" cy="6699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组合 8"/>
          <p:cNvGrpSpPr/>
          <p:nvPr/>
        </p:nvGrpSpPr>
        <p:grpSpPr>
          <a:xfrm>
            <a:off x="983432" y="3176972"/>
            <a:ext cx="2020696" cy="484094"/>
            <a:chOff x="5339916" y="4005064"/>
            <a:chExt cx="2020696" cy="484094"/>
          </a:xfrm>
        </p:grpSpPr>
        <p:sp>
          <p:nvSpPr>
            <p:cNvPr id="89" name="矩形: 圆角 10"/>
            <p:cNvSpPr/>
            <p:nvPr/>
          </p:nvSpPr>
          <p:spPr>
            <a:xfrm>
              <a:off x="5339916" y="4005064"/>
              <a:ext cx="2016224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5380392" y="4025302"/>
              <a:ext cx="1980220" cy="461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EBFBFA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表示 </a:t>
              </a:r>
              <a:r>
                <a:rPr kumimoji="1"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6.5 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的点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72000" y="5334003"/>
            <a:ext cx="9648000" cy="435257"/>
            <a:chOff x="1888518" y="1914041"/>
            <a:chExt cx="9648000" cy="435257"/>
          </a:xfrm>
        </p:grpSpPr>
        <p:grpSp>
          <p:nvGrpSpPr>
            <p:cNvPr id="15" name="组合 14"/>
            <p:cNvGrpSpPr/>
            <p:nvPr/>
          </p:nvGrpSpPr>
          <p:grpSpPr>
            <a:xfrm>
              <a:off x="1888518" y="1914041"/>
              <a:ext cx="9648000" cy="435257"/>
              <a:chOff x="1888518" y="1914041"/>
              <a:chExt cx="9648000" cy="435257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1888518" y="1914041"/>
                <a:ext cx="9648000" cy="435257"/>
                <a:chOff x="1888518" y="1914041"/>
                <a:chExt cx="9648000" cy="435257"/>
              </a:xfrm>
            </p:grpSpPr>
            <p:grpSp>
              <p:nvGrpSpPr>
                <p:cNvPr id="20" name="组合 19"/>
                <p:cNvGrpSpPr/>
                <p:nvPr/>
              </p:nvGrpSpPr>
              <p:grpSpPr>
                <a:xfrm>
                  <a:off x="1888518" y="1917699"/>
                  <a:ext cx="9648000" cy="431599"/>
                  <a:chOff x="1888518" y="1917699"/>
                  <a:chExt cx="9648000" cy="431599"/>
                </a:xfrm>
              </p:grpSpPr>
              <p:cxnSp>
                <p:nvCxnSpPr>
                  <p:cNvPr id="27" name="直接连接符 26"/>
                  <p:cNvCxnSpPr/>
                  <p:nvPr/>
                </p:nvCxnSpPr>
                <p:spPr>
                  <a:xfrm>
                    <a:off x="91872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28" name="组合 27"/>
                  <p:cNvGrpSpPr/>
                  <p:nvPr/>
                </p:nvGrpSpPr>
                <p:grpSpPr>
                  <a:xfrm>
                    <a:off x="1888518" y="1917699"/>
                    <a:ext cx="9648000" cy="431599"/>
                    <a:chOff x="1888518" y="1917699"/>
                    <a:chExt cx="9648000" cy="431599"/>
                  </a:xfrm>
                </p:grpSpPr>
                <p:grpSp>
                  <p:nvGrpSpPr>
                    <p:cNvPr id="29" name="组合 28"/>
                    <p:cNvGrpSpPr/>
                    <p:nvPr/>
                  </p:nvGrpSpPr>
                  <p:grpSpPr>
                    <a:xfrm>
                      <a:off x="1888518" y="1917699"/>
                      <a:ext cx="9648000" cy="431599"/>
                      <a:chOff x="1888518" y="1917699"/>
                      <a:chExt cx="9648000" cy="431599"/>
                    </a:xfrm>
                  </p:grpSpPr>
                  <p:grpSp>
                    <p:nvGrpSpPr>
                      <p:cNvPr id="35" name="组合 34"/>
                      <p:cNvGrpSpPr/>
                      <p:nvPr/>
                    </p:nvGrpSpPr>
                    <p:grpSpPr>
                      <a:xfrm>
                        <a:off x="1888518" y="1917699"/>
                        <a:ext cx="9648000" cy="430836"/>
                        <a:chOff x="1888518" y="1917699"/>
                        <a:chExt cx="9648000" cy="430836"/>
                      </a:xfrm>
                    </p:grpSpPr>
                    <p:cxnSp>
                      <p:nvCxnSpPr>
                        <p:cNvPr id="38" name="直接连接符 37"/>
                        <p:cNvCxnSpPr/>
                        <p:nvPr/>
                      </p:nvCxnSpPr>
                      <p:spPr>
                        <a:xfrm>
                          <a:off x="1888518" y="1989699"/>
                          <a:ext cx="9648000" cy="0"/>
                        </a:xfrm>
                        <a:prstGeom prst="line">
                          <a:avLst/>
                        </a:prstGeom>
                        <a:ln w="22225">
                          <a:solidFill>
                            <a:schemeClr val="tx1"/>
                          </a:solidFill>
                          <a:tailEnd type="stealth" w="lg" len="lg"/>
                        </a:ln>
                      </p:spPr>
                      <p:style>
                        <a:lnRef idx="3">
                          <a:schemeClr val="dk1"/>
                        </a:lnRef>
                        <a:fillRef idx="0">
                          <a:schemeClr val="dk1"/>
                        </a:fillRef>
                        <a:effectRef idx="2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39" name="直接连接符 38"/>
                        <p:cNvCxnSpPr/>
                        <p:nvPr/>
                      </p:nvCxnSpPr>
                      <p:spPr>
                        <a:xfrm>
                          <a:off x="3647446" y="1917699"/>
                          <a:ext cx="0" cy="72000"/>
                        </a:xfrm>
                        <a:prstGeom prst="line">
                          <a:avLst/>
                        </a:prstGeom>
                        <a:ln w="254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0" name="直接连接符 39"/>
                        <p:cNvCxnSpPr/>
                        <p:nvPr/>
                      </p:nvCxnSpPr>
                      <p:spPr>
                        <a:xfrm>
                          <a:off x="4262400" y="1917699"/>
                          <a:ext cx="0" cy="72000"/>
                        </a:xfrm>
                        <a:prstGeom prst="line">
                          <a:avLst/>
                        </a:prstGeom>
                        <a:ln w="254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1" name="直接连接符 40"/>
                        <p:cNvCxnSpPr/>
                        <p:nvPr/>
                      </p:nvCxnSpPr>
                      <p:spPr>
                        <a:xfrm>
                          <a:off x="4878000" y="1917699"/>
                          <a:ext cx="0" cy="72000"/>
                        </a:xfrm>
                        <a:prstGeom prst="line">
                          <a:avLst/>
                        </a:prstGeom>
                        <a:ln w="254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2" name="直接连接符 41"/>
                        <p:cNvCxnSpPr/>
                        <p:nvPr/>
                      </p:nvCxnSpPr>
                      <p:spPr>
                        <a:xfrm>
                          <a:off x="5493600" y="1917699"/>
                          <a:ext cx="0" cy="72000"/>
                        </a:xfrm>
                        <a:prstGeom prst="line">
                          <a:avLst/>
                        </a:prstGeom>
                        <a:ln w="254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3" name="直接连接符 42"/>
                        <p:cNvCxnSpPr/>
                        <p:nvPr/>
                      </p:nvCxnSpPr>
                      <p:spPr>
                        <a:xfrm>
                          <a:off x="6109200" y="1918800"/>
                          <a:ext cx="0" cy="72000"/>
                        </a:xfrm>
                        <a:prstGeom prst="line">
                          <a:avLst/>
                        </a:prstGeom>
                        <a:ln w="254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4" name="直接连接符 43"/>
                        <p:cNvCxnSpPr/>
                        <p:nvPr/>
                      </p:nvCxnSpPr>
                      <p:spPr>
                        <a:xfrm>
                          <a:off x="6724800" y="1918800"/>
                          <a:ext cx="0" cy="72000"/>
                        </a:xfrm>
                        <a:prstGeom prst="line">
                          <a:avLst/>
                        </a:prstGeom>
                        <a:ln w="254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5" name="直接连接符 44"/>
                        <p:cNvCxnSpPr/>
                        <p:nvPr/>
                      </p:nvCxnSpPr>
                      <p:spPr>
                        <a:xfrm>
                          <a:off x="7340400" y="1918800"/>
                          <a:ext cx="0" cy="72000"/>
                        </a:xfrm>
                        <a:prstGeom prst="line">
                          <a:avLst/>
                        </a:prstGeom>
                        <a:ln w="254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46" name="直接连接符 45"/>
                        <p:cNvCxnSpPr/>
                        <p:nvPr/>
                      </p:nvCxnSpPr>
                      <p:spPr>
                        <a:xfrm>
                          <a:off x="7956000" y="1918800"/>
                          <a:ext cx="0" cy="72000"/>
                        </a:xfrm>
                        <a:prstGeom prst="line">
                          <a:avLst/>
                        </a:prstGeom>
                        <a:ln w="254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p:sp>
                      <p:nvSpPr>
                        <p:cNvPr id="47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360417" y="1948425"/>
                          <a:ext cx="635930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zh-CN" altLang="zh-CN" sz="2000" b="1" kern="1000" spc="-250" dirty="0">
                              <a:solidFill>
                                <a:srgbClr val="000000"/>
                              </a:solidFill>
                              <a:latin typeface="方正楷体简体" panose="03000509000000000000" pitchFamily="65" charset="-122"/>
                              <a:ea typeface="方正楷体简体" panose="03000509000000000000" pitchFamily="65" charset="-122"/>
                              <a:sym typeface="+mn-ea"/>
                            </a:rPr>
                            <a:t>－</a:t>
                          </a:r>
                          <a:r>
                            <a:rPr lang="en-US" altLang="zh-CN" sz="2000" kern="1000" spc="-250" dirty="0"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4</a:t>
                          </a:r>
                          <a:endParaRPr lang="en-US" altLang="zh-CN" sz="2000" b="1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  <p:sp>
                      <p:nvSpPr>
                        <p:cNvPr id="48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87134" y="1948425"/>
                          <a:ext cx="635930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zh-CN" altLang="zh-CN" sz="2000" b="1" kern="1000" spc="-250" dirty="0">
                              <a:solidFill>
                                <a:srgbClr val="000000"/>
                              </a:solidFill>
                              <a:latin typeface="方正楷体简体" panose="03000509000000000000" pitchFamily="65" charset="-122"/>
                              <a:ea typeface="方正楷体简体" panose="03000509000000000000" pitchFamily="65" charset="-122"/>
                              <a:sym typeface="+mn-ea"/>
                            </a:rPr>
                            <a:t>－</a:t>
                          </a:r>
                          <a:r>
                            <a:rPr lang="en-US" altLang="zh-CN" sz="2000" kern="1000" spc="-250" dirty="0"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3</a:t>
                          </a:r>
                          <a:endParaRPr lang="en-US" altLang="zh-CN" sz="2000" b="1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  <p:sp>
                      <p:nvSpPr>
                        <p:cNvPr id="49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572425" y="1948425"/>
                          <a:ext cx="635930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zh-CN" altLang="zh-CN" sz="2000" b="1" kern="1000" spc="-250" dirty="0">
                              <a:solidFill>
                                <a:srgbClr val="000000"/>
                              </a:solidFill>
                              <a:latin typeface="方正楷体简体" panose="03000509000000000000" pitchFamily="65" charset="-122"/>
                              <a:ea typeface="方正楷体简体" panose="03000509000000000000" pitchFamily="65" charset="-122"/>
                              <a:sym typeface="+mn-ea"/>
                            </a:rPr>
                            <a:t>－</a:t>
                          </a:r>
                          <a:r>
                            <a:rPr lang="en-US" altLang="zh-CN" sz="2000" kern="1000" spc="-250" dirty="0"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2</a:t>
                          </a:r>
                          <a:endParaRPr lang="en-US" altLang="zh-CN" sz="2000" b="1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  <p:sp>
                      <p:nvSpPr>
                        <p:cNvPr id="50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5226185" y="1947921"/>
                          <a:ext cx="635930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zh-CN" altLang="zh-CN" sz="2000" b="1" kern="1000" spc="-250" dirty="0">
                              <a:solidFill>
                                <a:srgbClr val="000000"/>
                              </a:solidFill>
                              <a:latin typeface="方正楷体简体" panose="03000509000000000000" pitchFamily="65" charset="-122"/>
                              <a:ea typeface="方正楷体简体" panose="03000509000000000000" pitchFamily="65" charset="-122"/>
                              <a:sym typeface="+mn-ea"/>
                            </a:rPr>
                            <a:t>－</a:t>
                          </a:r>
                          <a:r>
                            <a:rPr lang="en-US" altLang="zh-CN" sz="2000" kern="1000" spc="-250" dirty="0">
                              <a:solidFill>
                                <a:srgbClr val="000000"/>
                              </a:solidFill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1</a:t>
                          </a:r>
                          <a:endParaRPr lang="en-US" altLang="zh-CN" sz="2000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  <p:sp>
                      <p:nvSpPr>
                        <p:cNvPr id="51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6582746" y="1947925"/>
                          <a:ext cx="299903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en-US" altLang="zh-CN" sz="2000" kern="1000" spc="-250" dirty="0">
                              <a:solidFill>
                                <a:srgbClr val="000000"/>
                              </a:solidFill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1</a:t>
                          </a:r>
                          <a:endParaRPr lang="en-US" altLang="zh-CN" sz="2000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  <p:sp>
                      <p:nvSpPr>
                        <p:cNvPr id="52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5959249" y="1947921"/>
                          <a:ext cx="299903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en-US" altLang="zh-CN" sz="2000" kern="1000" spc="-250" dirty="0">
                              <a:solidFill>
                                <a:srgbClr val="000000"/>
                              </a:solidFill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0</a:t>
                          </a:r>
                          <a:endParaRPr lang="en-US" altLang="zh-CN" sz="2000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  <p:sp>
                      <p:nvSpPr>
                        <p:cNvPr id="53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193822" y="1947921"/>
                          <a:ext cx="299903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en-US" altLang="zh-CN" sz="2000" kern="1000" spc="-250" dirty="0">
                              <a:solidFill>
                                <a:srgbClr val="000000"/>
                              </a:solidFill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2</a:t>
                          </a:r>
                          <a:endParaRPr lang="en-US" altLang="zh-CN" sz="2000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  <p:sp>
                      <p:nvSpPr>
                        <p:cNvPr id="54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7812794" y="1947921"/>
                          <a:ext cx="299903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en-US" altLang="zh-CN" sz="2000" kern="1000" spc="-250" dirty="0">
                              <a:solidFill>
                                <a:srgbClr val="000000"/>
                              </a:solidFill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3</a:t>
                          </a:r>
                          <a:endParaRPr lang="en-US" altLang="zh-CN" sz="2000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</p:grpSp>
                  <p:cxnSp>
                    <p:nvCxnSpPr>
                      <p:cNvPr id="36" name="直接连接符 35"/>
                      <p:cNvCxnSpPr/>
                      <p:nvPr/>
                    </p:nvCxnSpPr>
                    <p:spPr>
                      <a:xfrm>
                        <a:off x="8571600" y="1918800"/>
                        <a:ext cx="0" cy="72000"/>
                      </a:xfrm>
                      <a:prstGeom prst="line">
                        <a:avLst/>
                      </a:prstGeom>
                      <a:ln w="254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37" name="TextBox 11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8421648" y="1949188"/>
                        <a:ext cx="299903" cy="4001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  <p:txBody>
                      <a:bodyPr wrap="square">
                        <a:spAutoFit/>
                      </a:bodyPr>
                      <a:lstStyle>
                        <a:lvl1pPr>
                          <a:defRPr sz="21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  <a:ea typeface="宋体" panose="02010600030101010101" pitchFamily="2" charset="-122"/>
                          </a:defRPr>
                        </a:lvl1pPr>
                        <a:lvl2pPr marL="742950" indent="-285750">
                          <a:defRPr sz="21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  <a:ea typeface="宋体" panose="02010600030101010101" pitchFamily="2" charset="-122"/>
                          </a:defRPr>
                        </a:lvl2pPr>
                        <a:lvl3pPr marL="1143000" indent="-228600">
                          <a:defRPr sz="21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  <a:ea typeface="宋体" panose="02010600030101010101" pitchFamily="2" charset="-122"/>
                          </a:defRPr>
                        </a:lvl3pPr>
                        <a:lvl4pPr marL="1600200" indent="-228600">
                          <a:defRPr sz="21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  <a:ea typeface="宋体" panose="02010600030101010101" pitchFamily="2" charset="-122"/>
                          </a:defRPr>
                        </a:lvl4pPr>
                        <a:lvl5pPr marL="2057400" indent="-228600">
                          <a:defRPr sz="21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  <a:ea typeface="宋体" panose="02010600030101010101" pitchFamily="2" charset="-122"/>
                          </a:defRPr>
                        </a:lvl5pPr>
                        <a:lvl6pPr marL="2514600" indent="-228600" defTabSz="1087755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1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  <a:ea typeface="宋体" panose="02010600030101010101" pitchFamily="2" charset="-122"/>
                          </a:defRPr>
                        </a:lvl6pPr>
                        <a:lvl7pPr marL="2971800" indent="-228600" defTabSz="1087755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1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  <a:ea typeface="宋体" panose="02010600030101010101" pitchFamily="2" charset="-122"/>
                          </a:defRPr>
                        </a:lvl7pPr>
                        <a:lvl8pPr marL="3429000" indent="-228600" defTabSz="1087755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1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  <a:ea typeface="宋体" panose="02010600030101010101" pitchFamily="2" charset="-122"/>
                          </a:defRPr>
                        </a:lvl8pPr>
                        <a:lvl9pPr marL="3886200" indent="-228600" defTabSz="1087755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 sz="2100">
                            <a:solidFill>
                              <a:schemeClr val="tx1"/>
                            </a:solidFill>
                            <a:latin typeface="Calibri" panose="020F050202020403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pPr lvl="0">
                          <a:defRPr/>
                        </a:pPr>
                        <a:r>
                          <a:rPr lang="en-US" altLang="zh-CN" sz="2000" kern="1000" spc="-25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  <a:sym typeface="+mn-ea"/>
                          </a:rPr>
                          <a:t>4</a:t>
                        </a:r>
                        <a:endParaRPr lang="en-US" altLang="zh-CN" sz="2000" i="0" u="none" strike="noStrike" kern="1000" cap="none" spc="-250" normalizeH="0" dirty="0">
                          <a:solidFill>
                            <a:srgbClr val="000000"/>
                          </a:solidFill>
                          <a:latin typeface="DongTian" panose="02020603050405020304" pitchFamily="18" charset="0"/>
                          <a:ea typeface="方正楷体简体" panose="03000509000000000000" pitchFamily="65" charset="-122"/>
                        </a:endParaRPr>
                      </a:p>
                    </p:txBody>
                  </p:sp>
                </p:grpSp>
                <p:grpSp>
                  <p:nvGrpSpPr>
                    <p:cNvPr id="30" name="组合 29"/>
                    <p:cNvGrpSpPr/>
                    <p:nvPr/>
                  </p:nvGrpSpPr>
                  <p:grpSpPr>
                    <a:xfrm>
                      <a:off x="2714590" y="1917699"/>
                      <a:ext cx="6622560" cy="431599"/>
                      <a:chOff x="2714590" y="1917699"/>
                      <a:chExt cx="6622560" cy="431599"/>
                    </a:xfrm>
                  </p:grpSpPr>
                  <p:cxnSp>
                    <p:nvCxnSpPr>
                      <p:cNvPr id="31" name="直接连接符 30"/>
                      <p:cNvCxnSpPr/>
                      <p:nvPr/>
                    </p:nvCxnSpPr>
                    <p:spPr>
                      <a:xfrm>
                        <a:off x="3031200" y="1917699"/>
                        <a:ext cx="0" cy="72000"/>
                      </a:xfrm>
                      <a:prstGeom prst="line">
                        <a:avLst/>
                      </a:prstGeom>
                      <a:ln w="254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grpSp>
                    <p:nvGrpSpPr>
                      <p:cNvPr id="32" name="组合 31"/>
                      <p:cNvGrpSpPr/>
                      <p:nvPr/>
                    </p:nvGrpSpPr>
                    <p:grpSpPr>
                      <a:xfrm>
                        <a:off x="2714590" y="1947600"/>
                        <a:ext cx="6622560" cy="401698"/>
                        <a:chOff x="2714590" y="1947600"/>
                        <a:chExt cx="6622560" cy="401698"/>
                      </a:xfrm>
                    </p:grpSpPr>
                    <p:sp>
                      <p:nvSpPr>
                        <p:cNvPr id="33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9037247" y="1949188"/>
                          <a:ext cx="299903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en-US" altLang="zh-CN" sz="2000" kern="1000" spc="-250" dirty="0">
                              <a:solidFill>
                                <a:srgbClr val="000000"/>
                              </a:solidFill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5</a:t>
                          </a:r>
                          <a:endParaRPr lang="en-US" altLang="zh-CN" sz="2000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  <p:sp>
                      <p:nvSpPr>
                        <p:cNvPr id="34" name="TextBox 1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714590" y="1947600"/>
                          <a:ext cx="635930" cy="40011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  <p:txBody>
                        <a:bodyPr wrap="square">
                          <a:spAutoFit/>
                        </a:bodyPr>
                        <a:lstStyle>
                          <a:lvl1pPr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1pPr>
                          <a:lvl2pPr marL="742950" indent="-28575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2pPr>
                          <a:lvl3pPr marL="11430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3pPr>
                          <a:lvl4pPr marL="16002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4pPr>
                          <a:lvl5pPr marL="2057400" indent="-228600"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5pPr>
                          <a:lvl6pPr marL="25146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6pPr>
                          <a:lvl7pPr marL="29718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7pPr>
                          <a:lvl8pPr marL="34290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8pPr>
                          <a:lvl9pPr marL="3886200" indent="-228600" defTabSz="1087755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 sz="210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  <a:ea typeface="宋体" panose="02010600030101010101" pitchFamily="2" charset="-122"/>
                            </a:defRPr>
                          </a:lvl9pPr>
                        </a:lstStyle>
                        <a:p>
                          <a:pPr lvl="0">
                            <a:defRPr/>
                          </a:pPr>
                          <a:r>
                            <a:rPr lang="zh-CN" altLang="zh-CN" sz="2000" b="1" kern="1000" spc="-250" dirty="0">
                              <a:solidFill>
                                <a:srgbClr val="000000"/>
                              </a:solidFill>
                              <a:latin typeface="方正楷体简体" panose="03000509000000000000" pitchFamily="65" charset="-122"/>
                              <a:ea typeface="方正楷体简体" panose="03000509000000000000" pitchFamily="65" charset="-122"/>
                              <a:sym typeface="+mn-ea"/>
                            </a:rPr>
                            <a:t>－</a:t>
                          </a:r>
                          <a:r>
                            <a:rPr lang="en-US" altLang="zh-CN" sz="2000" kern="1000" spc="-250" dirty="0">
                              <a:latin typeface="DongTian" panose="02020603050405020304" pitchFamily="18" charset="0"/>
                              <a:ea typeface="方正楷体简体" panose="03000509000000000000" pitchFamily="65" charset="-122"/>
                              <a:sym typeface="+mn-ea"/>
                            </a:rPr>
                            <a:t>5</a:t>
                          </a:r>
                          <a:endParaRPr lang="en-US" altLang="zh-CN" sz="2000" b="1" i="0" u="none" strike="noStrike" kern="1000" cap="none" spc="-250" normalizeH="0" dirty="0">
                            <a:solidFill>
                              <a:srgbClr val="000000"/>
                            </a:solidFill>
                            <a:latin typeface="DongTian" panose="02020603050405020304" pitchFamily="18" charset="0"/>
                            <a:ea typeface="方正楷体简体" panose="03000509000000000000" pitchFamily="65" charset="-122"/>
                          </a:endParaRPr>
                        </a:p>
                      </p:txBody>
                    </p:sp>
                  </p:grpSp>
                </p:grpSp>
              </p:grpSp>
            </p:grpSp>
            <p:cxnSp>
              <p:nvCxnSpPr>
                <p:cNvPr id="21" name="直接连接符 20"/>
                <p:cNvCxnSpPr/>
                <p:nvPr/>
              </p:nvCxnSpPr>
              <p:spPr>
                <a:xfrm>
                  <a:off x="9802970" y="1918800"/>
                  <a:ext cx="0" cy="7200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直接连接符 21"/>
                <p:cNvCxnSpPr/>
                <p:nvPr/>
              </p:nvCxnSpPr>
              <p:spPr>
                <a:xfrm>
                  <a:off x="10418570" y="1918800"/>
                  <a:ext cx="0" cy="7200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" name="直接连接符 22"/>
                <p:cNvCxnSpPr/>
                <p:nvPr/>
              </p:nvCxnSpPr>
              <p:spPr>
                <a:xfrm>
                  <a:off x="11034170" y="1914041"/>
                  <a:ext cx="0" cy="7200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4" name="TextBox 11"/>
                <p:cNvSpPr txBox="1">
                  <a:spLocks noChangeArrowheads="1"/>
                </p:cNvSpPr>
                <p:nvPr/>
              </p:nvSpPr>
              <p:spPr bwMode="auto">
                <a:xfrm>
                  <a:off x="9656221" y="1948448"/>
                  <a:ext cx="299903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>
                  <a:spAutoFit/>
                </a:bodyPr>
                <a:lstStyle>
                  <a:lvl1pPr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lvl="0">
                    <a:defRPr/>
                  </a:pPr>
                  <a:r>
                    <a:rPr lang="en-US" altLang="zh-CN" sz="2000" kern="1000" spc="-25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  <a:sym typeface="+mn-ea"/>
                    </a:rPr>
                    <a:t>6</a:t>
                  </a:r>
                  <a:endParaRPr lang="en-US" altLang="zh-CN" sz="2000" i="0" u="none" strike="noStrike" kern="1000" cap="none" spc="-250" normalizeH="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</a:endParaRPr>
                </a:p>
              </p:txBody>
            </p:sp>
            <p:sp>
              <p:nvSpPr>
                <p:cNvPr id="25" name="TextBox 11"/>
                <p:cNvSpPr txBox="1">
                  <a:spLocks noChangeArrowheads="1"/>
                </p:cNvSpPr>
                <p:nvPr/>
              </p:nvSpPr>
              <p:spPr bwMode="auto">
                <a:xfrm>
                  <a:off x="10267297" y="1947921"/>
                  <a:ext cx="299903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>
                  <a:spAutoFit/>
                </a:bodyPr>
                <a:lstStyle>
                  <a:lvl1pPr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lvl="0">
                    <a:defRPr/>
                  </a:pPr>
                  <a:r>
                    <a:rPr lang="en-US" altLang="zh-CN" sz="2000" kern="1000" spc="-25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  <a:sym typeface="+mn-ea"/>
                    </a:rPr>
                    <a:t>7</a:t>
                  </a:r>
                  <a:endParaRPr lang="en-US" altLang="zh-CN" sz="2000" i="0" u="none" strike="noStrike" kern="1000" cap="none" spc="-250" normalizeH="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</a:endParaRPr>
                </a:p>
              </p:txBody>
            </p:sp>
            <p:sp>
              <p:nvSpPr>
                <p:cNvPr id="26" name="TextBox 11"/>
                <p:cNvSpPr txBox="1">
                  <a:spLocks noChangeArrowheads="1"/>
                </p:cNvSpPr>
                <p:nvPr/>
              </p:nvSpPr>
              <p:spPr bwMode="auto">
                <a:xfrm>
                  <a:off x="10882896" y="1947921"/>
                  <a:ext cx="299903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>
                  <a:spAutoFit/>
                </a:bodyPr>
                <a:lstStyle>
                  <a:lvl1pPr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lvl="0">
                    <a:defRPr/>
                  </a:pPr>
                  <a:r>
                    <a:rPr lang="en-US" altLang="zh-CN" sz="2000" kern="1000" spc="-25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  <a:sym typeface="+mn-ea"/>
                    </a:rPr>
                    <a:t>8</a:t>
                  </a:r>
                  <a:endParaRPr lang="en-US" altLang="zh-CN" sz="2000" i="0" u="none" strike="noStrike" kern="1000" cap="none" spc="-250" normalizeH="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</a:endParaRPr>
                </a:p>
              </p:txBody>
            </p:sp>
          </p:grpSp>
          <p:cxnSp>
            <p:nvCxnSpPr>
              <p:cNvPr id="19" name="直接连接符 18"/>
              <p:cNvCxnSpPr/>
              <p:nvPr/>
            </p:nvCxnSpPr>
            <p:spPr>
              <a:xfrm>
                <a:off x="2414295" y="1918800"/>
                <a:ext cx="0" cy="72000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1"/>
            <p:cNvSpPr txBox="1">
              <a:spLocks noChangeArrowheads="1"/>
            </p:cNvSpPr>
            <p:nvPr/>
          </p:nvSpPr>
          <p:spPr bwMode="auto">
            <a:xfrm>
              <a:off x="2100889" y="1947600"/>
              <a:ext cx="63593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zh-CN" sz="2000" b="1" kern="1000" spc="-250" dirty="0">
                  <a:solidFill>
                    <a:srgbClr val="0000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2000" kern="1000" spc="-250" dirty="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6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58" name="椭圆 57"/>
          <p:cNvSpPr/>
          <p:nvPr/>
        </p:nvSpPr>
        <p:spPr>
          <a:xfrm>
            <a:off x="9441917" y="5359288"/>
            <a:ext cx="101594" cy="101597"/>
          </a:xfrm>
          <a:prstGeom prst="ellips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516509" y="5359288"/>
            <a:ext cx="101594" cy="101597"/>
          </a:xfrm>
          <a:prstGeom prst="ellips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9227783" y="5008017"/>
            <a:ext cx="504622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DongTian" panose="02020603050405020304" pitchFamily="18" charset="0"/>
                <a:ea typeface="方正楷体简体" panose="03000509000000000000" pitchFamily="65" charset="-122"/>
              </a:rPr>
              <a:t>6.5</a:t>
            </a:r>
            <a:endParaRPr lang="en-US" altLang="zh-CN" sz="20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cxnSp>
        <p:nvCxnSpPr>
          <p:cNvPr id="81" name="直接箭头连接符 80"/>
          <p:cNvCxnSpPr/>
          <p:nvPr/>
        </p:nvCxnSpPr>
        <p:spPr>
          <a:xfrm>
            <a:off x="3071664" y="3429000"/>
            <a:ext cx="539750" cy="3175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2207568" y="3069250"/>
            <a:ext cx="874056" cy="707886"/>
            <a:chOff x="2207568" y="3069250"/>
            <a:chExt cx="874056" cy="707886"/>
          </a:xfrm>
        </p:grpSpPr>
        <p:sp>
          <p:nvSpPr>
            <p:cNvPr id="57" name="TextBox 41"/>
            <p:cNvSpPr txBox="1"/>
            <p:nvPr/>
          </p:nvSpPr>
          <p:spPr>
            <a:xfrm>
              <a:off x="2675620" y="3069250"/>
              <a:ext cx="40600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tx2"/>
                  </a:solidFill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？</a:t>
              </a:r>
              <a:endParaRPr lang="zh-CN" altLang="en-US" sz="4000" dirty="0">
                <a:solidFill>
                  <a:schemeClr val="tx2"/>
                </a:solidFill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2207568" y="3176972"/>
              <a:ext cx="60706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600" dirty="0">
                  <a:latin typeface="DongTian" panose="02020603050405020304" pitchFamily="18" charset="0"/>
                  <a:ea typeface="方正楷体简体" panose="03000509000000000000" pitchFamily="65" charset="-122"/>
                </a:rPr>
                <a:t>6.5</a:t>
              </a:r>
              <a:endPara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sp>
        <p:nvSpPr>
          <p:cNvPr id="74" name="矩形 73"/>
          <p:cNvSpPr/>
          <p:nvPr/>
        </p:nvSpPr>
        <p:spPr>
          <a:xfrm>
            <a:off x="900000" y="900000"/>
            <a:ext cx="10956640" cy="1937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思考</a:t>
            </a:r>
            <a:endParaRPr lang="en-US" altLang="zh-CN" sz="2600" dirty="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　　有理数可以用数轴上的点表示</a:t>
            </a:r>
            <a:r>
              <a:rPr lang="zh-CN" altLang="zh-CN" sz="2600" dirty="0">
                <a:solidFill>
                  <a:srgbClr val="00206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．</a:t>
            </a:r>
            <a:endParaRPr lang="zh-CN" altLang="zh-CN" sz="2600" dirty="0">
              <a:solidFill>
                <a:srgbClr val="002060"/>
              </a:solidFill>
              <a:latin typeface="方正楷体简体" panose="03000509000000000000" pitchFamily="65" charset="-122"/>
              <a:ea typeface="方正楷体简体" panose="03000509000000000000" pitchFamily="65" charset="-122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sym typeface="+mn-ea"/>
              </a:rPr>
              <a:t>　　如何在数轴上找到表示某一有理数的点呢？</a:t>
            </a:r>
            <a:endParaRPr lang="zh-CN" altLang="zh-CN" sz="2600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640908" y="3199558"/>
            <a:ext cx="2376264" cy="484094"/>
            <a:chOff x="6528048" y="3104964"/>
            <a:chExt cx="2376264" cy="484094"/>
          </a:xfrm>
        </p:grpSpPr>
        <p:sp>
          <p:nvSpPr>
            <p:cNvPr id="76" name="矩形: 圆角 10"/>
            <p:cNvSpPr/>
            <p:nvPr/>
          </p:nvSpPr>
          <p:spPr>
            <a:xfrm>
              <a:off x="6528048" y="3104964"/>
              <a:ext cx="2376264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6528048" y="311625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数轴的正半轴上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384032" y="3199558"/>
            <a:ext cx="4428492" cy="484094"/>
            <a:chOff x="6744072" y="3199558"/>
            <a:chExt cx="4428492" cy="484094"/>
          </a:xfrm>
        </p:grpSpPr>
        <p:sp>
          <p:nvSpPr>
            <p:cNvPr id="80" name="矩形: 圆角 10"/>
            <p:cNvSpPr/>
            <p:nvPr/>
          </p:nvSpPr>
          <p:spPr>
            <a:xfrm>
              <a:off x="6744072" y="3199558"/>
              <a:ext cx="4428492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6744072" y="3210852"/>
              <a:ext cx="44133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与原点的距离是 </a:t>
              </a:r>
              <a:r>
                <a:rPr kumimoji="1"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6.5 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个单位长度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cxnSp>
        <p:nvCxnSpPr>
          <p:cNvPr id="98" name="直接箭头连接符 97"/>
          <p:cNvCxnSpPr/>
          <p:nvPr/>
        </p:nvCxnSpPr>
        <p:spPr>
          <a:xfrm>
            <a:off x="3071664" y="4257092"/>
            <a:ext cx="539750" cy="3175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grpSp>
        <p:nvGrpSpPr>
          <p:cNvPr id="102" name="组合 101"/>
          <p:cNvGrpSpPr/>
          <p:nvPr/>
        </p:nvGrpSpPr>
        <p:grpSpPr>
          <a:xfrm>
            <a:off x="3640908" y="3897052"/>
            <a:ext cx="2376264" cy="720000"/>
            <a:chOff x="6528048" y="3104964"/>
            <a:chExt cx="2376264" cy="720000"/>
          </a:xfrm>
        </p:grpSpPr>
        <p:sp>
          <p:nvSpPr>
            <p:cNvPr id="103" name="矩形: 圆角 10"/>
            <p:cNvSpPr/>
            <p:nvPr/>
          </p:nvSpPr>
          <p:spPr>
            <a:xfrm>
              <a:off x="6528048" y="3104964"/>
              <a:ext cx="2376264" cy="720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6528048" y="3234132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数轴的负半轴上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2259013" y="3897342"/>
            <a:ext cx="822611" cy="707886"/>
            <a:chOff x="2259013" y="3717322"/>
            <a:chExt cx="822611" cy="707886"/>
          </a:xfrm>
        </p:grpSpPr>
        <p:sp>
          <p:nvSpPr>
            <p:cNvPr id="100" name="TextBox 41"/>
            <p:cNvSpPr txBox="1"/>
            <p:nvPr/>
          </p:nvSpPr>
          <p:spPr>
            <a:xfrm>
              <a:off x="2675620" y="3717322"/>
              <a:ext cx="40600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dirty="0">
                  <a:solidFill>
                    <a:schemeClr val="tx2"/>
                  </a:solidFill>
                  <a:latin typeface="Calibri" panose="020F0502020204030204" pitchFamily="34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？</a:t>
              </a:r>
              <a:endParaRPr lang="zh-CN" altLang="en-US" sz="4000" dirty="0">
                <a:solidFill>
                  <a:schemeClr val="tx2"/>
                </a:solidFill>
                <a:latin typeface="Calibri" panose="020F0502020204030204" pitchFamily="34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  <p:graphicFrame>
          <p:nvGraphicFramePr>
            <p:cNvPr id="109" name="对象 108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259013" y="3725230"/>
            <a:ext cx="481012" cy="6699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3" imgW="6096000" imgH="8534400" progId="Equation.DSMT4">
                    <p:embed/>
                  </p:oleObj>
                </mc:Choice>
                <mc:Fallback>
                  <p:oleObj name="Equation" r:id="rId3" imgW="6096000" imgH="8534400" progId="Equation.DSMT4">
                    <p:embed/>
                    <p:pic>
                      <p:nvPicPr>
                        <p:cNvPr id="0" name="图片 -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259013" y="3725230"/>
                          <a:ext cx="481012" cy="6699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67" name="组合 66"/>
          <p:cNvGrpSpPr/>
          <p:nvPr/>
        </p:nvGrpSpPr>
        <p:grpSpPr>
          <a:xfrm>
            <a:off x="6384032" y="3897052"/>
            <a:ext cx="4428492" cy="720000"/>
            <a:chOff x="6744072" y="3903872"/>
            <a:chExt cx="4428492" cy="720000"/>
          </a:xfrm>
        </p:grpSpPr>
        <p:sp>
          <p:nvSpPr>
            <p:cNvPr id="107" name="矩形: 圆角 10"/>
            <p:cNvSpPr/>
            <p:nvPr/>
          </p:nvSpPr>
          <p:spPr>
            <a:xfrm>
              <a:off x="6744072" y="3903872"/>
              <a:ext cx="4428492" cy="720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08" name="文本框 107"/>
            <p:cNvSpPr txBox="1"/>
            <p:nvPr/>
          </p:nvSpPr>
          <p:spPr>
            <a:xfrm>
              <a:off x="6744072" y="4009762"/>
              <a:ext cx="43396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与原点的距离是    个单位长度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  <p:graphicFrame>
          <p:nvGraphicFramePr>
            <p:cNvPr id="111" name="对象 110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007852" y="3928584"/>
            <a:ext cx="263525" cy="6699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5" imgW="3352800" imgH="8534400" progId="Equation.DSMT4">
                    <p:embed/>
                  </p:oleObj>
                </mc:Choice>
                <mc:Fallback>
                  <p:oleObj name="Equation" r:id="rId5" imgW="3352800" imgH="8534400" progId="Equation.DSMT4">
                    <p:embed/>
                    <p:pic>
                      <p:nvPicPr>
                        <p:cNvPr id="0" name="图片 -1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9007852" y="3928584"/>
                          <a:ext cx="263525" cy="6699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5" name="组合 84"/>
          <p:cNvGrpSpPr/>
          <p:nvPr/>
        </p:nvGrpSpPr>
        <p:grpSpPr>
          <a:xfrm>
            <a:off x="180000" y="108000"/>
            <a:ext cx="1727000" cy="400110"/>
            <a:chOff x="5287328" y="1607587"/>
            <a:chExt cx="1727000" cy="400110"/>
          </a:xfrm>
        </p:grpSpPr>
        <p:grpSp>
          <p:nvGrpSpPr>
            <p:cNvPr id="86" name="组合 88"/>
            <p:cNvGrpSpPr/>
            <p:nvPr/>
          </p:nvGrpSpPr>
          <p:grpSpPr>
            <a:xfrm>
              <a:off x="5799565" y="1607587"/>
              <a:ext cx="1214763" cy="400110"/>
              <a:chOff x="715825" y="143984"/>
              <a:chExt cx="1214763" cy="400110"/>
            </a:xfrm>
          </p:grpSpPr>
          <p:sp>
            <p:nvSpPr>
              <p:cNvPr id="93" name="矩形 92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新知探究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95" name="矩形 94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88" name="组合 89"/>
            <p:cNvGrpSpPr/>
            <p:nvPr/>
          </p:nvGrpSpPr>
          <p:grpSpPr>
            <a:xfrm>
              <a:off x="5287328" y="1627622"/>
              <a:ext cx="360040" cy="360040"/>
              <a:chOff x="5519936" y="3104964"/>
              <a:chExt cx="360040" cy="360040"/>
            </a:xfrm>
          </p:grpSpPr>
          <p:sp>
            <p:nvSpPr>
              <p:cNvPr id="90" name="矩形: 圆角 90"/>
              <p:cNvSpPr/>
              <p:nvPr/>
            </p:nvSpPr>
            <p:spPr>
              <a:xfrm>
                <a:off x="5519936" y="310496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91" name="Freeform 13"/>
              <p:cNvSpPr>
                <a:spLocks noChangeAspect="1" noEditPoints="1"/>
              </p:cNvSpPr>
              <p:nvPr/>
            </p:nvSpPr>
            <p:spPr bwMode="auto">
              <a:xfrm>
                <a:off x="5618335" y="3158984"/>
                <a:ext cx="163243" cy="252000"/>
              </a:xfrm>
              <a:custGeom>
                <a:avLst/>
                <a:gdLst>
                  <a:gd name="T0" fmla="*/ 401 w 402"/>
                  <a:gd name="T1" fmla="*/ 228 h 620"/>
                  <a:gd name="T2" fmla="*/ 392 w 402"/>
                  <a:gd name="T3" fmla="*/ 266 h 620"/>
                  <a:gd name="T4" fmla="*/ 383 w 402"/>
                  <a:gd name="T5" fmla="*/ 287 h 620"/>
                  <a:gd name="T6" fmla="*/ 358 w 402"/>
                  <a:gd name="T7" fmla="*/ 326 h 620"/>
                  <a:gd name="T8" fmla="*/ 354 w 402"/>
                  <a:gd name="T9" fmla="*/ 331 h 620"/>
                  <a:gd name="T10" fmla="*/ 344 w 402"/>
                  <a:gd name="T11" fmla="*/ 345 h 620"/>
                  <a:gd name="T12" fmla="*/ 316 w 402"/>
                  <a:gd name="T13" fmla="*/ 418 h 620"/>
                  <a:gd name="T14" fmla="*/ 126 w 402"/>
                  <a:gd name="T15" fmla="*/ 458 h 620"/>
                  <a:gd name="T16" fmla="*/ 86 w 402"/>
                  <a:gd name="T17" fmla="*/ 418 h 620"/>
                  <a:gd name="T18" fmla="*/ 82 w 402"/>
                  <a:gd name="T19" fmla="*/ 388 h 620"/>
                  <a:gd name="T20" fmla="*/ 57 w 402"/>
                  <a:gd name="T21" fmla="*/ 344 h 620"/>
                  <a:gd name="T22" fmla="*/ 44 w 402"/>
                  <a:gd name="T23" fmla="*/ 326 h 620"/>
                  <a:gd name="T24" fmla="*/ 11 w 402"/>
                  <a:gd name="T25" fmla="*/ 266 h 620"/>
                  <a:gd name="T26" fmla="*/ 2 w 402"/>
                  <a:gd name="T27" fmla="*/ 228 h 620"/>
                  <a:gd name="T28" fmla="*/ 59 w 402"/>
                  <a:gd name="T29" fmla="*/ 59 h 620"/>
                  <a:gd name="T30" fmla="*/ 343 w 402"/>
                  <a:gd name="T31" fmla="*/ 59 h 620"/>
                  <a:gd name="T32" fmla="*/ 242 w 402"/>
                  <a:gd name="T33" fmla="*/ 240 h 620"/>
                  <a:gd name="T34" fmla="*/ 219 w 402"/>
                  <a:gd name="T35" fmla="*/ 381 h 620"/>
                  <a:gd name="T36" fmla="*/ 231 w 402"/>
                  <a:gd name="T37" fmla="*/ 400 h 620"/>
                  <a:gd name="T38" fmla="*/ 240 w 402"/>
                  <a:gd name="T39" fmla="*/ 402 h 620"/>
                  <a:gd name="T40" fmla="*/ 255 w 402"/>
                  <a:gd name="T41" fmla="*/ 396 h 620"/>
                  <a:gd name="T42" fmla="*/ 262 w 402"/>
                  <a:gd name="T43" fmla="*/ 381 h 620"/>
                  <a:gd name="T44" fmla="*/ 264 w 402"/>
                  <a:gd name="T45" fmla="*/ 287 h 620"/>
                  <a:gd name="T46" fmla="*/ 313 w 402"/>
                  <a:gd name="T47" fmla="*/ 250 h 620"/>
                  <a:gd name="T48" fmla="*/ 315 w 402"/>
                  <a:gd name="T49" fmla="*/ 250 h 620"/>
                  <a:gd name="T50" fmla="*/ 330 w 402"/>
                  <a:gd name="T51" fmla="*/ 233 h 620"/>
                  <a:gd name="T52" fmla="*/ 316 w 402"/>
                  <a:gd name="T53" fmla="*/ 216 h 620"/>
                  <a:gd name="T54" fmla="*/ 248 w 402"/>
                  <a:gd name="T55" fmla="*/ 235 h 620"/>
                  <a:gd name="T56" fmla="*/ 88 w 402"/>
                  <a:gd name="T57" fmla="*/ 216 h 620"/>
                  <a:gd name="T58" fmla="*/ 77 w 402"/>
                  <a:gd name="T59" fmla="*/ 221 h 620"/>
                  <a:gd name="T60" fmla="*/ 77 w 402"/>
                  <a:gd name="T61" fmla="*/ 245 h 620"/>
                  <a:gd name="T62" fmla="*/ 89 w 402"/>
                  <a:gd name="T63" fmla="*/ 250 h 620"/>
                  <a:gd name="T64" fmla="*/ 126 w 402"/>
                  <a:gd name="T65" fmla="*/ 266 h 620"/>
                  <a:gd name="T66" fmla="*/ 141 w 402"/>
                  <a:gd name="T67" fmla="*/ 381 h 620"/>
                  <a:gd name="T68" fmla="*/ 147 w 402"/>
                  <a:gd name="T69" fmla="*/ 396 h 620"/>
                  <a:gd name="T70" fmla="*/ 162 w 402"/>
                  <a:gd name="T71" fmla="*/ 402 h 620"/>
                  <a:gd name="T72" fmla="*/ 172 w 402"/>
                  <a:gd name="T73" fmla="*/ 400 h 620"/>
                  <a:gd name="T74" fmla="*/ 184 w 402"/>
                  <a:gd name="T75" fmla="*/ 381 h 620"/>
                  <a:gd name="T76" fmla="*/ 160 w 402"/>
                  <a:gd name="T77" fmla="*/ 240 h 620"/>
                  <a:gd name="T78" fmla="*/ 100 w 402"/>
                  <a:gd name="T79" fmla="*/ 216 h 620"/>
                  <a:gd name="T80" fmla="*/ 91 w 402"/>
                  <a:gd name="T81" fmla="*/ 216 h 620"/>
                  <a:gd name="T82" fmla="*/ 246 w 402"/>
                  <a:gd name="T83" fmla="*/ 560 h 620"/>
                  <a:gd name="T84" fmla="*/ 248 w 402"/>
                  <a:gd name="T85" fmla="*/ 573 h 620"/>
                  <a:gd name="T86" fmla="*/ 223 w 402"/>
                  <a:gd name="T87" fmla="*/ 614 h 620"/>
                  <a:gd name="T88" fmla="*/ 179 w 402"/>
                  <a:gd name="T89" fmla="*/ 614 h 620"/>
                  <a:gd name="T90" fmla="*/ 155 w 402"/>
                  <a:gd name="T91" fmla="*/ 573 h 620"/>
                  <a:gd name="T92" fmla="*/ 134 w 402"/>
                  <a:gd name="T93" fmla="*/ 560 h 620"/>
                  <a:gd name="T94" fmla="*/ 100 w 402"/>
                  <a:gd name="T95" fmla="*/ 526 h 620"/>
                  <a:gd name="T96" fmla="*/ 134 w 402"/>
                  <a:gd name="T97" fmla="*/ 492 h 620"/>
                  <a:gd name="T98" fmla="*/ 293 w 402"/>
                  <a:gd name="T99" fmla="*/ 502 h 620"/>
                  <a:gd name="T100" fmla="*/ 293 w 402"/>
                  <a:gd name="T101" fmla="*/ 550 h 620"/>
                  <a:gd name="T102" fmla="*/ 246 w 402"/>
                  <a:gd name="T103" fmla="*/ 560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02" h="620">
                    <a:moveTo>
                      <a:pt x="402" y="201"/>
                    </a:moveTo>
                    <a:cubicBezTo>
                      <a:pt x="402" y="210"/>
                      <a:pt x="402" y="219"/>
                      <a:pt x="401" y="228"/>
                    </a:cubicBezTo>
                    <a:cubicBezTo>
                      <a:pt x="400" y="230"/>
                      <a:pt x="400" y="233"/>
                      <a:pt x="400" y="235"/>
                    </a:cubicBezTo>
                    <a:cubicBezTo>
                      <a:pt x="398" y="246"/>
                      <a:pt x="395" y="256"/>
                      <a:pt x="392" y="266"/>
                    </a:cubicBezTo>
                    <a:cubicBezTo>
                      <a:pt x="391" y="266"/>
                      <a:pt x="391" y="266"/>
                      <a:pt x="391" y="267"/>
                    </a:cubicBezTo>
                    <a:cubicBezTo>
                      <a:pt x="389" y="274"/>
                      <a:pt x="386" y="280"/>
                      <a:pt x="383" y="287"/>
                    </a:cubicBezTo>
                    <a:cubicBezTo>
                      <a:pt x="372" y="307"/>
                      <a:pt x="372" y="307"/>
                      <a:pt x="372" y="307"/>
                    </a:cubicBezTo>
                    <a:cubicBezTo>
                      <a:pt x="368" y="314"/>
                      <a:pt x="363" y="320"/>
                      <a:pt x="358" y="326"/>
                    </a:cubicBezTo>
                    <a:cubicBezTo>
                      <a:pt x="357" y="328"/>
                      <a:pt x="356" y="329"/>
                      <a:pt x="355" y="331"/>
                    </a:cubicBezTo>
                    <a:cubicBezTo>
                      <a:pt x="354" y="331"/>
                      <a:pt x="354" y="331"/>
                      <a:pt x="354" y="331"/>
                    </a:cubicBezTo>
                    <a:cubicBezTo>
                      <a:pt x="351" y="335"/>
                      <a:pt x="348" y="339"/>
                      <a:pt x="344" y="344"/>
                    </a:cubicBezTo>
                    <a:cubicBezTo>
                      <a:pt x="344" y="344"/>
                      <a:pt x="344" y="344"/>
                      <a:pt x="344" y="345"/>
                    </a:cubicBezTo>
                    <a:cubicBezTo>
                      <a:pt x="326" y="370"/>
                      <a:pt x="317" y="391"/>
                      <a:pt x="316" y="407"/>
                    </a:cubicBezTo>
                    <a:cubicBezTo>
                      <a:pt x="316" y="418"/>
                      <a:pt x="316" y="418"/>
                      <a:pt x="316" y="418"/>
                    </a:cubicBezTo>
                    <a:cubicBezTo>
                      <a:pt x="316" y="444"/>
                      <a:pt x="303" y="458"/>
                      <a:pt x="276" y="458"/>
                    </a:cubicBezTo>
                    <a:cubicBezTo>
                      <a:pt x="126" y="458"/>
                      <a:pt x="126" y="458"/>
                      <a:pt x="126" y="458"/>
                    </a:cubicBezTo>
                    <a:cubicBezTo>
                      <a:pt x="102" y="458"/>
                      <a:pt x="88" y="446"/>
                      <a:pt x="86" y="424"/>
                    </a:cubicBezTo>
                    <a:cubicBezTo>
                      <a:pt x="86" y="422"/>
                      <a:pt x="86" y="420"/>
                      <a:pt x="86" y="418"/>
                    </a:cubicBezTo>
                    <a:cubicBezTo>
                      <a:pt x="86" y="408"/>
                      <a:pt x="86" y="408"/>
                      <a:pt x="86" y="408"/>
                    </a:cubicBezTo>
                    <a:cubicBezTo>
                      <a:pt x="86" y="402"/>
                      <a:pt x="85" y="395"/>
                      <a:pt x="82" y="388"/>
                    </a:cubicBezTo>
                    <a:cubicBezTo>
                      <a:pt x="77" y="375"/>
                      <a:pt x="69" y="361"/>
                      <a:pt x="58" y="344"/>
                    </a:cubicBezTo>
                    <a:cubicBezTo>
                      <a:pt x="57" y="344"/>
                      <a:pt x="57" y="344"/>
                      <a:pt x="57" y="344"/>
                    </a:cubicBezTo>
                    <a:cubicBezTo>
                      <a:pt x="54" y="339"/>
                      <a:pt x="51" y="335"/>
                      <a:pt x="48" y="330"/>
                    </a:cubicBezTo>
                    <a:cubicBezTo>
                      <a:pt x="46" y="329"/>
                      <a:pt x="45" y="328"/>
                      <a:pt x="44" y="326"/>
                    </a:cubicBezTo>
                    <a:cubicBezTo>
                      <a:pt x="29" y="308"/>
                      <a:pt x="18" y="288"/>
                      <a:pt x="11" y="267"/>
                    </a:cubicBezTo>
                    <a:cubicBezTo>
                      <a:pt x="11" y="266"/>
                      <a:pt x="11" y="266"/>
                      <a:pt x="11" y="266"/>
                    </a:cubicBezTo>
                    <a:cubicBezTo>
                      <a:pt x="10" y="266"/>
                      <a:pt x="10" y="266"/>
                      <a:pt x="10" y="266"/>
                    </a:cubicBezTo>
                    <a:cubicBezTo>
                      <a:pt x="6" y="254"/>
                      <a:pt x="3" y="241"/>
                      <a:pt x="2" y="228"/>
                    </a:cubicBezTo>
                    <a:cubicBezTo>
                      <a:pt x="1" y="219"/>
                      <a:pt x="0" y="210"/>
                      <a:pt x="0" y="201"/>
                    </a:cubicBezTo>
                    <a:cubicBezTo>
                      <a:pt x="0" y="145"/>
                      <a:pt x="20" y="98"/>
                      <a:pt x="59" y="59"/>
                    </a:cubicBezTo>
                    <a:cubicBezTo>
                      <a:pt x="98" y="19"/>
                      <a:pt x="146" y="0"/>
                      <a:pt x="201" y="0"/>
                    </a:cubicBezTo>
                    <a:cubicBezTo>
                      <a:pt x="257" y="0"/>
                      <a:pt x="304" y="19"/>
                      <a:pt x="343" y="59"/>
                    </a:cubicBezTo>
                    <a:cubicBezTo>
                      <a:pt x="383" y="98"/>
                      <a:pt x="402" y="145"/>
                      <a:pt x="402" y="201"/>
                    </a:cubicBezTo>
                    <a:close/>
                    <a:moveTo>
                      <a:pt x="242" y="240"/>
                    </a:moveTo>
                    <a:cubicBezTo>
                      <a:pt x="227" y="255"/>
                      <a:pt x="219" y="274"/>
                      <a:pt x="219" y="296"/>
                    </a:cubicBezTo>
                    <a:cubicBezTo>
                      <a:pt x="219" y="381"/>
                      <a:pt x="219" y="381"/>
                      <a:pt x="219" y="381"/>
                    </a:cubicBezTo>
                    <a:cubicBezTo>
                      <a:pt x="219" y="387"/>
                      <a:pt x="221" y="392"/>
                      <a:pt x="225" y="396"/>
                    </a:cubicBezTo>
                    <a:cubicBezTo>
                      <a:pt x="227" y="398"/>
                      <a:pt x="229" y="399"/>
                      <a:pt x="231" y="400"/>
                    </a:cubicBezTo>
                    <a:cubicBezTo>
                      <a:pt x="234" y="402"/>
                      <a:pt x="237" y="402"/>
                      <a:pt x="240" y="402"/>
                    </a:cubicBezTo>
                    <a:cubicBezTo>
                      <a:pt x="240" y="402"/>
                      <a:pt x="240" y="402"/>
                      <a:pt x="240" y="402"/>
                    </a:cubicBezTo>
                    <a:cubicBezTo>
                      <a:pt x="242" y="402"/>
                      <a:pt x="243" y="402"/>
                      <a:pt x="244" y="402"/>
                    </a:cubicBezTo>
                    <a:cubicBezTo>
                      <a:pt x="248" y="401"/>
                      <a:pt x="252" y="399"/>
                      <a:pt x="255" y="396"/>
                    </a:cubicBezTo>
                    <a:cubicBezTo>
                      <a:pt x="256" y="396"/>
                      <a:pt x="256" y="395"/>
                      <a:pt x="256" y="395"/>
                    </a:cubicBezTo>
                    <a:cubicBezTo>
                      <a:pt x="260" y="391"/>
                      <a:pt x="262" y="386"/>
                      <a:pt x="262" y="381"/>
                    </a:cubicBezTo>
                    <a:cubicBezTo>
                      <a:pt x="262" y="303"/>
                      <a:pt x="262" y="303"/>
                      <a:pt x="262" y="303"/>
                    </a:cubicBezTo>
                    <a:cubicBezTo>
                      <a:pt x="262" y="298"/>
                      <a:pt x="262" y="292"/>
                      <a:pt x="264" y="287"/>
                    </a:cubicBezTo>
                    <a:cubicBezTo>
                      <a:pt x="266" y="279"/>
                      <a:pt x="271" y="272"/>
                      <a:pt x="277" y="266"/>
                    </a:cubicBezTo>
                    <a:cubicBezTo>
                      <a:pt x="287" y="256"/>
                      <a:pt x="299" y="250"/>
                      <a:pt x="313" y="250"/>
                    </a:cubicBezTo>
                    <a:cubicBezTo>
                      <a:pt x="313" y="250"/>
                      <a:pt x="313" y="250"/>
                      <a:pt x="313" y="250"/>
                    </a:cubicBezTo>
                    <a:cubicBezTo>
                      <a:pt x="314" y="250"/>
                      <a:pt x="314" y="250"/>
                      <a:pt x="315" y="250"/>
                    </a:cubicBezTo>
                    <a:cubicBezTo>
                      <a:pt x="319" y="250"/>
                      <a:pt x="322" y="248"/>
                      <a:pt x="325" y="245"/>
                    </a:cubicBezTo>
                    <a:cubicBezTo>
                      <a:pt x="329" y="242"/>
                      <a:pt x="330" y="238"/>
                      <a:pt x="330" y="233"/>
                    </a:cubicBezTo>
                    <a:cubicBezTo>
                      <a:pt x="330" y="228"/>
                      <a:pt x="329" y="224"/>
                      <a:pt x="325" y="221"/>
                    </a:cubicBezTo>
                    <a:cubicBezTo>
                      <a:pt x="323" y="218"/>
                      <a:pt x="320" y="217"/>
                      <a:pt x="316" y="216"/>
                    </a:cubicBezTo>
                    <a:cubicBezTo>
                      <a:pt x="299" y="216"/>
                      <a:pt x="299" y="216"/>
                      <a:pt x="299" y="216"/>
                    </a:cubicBezTo>
                    <a:cubicBezTo>
                      <a:pt x="279" y="216"/>
                      <a:pt x="262" y="222"/>
                      <a:pt x="248" y="235"/>
                    </a:cubicBezTo>
                    <a:cubicBezTo>
                      <a:pt x="246" y="236"/>
                      <a:pt x="244" y="238"/>
                      <a:pt x="242" y="240"/>
                    </a:cubicBezTo>
                    <a:close/>
                    <a:moveTo>
                      <a:pt x="88" y="216"/>
                    </a:moveTo>
                    <a:cubicBezTo>
                      <a:pt x="87" y="216"/>
                      <a:pt x="87" y="216"/>
                      <a:pt x="87" y="216"/>
                    </a:cubicBezTo>
                    <a:cubicBezTo>
                      <a:pt x="83" y="217"/>
                      <a:pt x="80" y="218"/>
                      <a:pt x="77" y="221"/>
                    </a:cubicBezTo>
                    <a:cubicBezTo>
                      <a:pt x="74" y="224"/>
                      <a:pt x="72" y="228"/>
                      <a:pt x="72" y="233"/>
                    </a:cubicBezTo>
                    <a:cubicBezTo>
                      <a:pt x="72" y="238"/>
                      <a:pt x="74" y="242"/>
                      <a:pt x="77" y="245"/>
                    </a:cubicBezTo>
                    <a:cubicBezTo>
                      <a:pt x="80" y="248"/>
                      <a:pt x="84" y="250"/>
                      <a:pt x="88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89" y="250"/>
                      <a:pt x="89" y="250"/>
                      <a:pt x="89" y="250"/>
                    </a:cubicBezTo>
                    <a:cubicBezTo>
                      <a:pt x="104" y="250"/>
                      <a:pt x="116" y="256"/>
                      <a:pt x="126" y="266"/>
                    </a:cubicBezTo>
                    <a:cubicBezTo>
                      <a:pt x="136" y="276"/>
                      <a:pt x="141" y="289"/>
                      <a:pt x="141" y="303"/>
                    </a:cubicBezTo>
                    <a:cubicBezTo>
                      <a:pt x="141" y="381"/>
                      <a:pt x="141" y="381"/>
                      <a:pt x="141" y="381"/>
                    </a:cubicBezTo>
                    <a:cubicBezTo>
                      <a:pt x="141" y="386"/>
                      <a:pt x="143" y="391"/>
                      <a:pt x="147" y="395"/>
                    </a:cubicBezTo>
                    <a:cubicBezTo>
                      <a:pt x="147" y="395"/>
                      <a:pt x="147" y="396"/>
                      <a:pt x="147" y="396"/>
                    </a:cubicBezTo>
                    <a:cubicBezTo>
                      <a:pt x="151" y="399"/>
                      <a:pt x="154" y="401"/>
                      <a:pt x="159" y="402"/>
                    </a:cubicBezTo>
                    <a:cubicBezTo>
                      <a:pt x="160" y="402"/>
                      <a:pt x="161" y="402"/>
                      <a:pt x="162" y="402"/>
                    </a:cubicBezTo>
                    <a:cubicBezTo>
                      <a:pt x="163" y="402"/>
                      <a:pt x="163" y="402"/>
                      <a:pt x="163" y="402"/>
                    </a:cubicBezTo>
                    <a:cubicBezTo>
                      <a:pt x="166" y="402"/>
                      <a:pt x="169" y="402"/>
                      <a:pt x="172" y="400"/>
                    </a:cubicBezTo>
                    <a:cubicBezTo>
                      <a:pt x="174" y="399"/>
                      <a:pt x="176" y="398"/>
                      <a:pt x="178" y="396"/>
                    </a:cubicBezTo>
                    <a:cubicBezTo>
                      <a:pt x="182" y="392"/>
                      <a:pt x="184" y="387"/>
                      <a:pt x="184" y="381"/>
                    </a:cubicBezTo>
                    <a:cubicBezTo>
                      <a:pt x="184" y="296"/>
                      <a:pt x="184" y="296"/>
                      <a:pt x="184" y="296"/>
                    </a:cubicBezTo>
                    <a:cubicBezTo>
                      <a:pt x="184" y="274"/>
                      <a:pt x="176" y="255"/>
                      <a:pt x="160" y="240"/>
                    </a:cubicBezTo>
                    <a:cubicBezTo>
                      <a:pt x="145" y="224"/>
                      <a:pt x="126" y="216"/>
                      <a:pt x="104" y="216"/>
                    </a:cubicBezTo>
                    <a:cubicBezTo>
                      <a:pt x="100" y="216"/>
                      <a:pt x="100" y="216"/>
                      <a:pt x="100" y="216"/>
                    </a:cubicBezTo>
                    <a:cubicBezTo>
                      <a:pt x="99" y="216"/>
                      <a:pt x="98" y="216"/>
                      <a:pt x="97" y="216"/>
                    </a:cubicBezTo>
                    <a:cubicBezTo>
                      <a:pt x="91" y="216"/>
                      <a:pt x="91" y="216"/>
                      <a:pt x="91" y="216"/>
                    </a:cubicBezTo>
                    <a:cubicBezTo>
                      <a:pt x="90" y="216"/>
                      <a:pt x="89" y="216"/>
                      <a:pt x="88" y="216"/>
                    </a:cubicBezTo>
                    <a:close/>
                    <a:moveTo>
                      <a:pt x="246" y="560"/>
                    </a:moveTo>
                    <a:cubicBezTo>
                      <a:pt x="247" y="564"/>
                      <a:pt x="247" y="567"/>
                      <a:pt x="248" y="571"/>
                    </a:cubicBezTo>
                    <a:cubicBezTo>
                      <a:pt x="248" y="572"/>
                      <a:pt x="248" y="573"/>
                      <a:pt x="248" y="573"/>
                    </a:cubicBezTo>
                    <a:cubicBezTo>
                      <a:pt x="248" y="586"/>
                      <a:pt x="243" y="597"/>
                      <a:pt x="234" y="606"/>
                    </a:cubicBezTo>
                    <a:cubicBezTo>
                      <a:pt x="231" y="609"/>
                      <a:pt x="227" y="612"/>
                      <a:pt x="223" y="614"/>
                    </a:cubicBezTo>
                    <a:cubicBezTo>
                      <a:pt x="217" y="618"/>
                      <a:pt x="209" y="620"/>
                      <a:pt x="201" y="620"/>
                    </a:cubicBezTo>
                    <a:cubicBezTo>
                      <a:pt x="193" y="620"/>
                      <a:pt x="186" y="618"/>
                      <a:pt x="179" y="614"/>
                    </a:cubicBezTo>
                    <a:cubicBezTo>
                      <a:pt x="176" y="612"/>
                      <a:pt x="172" y="609"/>
                      <a:pt x="169" y="606"/>
                    </a:cubicBezTo>
                    <a:cubicBezTo>
                      <a:pt x="160" y="597"/>
                      <a:pt x="155" y="586"/>
                      <a:pt x="155" y="573"/>
                    </a:cubicBezTo>
                    <a:cubicBezTo>
                      <a:pt x="155" y="569"/>
                      <a:pt x="156" y="564"/>
                      <a:pt x="157" y="560"/>
                    </a:cubicBezTo>
                    <a:cubicBezTo>
                      <a:pt x="134" y="560"/>
                      <a:pt x="134" y="560"/>
                      <a:pt x="134" y="560"/>
                    </a:cubicBezTo>
                    <a:cubicBezTo>
                      <a:pt x="125" y="560"/>
                      <a:pt x="117" y="557"/>
                      <a:pt x="110" y="550"/>
                    </a:cubicBezTo>
                    <a:cubicBezTo>
                      <a:pt x="104" y="544"/>
                      <a:pt x="100" y="536"/>
                      <a:pt x="100" y="526"/>
                    </a:cubicBezTo>
                    <a:cubicBezTo>
                      <a:pt x="100" y="517"/>
                      <a:pt x="104" y="509"/>
                      <a:pt x="110" y="502"/>
                    </a:cubicBezTo>
                    <a:cubicBezTo>
                      <a:pt x="117" y="496"/>
                      <a:pt x="125" y="492"/>
                      <a:pt x="134" y="492"/>
                    </a:cubicBezTo>
                    <a:cubicBezTo>
                      <a:pt x="269" y="492"/>
                      <a:pt x="269" y="492"/>
                      <a:pt x="269" y="492"/>
                    </a:cubicBezTo>
                    <a:cubicBezTo>
                      <a:pt x="278" y="492"/>
                      <a:pt x="286" y="496"/>
                      <a:pt x="293" y="502"/>
                    </a:cubicBezTo>
                    <a:cubicBezTo>
                      <a:pt x="299" y="509"/>
                      <a:pt x="303" y="517"/>
                      <a:pt x="303" y="526"/>
                    </a:cubicBezTo>
                    <a:cubicBezTo>
                      <a:pt x="303" y="536"/>
                      <a:pt x="299" y="544"/>
                      <a:pt x="293" y="550"/>
                    </a:cubicBezTo>
                    <a:cubicBezTo>
                      <a:pt x="286" y="557"/>
                      <a:pt x="278" y="560"/>
                      <a:pt x="269" y="560"/>
                    </a:cubicBezTo>
                    <a:lnTo>
                      <a:pt x="246" y="56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graphicFrame>
        <p:nvGraphicFramePr>
          <p:cNvPr id="83" name="对象 82"/>
          <p:cNvGraphicFramePr>
            <a:graphicFrameLocks noChangeAspect="1"/>
          </p:cNvGraphicFramePr>
          <p:nvPr/>
        </p:nvGraphicFramePr>
        <p:xfrm>
          <a:off x="4230153" y="4625885"/>
          <a:ext cx="479425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7" imgW="4876800" imgH="7620000" progId="Equation.DSMT4">
                  <p:embed/>
                </p:oleObj>
              </mc:Choice>
              <mc:Fallback>
                <p:oleObj name="Equation" r:id="rId7" imgW="4876800" imgH="7620000" progId="Equation.DSMT4">
                  <p:embed/>
                  <p:pic>
                    <p:nvPicPr>
                      <p:cNvPr id="0" name="对象 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0153" y="4625885"/>
                        <a:ext cx="479425" cy="7921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11" grpId="0" animBg="1"/>
      <p:bldP spid="70" grpId="1"/>
      <p:bldP spid="70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3395700" y="1852438"/>
            <a:ext cx="5445125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r>
              <a:rPr lang="zh-CN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zh-CN" altLang="en-US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－</a:t>
            </a:r>
            <a:r>
              <a:rPr lang="en-US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</a:rPr>
              <a:t>4</a:t>
            </a:r>
            <a:r>
              <a:rPr lang="zh-CN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en-US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</a:rPr>
              <a:t>4</a:t>
            </a:r>
            <a:r>
              <a:rPr lang="zh-CN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en-US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</a:rPr>
              <a:t>0.5</a:t>
            </a:r>
            <a:r>
              <a:rPr lang="zh-CN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en-US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r>
              <a:rPr lang="zh-CN" altLang="en-US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，</a:t>
            </a:r>
            <a:r>
              <a:rPr lang="zh-CN" altLang="en-US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</a:rPr>
              <a:t>       </a:t>
            </a:r>
            <a:r>
              <a:rPr lang="zh-CN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rPr>
              <a:t>，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－</a:t>
            </a:r>
            <a:r>
              <a:rPr lang="en-US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</a:rPr>
              <a:t>1</a:t>
            </a:r>
            <a:r>
              <a:rPr lang="zh-CN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．</a:t>
            </a:r>
            <a:r>
              <a:rPr lang="zh-CN" altLang="zh-CN" sz="2600" dirty="0">
                <a:effectLst/>
                <a:latin typeface="DongTian" panose="02020603050405020304" pitchFamily="18" charset="0"/>
                <a:ea typeface="方正楷体简体" panose="03000509000000000000" pitchFamily="65" charset="-122"/>
              </a:rPr>
              <a:t> 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aphicFrame>
        <p:nvGraphicFramePr>
          <p:cNvPr id="26" name="对象 25"/>
          <p:cNvGraphicFramePr>
            <a:graphicFrameLocks noChangeAspect="1"/>
          </p:cNvGraphicFramePr>
          <p:nvPr/>
        </p:nvGraphicFramePr>
        <p:xfrm>
          <a:off x="6484938" y="1649414"/>
          <a:ext cx="538163" cy="882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1" imgW="6096000" imgH="9448800" progId="Equation.DSMT4">
                  <p:embed/>
                </p:oleObj>
              </mc:Choice>
              <mc:Fallback>
                <p:oleObj name="Equation" r:id="rId1" imgW="6096000" imgH="9448800" progId="Equation.DSMT4">
                  <p:embed/>
                  <p:pic>
                    <p:nvPicPr>
                      <p:cNvPr id="0" name="图片 -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84938" y="1649414"/>
                        <a:ext cx="538163" cy="882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3" name="组合 102"/>
          <p:cNvGrpSpPr/>
          <p:nvPr/>
        </p:nvGrpSpPr>
        <p:grpSpPr>
          <a:xfrm>
            <a:off x="2483260" y="3352934"/>
            <a:ext cx="7189788" cy="401369"/>
            <a:chOff x="2505075" y="1917699"/>
            <a:chExt cx="7189788" cy="401369"/>
          </a:xfrm>
        </p:grpSpPr>
        <p:cxnSp>
          <p:nvCxnSpPr>
            <p:cNvPr id="104" name="直接连接符 103"/>
            <p:cNvCxnSpPr/>
            <p:nvPr/>
          </p:nvCxnSpPr>
          <p:spPr>
            <a:xfrm>
              <a:off x="9187200" y="1918800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5" name="组合 104"/>
            <p:cNvGrpSpPr/>
            <p:nvPr/>
          </p:nvGrpSpPr>
          <p:grpSpPr>
            <a:xfrm>
              <a:off x="2505075" y="1917699"/>
              <a:ext cx="7189788" cy="401369"/>
              <a:chOff x="2505075" y="1917699"/>
              <a:chExt cx="7189788" cy="401369"/>
            </a:xfrm>
          </p:grpSpPr>
          <p:grpSp>
            <p:nvGrpSpPr>
              <p:cNvPr id="106" name="组合 105"/>
              <p:cNvGrpSpPr/>
              <p:nvPr/>
            </p:nvGrpSpPr>
            <p:grpSpPr>
              <a:xfrm>
                <a:off x="2505075" y="1917699"/>
                <a:ext cx="7189788" cy="400821"/>
                <a:chOff x="2505075" y="1917699"/>
                <a:chExt cx="7189788" cy="400821"/>
              </a:xfrm>
            </p:grpSpPr>
            <p:grpSp>
              <p:nvGrpSpPr>
                <p:cNvPr id="112" name="组合 111"/>
                <p:cNvGrpSpPr/>
                <p:nvPr/>
              </p:nvGrpSpPr>
              <p:grpSpPr>
                <a:xfrm>
                  <a:off x="2505075" y="1917699"/>
                  <a:ext cx="7189788" cy="400058"/>
                  <a:chOff x="2505075" y="1917699"/>
                  <a:chExt cx="7189788" cy="400058"/>
                </a:xfrm>
              </p:grpSpPr>
              <p:cxnSp>
                <p:nvCxnSpPr>
                  <p:cNvPr id="115" name="直接连接符 114"/>
                  <p:cNvCxnSpPr/>
                  <p:nvPr/>
                </p:nvCxnSpPr>
                <p:spPr>
                  <a:xfrm>
                    <a:off x="2505075" y="1989699"/>
                    <a:ext cx="7189788" cy="0"/>
                  </a:xfrm>
                  <a:prstGeom prst="line">
                    <a:avLst/>
                  </a:prstGeom>
                  <a:ln w="22225">
                    <a:solidFill>
                      <a:schemeClr val="tx1"/>
                    </a:solidFill>
                    <a:tailEnd type="stealth" w="lg" len="lg"/>
                  </a:ln>
                </p:spPr>
                <p:style>
                  <a:lnRef idx="3">
                    <a:schemeClr val="dk1"/>
                  </a:lnRef>
                  <a:fillRef idx="0">
                    <a:schemeClr val="dk1"/>
                  </a:fillRef>
                  <a:effectRef idx="2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直接连接符 115"/>
                  <p:cNvCxnSpPr/>
                  <p:nvPr/>
                </p:nvCxnSpPr>
                <p:spPr>
                  <a:xfrm>
                    <a:off x="3647446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直接连接符 116"/>
                  <p:cNvCxnSpPr/>
                  <p:nvPr/>
                </p:nvCxnSpPr>
                <p:spPr>
                  <a:xfrm>
                    <a:off x="4262400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直接连接符 117"/>
                  <p:cNvCxnSpPr/>
                  <p:nvPr/>
                </p:nvCxnSpPr>
                <p:spPr>
                  <a:xfrm>
                    <a:off x="4878000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直接连接符 118"/>
                  <p:cNvCxnSpPr/>
                  <p:nvPr/>
                </p:nvCxnSpPr>
                <p:spPr>
                  <a:xfrm>
                    <a:off x="5493600" y="1917699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直接连接符 119"/>
                  <p:cNvCxnSpPr/>
                  <p:nvPr/>
                </p:nvCxnSpPr>
                <p:spPr>
                  <a:xfrm>
                    <a:off x="61092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直接连接符 120"/>
                  <p:cNvCxnSpPr/>
                  <p:nvPr/>
                </p:nvCxnSpPr>
                <p:spPr>
                  <a:xfrm>
                    <a:off x="67248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直接连接符 121"/>
                  <p:cNvCxnSpPr/>
                  <p:nvPr/>
                </p:nvCxnSpPr>
                <p:spPr>
                  <a:xfrm>
                    <a:off x="73404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直接连接符 122"/>
                  <p:cNvCxnSpPr/>
                  <p:nvPr/>
                </p:nvCxnSpPr>
                <p:spPr>
                  <a:xfrm>
                    <a:off x="7956000" y="1918800"/>
                    <a:ext cx="0" cy="72000"/>
                  </a:xfrm>
                  <a:prstGeom prst="line">
                    <a:avLst/>
                  </a:prstGeom>
                  <a:ln w="254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4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360417" y="1948425"/>
                    <a:ext cx="635930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zh-CN" altLang="zh-CN" sz="1800" b="1" kern="1000" spc="-250" dirty="0">
                        <a:solidFill>
                          <a:srgbClr val="000000"/>
                        </a:solidFill>
                        <a:latin typeface="方正楷体简体" panose="03000509000000000000" pitchFamily="65" charset="-122"/>
                        <a:ea typeface="方正楷体简体" panose="03000509000000000000" pitchFamily="65" charset="-122"/>
                        <a:sym typeface="+mn-ea"/>
                      </a:rPr>
                      <a:t>－</a:t>
                    </a:r>
                    <a:r>
                      <a:rPr lang="en-US" altLang="zh-CN" sz="1800" kern="1000" spc="-250" dirty="0"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4</a:t>
                    </a:r>
                    <a:endParaRPr lang="en-US" altLang="zh-CN" sz="1800" b="1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  <p:sp>
                <p:nvSpPr>
                  <p:cNvPr id="125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87134" y="1948425"/>
                    <a:ext cx="635930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zh-CN" altLang="zh-CN" sz="1800" b="1" kern="1000" spc="-250" dirty="0">
                        <a:solidFill>
                          <a:srgbClr val="000000"/>
                        </a:solidFill>
                        <a:latin typeface="方正楷体简体" panose="03000509000000000000" pitchFamily="65" charset="-122"/>
                        <a:ea typeface="方正楷体简体" panose="03000509000000000000" pitchFamily="65" charset="-122"/>
                        <a:sym typeface="+mn-ea"/>
                      </a:rPr>
                      <a:t>－</a:t>
                    </a:r>
                    <a:r>
                      <a:rPr lang="en-US" altLang="zh-CN" sz="1800" kern="1000" spc="-250" dirty="0"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3</a:t>
                    </a:r>
                    <a:endParaRPr lang="en-US" altLang="zh-CN" sz="1800" b="1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  <p:sp>
                <p:nvSpPr>
                  <p:cNvPr id="126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572425" y="1948425"/>
                    <a:ext cx="635930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zh-CN" altLang="en-US" sz="1800" kern="1000" spc="-250" dirty="0"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－</a:t>
                    </a:r>
                    <a:r>
                      <a:rPr lang="en-US" altLang="zh-CN" sz="1800" kern="1000" spc="-250" dirty="0"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2</a:t>
                    </a:r>
                    <a:endParaRPr lang="en-US" altLang="zh-CN" sz="1800" b="1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  <p:sp>
                <p:nvSpPr>
                  <p:cNvPr id="127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26185" y="1947921"/>
                    <a:ext cx="635930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zh-CN" altLang="zh-CN" sz="1800" b="1" kern="1000" spc="-250" dirty="0">
                        <a:solidFill>
                          <a:srgbClr val="000000"/>
                        </a:solidFill>
                        <a:latin typeface="方正楷体简体" panose="03000509000000000000" pitchFamily="65" charset="-122"/>
                        <a:ea typeface="方正楷体简体" panose="03000509000000000000" pitchFamily="65" charset="-122"/>
                        <a:sym typeface="+mn-ea"/>
                      </a:rPr>
                      <a:t>－</a:t>
                    </a:r>
                    <a:r>
                      <a:rPr lang="en-US" altLang="zh-CN" sz="1800" kern="1000" spc="-250" dirty="0">
                        <a:solidFill>
                          <a:srgbClr val="000000"/>
                        </a:solidFill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1</a:t>
                    </a:r>
                    <a:endParaRPr lang="en-US" altLang="zh-CN" sz="1800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  <p:sp>
                <p:nvSpPr>
                  <p:cNvPr id="128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582746" y="1947925"/>
                    <a:ext cx="299903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en-US" altLang="zh-CN" sz="1800" kern="1000" spc="-250" dirty="0">
                        <a:solidFill>
                          <a:srgbClr val="000000"/>
                        </a:solidFill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1</a:t>
                    </a:r>
                    <a:endParaRPr lang="en-US" altLang="zh-CN" sz="1800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  <p:sp>
                <p:nvSpPr>
                  <p:cNvPr id="129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959249" y="1947921"/>
                    <a:ext cx="299903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en-US" altLang="zh-CN" sz="1800" kern="1000" spc="-250" dirty="0">
                        <a:solidFill>
                          <a:srgbClr val="000000"/>
                        </a:solidFill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0</a:t>
                    </a:r>
                    <a:endParaRPr lang="en-US" altLang="zh-CN" sz="1800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  <p:sp>
                <p:nvSpPr>
                  <p:cNvPr id="130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93822" y="1947921"/>
                    <a:ext cx="299903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en-US" altLang="zh-CN" sz="1800" kern="1000" spc="-250" dirty="0">
                        <a:solidFill>
                          <a:srgbClr val="000000"/>
                        </a:solidFill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2</a:t>
                    </a:r>
                    <a:endParaRPr lang="en-US" altLang="zh-CN" sz="1800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  <p:sp>
                <p:nvSpPr>
                  <p:cNvPr id="131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812794" y="1947921"/>
                    <a:ext cx="299903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en-US" altLang="zh-CN" sz="1800" kern="1000" spc="-250" dirty="0">
                        <a:solidFill>
                          <a:srgbClr val="000000"/>
                        </a:solidFill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3</a:t>
                    </a:r>
                    <a:endParaRPr lang="en-US" altLang="zh-CN" sz="1800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</p:grpSp>
            <p:cxnSp>
              <p:nvCxnSpPr>
                <p:cNvPr id="113" name="直接连接符 112"/>
                <p:cNvCxnSpPr/>
                <p:nvPr/>
              </p:nvCxnSpPr>
              <p:spPr>
                <a:xfrm>
                  <a:off x="8571600" y="1918800"/>
                  <a:ext cx="0" cy="7200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4" name="TextBox 11"/>
                <p:cNvSpPr txBox="1">
                  <a:spLocks noChangeArrowheads="1"/>
                </p:cNvSpPr>
                <p:nvPr/>
              </p:nvSpPr>
              <p:spPr bwMode="auto">
                <a:xfrm>
                  <a:off x="8421648" y="1949188"/>
                  <a:ext cx="299903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>
                  <a:spAutoFit/>
                </a:bodyPr>
                <a:lstStyle>
                  <a:lvl1pPr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defTabSz="108775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1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lvl="0">
                    <a:defRPr/>
                  </a:pPr>
                  <a:r>
                    <a:rPr lang="en-US" altLang="zh-CN" sz="1800" kern="1000" spc="-25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  <a:sym typeface="+mn-ea"/>
                    </a:rPr>
                    <a:t>4</a:t>
                  </a:r>
                  <a:endParaRPr lang="en-US" altLang="zh-CN" sz="1800" i="0" u="none" strike="noStrike" kern="1000" cap="none" spc="-250" normalizeH="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</a:endParaRPr>
                </a:p>
              </p:txBody>
            </p:sp>
          </p:grpSp>
          <p:grpSp>
            <p:nvGrpSpPr>
              <p:cNvPr id="107" name="组合 106"/>
              <p:cNvGrpSpPr/>
              <p:nvPr/>
            </p:nvGrpSpPr>
            <p:grpSpPr>
              <a:xfrm>
                <a:off x="2714590" y="1917699"/>
                <a:ext cx="6622560" cy="401369"/>
                <a:chOff x="2714590" y="1917699"/>
                <a:chExt cx="6622560" cy="401369"/>
              </a:xfrm>
            </p:grpSpPr>
            <p:cxnSp>
              <p:nvCxnSpPr>
                <p:cNvPr id="108" name="直接连接符 107"/>
                <p:cNvCxnSpPr/>
                <p:nvPr/>
              </p:nvCxnSpPr>
              <p:spPr>
                <a:xfrm>
                  <a:off x="3031200" y="1917699"/>
                  <a:ext cx="0" cy="72000"/>
                </a:xfrm>
                <a:prstGeom prst="line">
                  <a:avLst/>
                </a:prstGeom>
                <a:ln w="254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09" name="组合 108"/>
                <p:cNvGrpSpPr/>
                <p:nvPr/>
              </p:nvGrpSpPr>
              <p:grpSpPr>
                <a:xfrm>
                  <a:off x="2714590" y="1949188"/>
                  <a:ext cx="6622560" cy="369880"/>
                  <a:chOff x="2714590" y="1949188"/>
                  <a:chExt cx="6622560" cy="369880"/>
                </a:xfrm>
              </p:grpSpPr>
              <p:sp>
                <p:nvSpPr>
                  <p:cNvPr id="110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037247" y="1949188"/>
                    <a:ext cx="299903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en-US" altLang="zh-CN" sz="1800" kern="1000" spc="-250" dirty="0">
                        <a:solidFill>
                          <a:srgbClr val="000000"/>
                        </a:solidFill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5</a:t>
                    </a:r>
                    <a:endParaRPr lang="en-US" altLang="zh-CN" sz="1800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  <p:sp>
                <p:nvSpPr>
                  <p:cNvPr id="111" name="TextBox 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14590" y="1949736"/>
                    <a:ext cx="635930" cy="369332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wrap="square">
                    <a:spAutoFit/>
                  </a:bodyPr>
                  <a:lstStyle>
                    <a:lvl1pPr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5pPr>
                    <a:lvl6pPr marL="25146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6pPr>
                    <a:lvl7pPr marL="29718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7pPr>
                    <a:lvl8pPr marL="34290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8pPr>
                    <a:lvl9pPr marL="3886200" indent="-228600" defTabSz="108775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10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lvl="0">
                      <a:defRPr/>
                    </a:pPr>
                    <a:r>
                      <a:rPr lang="zh-CN" altLang="zh-CN" sz="1800" b="1" kern="1000" spc="-250" dirty="0">
                        <a:solidFill>
                          <a:srgbClr val="000000"/>
                        </a:solidFill>
                        <a:latin typeface="方正楷体简体" panose="03000509000000000000" pitchFamily="65" charset="-122"/>
                        <a:ea typeface="方正楷体简体" panose="03000509000000000000" pitchFamily="65" charset="-122"/>
                        <a:sym typeface="+mn-ea"/>
                      </a:rPr>
                      <a:t>－</a:t>
                    </a:r>
                    <a:r>
                      <a:rPr lang="en-US" altLang="zh-CN" sz="1800" kern="1000" spc="-250" dirty="0">
                        <a:latin typeface="DongTian" panose="02020603050405020304" pitchFamily="18" charset="0"/>
                        <a:ea typeface="方正楷体简体" panose="03000509000000000000" pitchFamily="65" charset="-122"/>
                        <a:sym typeface="+mn-ea"/>
                      </a:rPr>
                      <a:t>5</a:t>
                    </a:r>
                    <a:endParaRPr lang="en-US" altLang="zh-CN" sz="1800" b="1" i="0" u="none" strike="noStrike" kern="1000" cap="none" spc="-250" normalizeH="0" dirty="0">
                      <a:solidFill>
                        <a:srgbClr val="000000"/>
                      </a:solidFill>
                      <a:latin typeface="DongTian" panose="02020603050405020304" pitchFamily="18" charset="0"/>
                      <a:ea typeface="方正楷体简体" panose="03000509000000000000" pitchFamily="65" charset="-122"/>
                    </a:endParaRPr>
                  </a:p>
                </p:txBody>
              </p:sp>
            </p:grpSp>
          </p:grpSp>
        </p:grpSp>
      </p:grpSp>
      <p:sp>
        <p:nvSpPr>
          <p:cNvPr id="132" name="椭圆 131"/>
          <p:cNvSpPr/>
          <p:nvPr/>
        </p:nvSpPr>
        <p:spPr>
          <a:xfrm>
            <a:off x="7901588" y="3392684"/>
            <a:ext cx="66185" cy="66187"/>
          </a:xfrm>
          <a:prstGeom prst="ellips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6055314" y="3392990"/>
            <a:ext cx="66185" cy="66187"/>
          </a:xfrm>
          <a:prstGeom prst="ellips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6361155" y="3392684"/>
            <a:ext cx="66185" cy="66187"/>
          </a:xfrm>
          <a:prstGeom prst="ellips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8517882" y="3391316"/>
            <a:ext cx="66185" cy="66187"/>
          </a:xfrm>
          <a:prstGeom prst="ellips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5440047" y="3392994"/>
            <a:ext cx="66185" cy="66187"/>
          </a:xfrm>
          <a:prstGeom prst="ellips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4514669" y="3392506"/>
            <a:ext cx="66185" cy="66187"/>
          </a:xfrm>
          <a:prstGeom prst="ellips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3592575" y="3391314"/>
            <a:ext cx="66185" cy="66187"/>
          </a:xfrm>
          <a:prstGeom prst="ellipse">
            <a:avLst/>
          </a:prstGeom>
          <a:solidFill>
            <a:srgbClr val="CC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39" name="文本框 138"/>
          <p:cNvSpPr txBox="1"/>
          <p:nvPr/>
        </p:nvSpPr>
        <p:spPr>
          <a:xfrm>
            <a:off x="7786633" y="2881664"/>
            <a:ext cx="917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3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40" name="文本框 139"/>
          <p:cNvSpPr txBox="1"/>
          <p:nvPr/>
        </p:nvSpPr>
        <p:spPr>
          <a:xfrm>
            <a:off x="3283216" y="2926509"/>
            <a:ext cx="917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－</a:t>
            </a:r>
            <a:r>
              <a:rPr kumimoji="1"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4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41" name="文本框 140"/>
          <p:cNvSpPr txBox="1"/>
          <p:nvPr/>
        </p:nvSpPr>
        <p:spPr>
          <a:xfrm>
            <a:off x="8387916" y="2876277"/>
            <a:ext cx="917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4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42" name="文本框 141"/>
          <p:cNvSpPr txBox="1"/>
          <p:nvPr/>
        </p:nvSpPr>
        <p:spPr>
          <a:xfrm>
            <a:off x="6144771" y="2875177"/>
            <a:ext cx="620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0.5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43" name="文本框 142"/>
          <p:cNvSpPr txBox="1"/>
          <p:nvPr/>
        </p:nvSpPr>
        <p:spPr>
          <a:xfrm>
            <a:off x="5917929" y="2876277"/>
            <a:ext cx="358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0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sp>
        <p:nvSpPr>
          <p:cNvPr id="144" name="文本框 143"/>
          <p:cNvSpPr txBox="1"/>
          <p:nvPr/>
        </p:nvSpPr>
        <p:spPr>
          <a:xfrm>
            <a:off x="5219564" y="2857023"/>
            <a:ext cx="9171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-</a:t>
            </a:r>
            <a:r>
              <a:rPr kumimoji="1" lang="en-US" altLang="zh-CN" sz="2400" dirty="0">
                <a:latin typeface="DongTian" panose="02020603050405020304" pitchFamily="18" charset="0"/>
                <a:ea typeface="方正楷体简体" panose="03000509000000000000" pitchFamily="65" charset="-122"/>
              </a:rPr>
              <a:t>1</a:t>
            </a:r>
            <a:endParaRPr kumimoji="1" lang="zh-CN" altLang="en-US" sz="24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180000" y="108000"/>
            <a:ext cx="1727000" cy="400110"/>
            <a:chOff x="1955540" y="4500570"/>
            <a:chExt cx="1727000" cy="400110"/>
          </a:xfrm>
        </p:grpSpPr>
        <p:grpSp>
          <p:nvGrpSpPr>
            <p:cNvPr id="71" name="组合 107"/>
            <p:cNvGrpSpPr/>
            <p:nvPr/>
          </p:nvGrpSpPr>
          <p:grpSpPr>
            <a:xfrm>
              <a:off x="1955540" y="4500570"/>
              <a:ext cx="1727000" cy="400110"/>
              <a:chOff x="2633028" y="3842787"/>
              <a:chExt cx="1727000" cy="400110"/>
            </a:xfrm>
          </p:grpSpPr>
          <p:grpSp>
            <p:nvGrpSpPr>
              <p:cNvPr id="73" name="组合 108"/>
              <p:cNvGrpSpPr/>
              <p:nvPr/>
            </p:nvGrpSpPr>
            <p:grpSpPr>
              <a:xfrm>
                <a:off x="2633028" y="3842787"/>
                <a:ext cx="1727000" cy="400110"/>
                <a:chOff x="5287328" y="1607587"/>
                <a:chExt cx="1727000" cy="400110"/>
              </a:xfrm>
            </p:grpSpPr>
            <p:sp>
              <p:nvSpPr>
                <p:cNvPr id="75" name="矩形 74"/>
                <p:cNvSpPr/>
                <p:nvPr/>
              </p:nvSpPr>
              <p:spPr>
                <a:xfrm>
                  <a:off x="5803740" y="1607587"/>
                  <a:ext cx="121058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zh-CN" altLang="en-US" sz="2000" dirty="0">
                      <a:solidFill>
                        <a:schemeClr val="tx1"/>
                      </a:solidFill>
                      <a:latin typeface="方正黑体_GBK" panose="03000509000000000000" charset="-122"/>
                      <a:ea typeface="方正黑体_GBK" panose="03000509000000000000" charset="-122"/>
                    </a:rPr>
                    <a:t>例题精讲</a:t>
                  </a:r>
                  <a:endPara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endParaRPr>
                </a:p>
              </p:txBody>
            </p:sp>
            <p:sp>
              <p:nvSpPr>
                <p:cNvPr id="76" name="矩形: 圆角 111"/>
                <p:cNvSpPr/>
                <p:nvPr/>
              </p:nvSpPr>
              <p:spPr>
                <a:xfrm>
                  <a:off x="5287328" y="1627622"/>
                  <a:ext cx="360040" cy="360040"/>
                </a:xfrm>
                <a:prstGeom prst="roundRect">
                  <a:avLst/>
                </a:prstGeom>
                <a:solidFill>
                  <a:schemeClr val="tx2"/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4" name="Freeform 5"/>
              <p:cNvSpPr>
                <a:spLocks noEditPoints="1"/>
              </p:cNvSpPr>
              <p:nvPr/>
            </p:nvSpPr>
            <p:spPr bwMode="auto">
              <a:xfrm>
                <a:off x="2717078" y="3902477"/>
                <a:ext cx="186928" cy="280730"/>
              </a:xfrm>
              <a:custGeom>
                <a:avLst/>
                <a:gdLst>
                  <a:gd name="T0" fmla="*/ 40 w 517"/>
                  <a:gd name="T1" fmla="*/ 129 h 778"/>
                  <a:gd name="T2" fmla="*/ 38 w 517"/>
                  <a:gd name="T3" fmla="*/ 125 h 778"/>
                  <a:gd name="T4" fmla="*/ 59 w 517"/>
                  <a:gd name="T5" fmla="*/ 101 h 778"/>
                  <a:gd name="T6" fmla="*/ 218 w 517"/>
                  <a:gd name="T7" fmla="*/ 15 h 778"/>
                  <a:gd name="T8" fmla="*/ 300 w 517"/>
                  <a:gd name="T9" fmla="*/ 15 h 778"/>
                  <a:gd name="T10" fmla="*/ 460 w 517"/>
                  <a:gd name="T11" fmla="*/ 101 h 778"/>
                  <a:gd name="T12" fmla="*/ 460 w 517"/>
                  <a:gd name="T13" fmla="*/ 145 h 778"/>
                  <a:gd name="T14" fmla="*/ 300 w 517"/>
                  <a:gd name="T15" fmla="*/ 231 h 778"/>
                  <a:gd name="T16" fmla="*/ 218 w 517"/>
                  <a:gd name="T17" fmla="*/ 231 h 778"/>
                  <a:gd name="T18" fmla="*/ 83 w 517"/>
                  <a:gd name="T19" fmla="*/ 158 h 778"/>
                  <a:gd name="T20" fmla="*/ 83 w 517"/>
                  <a:gd name="T21" fmla="*/ 324 h 778"/>
                  <a:gd name="T22" fmla="*/ 76 w 517"/>
                  <a:gd name="T23" fmla="*/ 339 h 778"/>
                  <a:gd name="T24" fmla="*/ 61 w 517"/>
                  <a:gd name="T25" fmla="*/ 346 h 778"/>
                  <a:gd name="T26" fmla="*/ 60 w 517"/>
                  <a:gd name="T27" fmla="*/ 346 h 778"/>
                  <a:gd name="T28" fmla="*/ 45 w 517"/>
                  <a:gd name="T29" fmla="*/ 339 h 778"/>
                  <a:gd name="T30" fmla="*/ 38 w 517"/>
                  <a:gd name="T31" fmla="*/ 324 h 778"/>
                  <a:gd name="T32" fmla="*/ 38 w 517"/>
                  <a:gd name="T33" fmla="*/ 129 h 778"/>
                  <a:gd name="T34" fmla="*/ 40 w 517"/>
                  <a:gd name="T35" fmla="*/ 129 h 778"/>
                  <a:gd name="T36" fmla="*/ 146 w 517"/>
                  <a:gd name="T37" fmla="*/ 246 h 778"/>
                  <a:gd name="T38" fmla="*/ 199 w 517"/>
                  <a:gd name="T39" fmla="*/ 396 h 778"/>
                  <a:gd name="T40" fmla="*/ 287 w 517"/>
                  <a:gd name="T41" fmla="*/ 411 h 778"/>
                  <a:gd name="T42" fmla="*/ 319 w 517"/>
                  <a:gd name="T43" fmla="*/ 400 h 778"/>
                  <a:gd name="T44" fmla="*/ 326 w 517"/>
                  <a:gd name="T45" fmla="*/ 397 h 778"/>
                  <a:gd name="T46" fmla="*/ 326 w 517"/>
                  <a:gd name="T47" fmla="*/ 396 h 778"/>
                  <a:gd name="T48" fmla="*/ 379 w 517"/>
                  <a:gd name="T49" fmla="*/ 246 h 778"/>
                  <a:gd name="T50" fmla="*/ 286 w 517"/>
                  <a:gd name="T51" fmla="*/ 289 h 778"/>
                  <a:gd name="T52" fmla="*/ 238 w 517"/>
                  <a:gd name="T53" fmla="*/ 290 h 778"/>
                  <a:gd name="T54" fmla="*/ 146 w 517"/>
                  <a:gd name="T55" fmla="*/ 246 h 778"/>
                  <a:gd name="T56" fmla="*/ 485 w 517"/>
                  <a:gd name="T57" fmla="*/ 400 h 778"/>
                  <a:gd name="T58" fmla="*/ 517 w 517"/>
                  <a:gd name="T59" fmla="*/ 393 h 778"/>
                  <a:gd name="T60" fmla="*/ 517 w 517"/>
                  <a:gd name="T61" fmla="*/ 696 h 778"/>
                  <a:gd name="T62" fmla="*/ 284 w 517"/>
                  <a:gd name="T63" fmla="*/ 778 h 778"/>
                  <a:gd name="T64" fmla="*/ 284 w 517"/>
                  <a:gd name="T65" fmla="*/ 489 h 778"/>
                  <a:gd name="T66" fmla="*/ 444 w 517"/>
                  <a:gd name="T67" fmla="*/ 411 h 778"/>
                  <a:gd name="T68" fmla="*/ 485 w 517"/>
                  <a:gd name="T69" fmla="*/ 400 h 778"/>
                  <a:gd name="T70" fmla="*/ 110 w 517"/>
                  <a:gd name="T71" fmla="*/ 188 h 778"/>
                  <a:gd name="T72" fmla="*/ 231 w 517"/>
                  <a:gd name="T73" fmla="*/ 257 h 778"/>
                  <a:gd name="T74" fmla="*/ 291 w 517"/>
                  <a:gd name="T75" fmla="*/ 257 h 778"/>
                  <a:gd name="T76" fmla="*/ 415 w 517"/>
                  <a:gd name="T77" fmla="*/ 188 h 778"/>
                  <a:gd name="T78" fmla="*/ 360 w 517"/>
                  <a:gd name="T79" fmla="*/ 411 h 778"/>
                  <a:gd name="T80" fmla="*/ 345 w 517"/>
                  <a:gd name="T81" fmla="*/ 425 h 778"/>
                  <a:gd name="T82" fmla="*/ 345 w 517"/>
                  <a:gd name="T83" fmla="*/ 425 h 778"/>
                  <a:gd name="T84" fmla="*/ 287 w 517"/>
                  <a:gd name="T85" fmla="*/ 450 h 778"/>
                  <a:gd name="T86" fmla="*/ 180 w 517"/>
                  <a:gd name="T87" fmla="*/ 425 h 778"/>
                  <a:gd name="T88" fmla="*/ 110 w 517"/>
                  <a:gd name="T89" fmla="*/ 188 h 778"/>
                  <a:gd name="T90" fmla="*/ 233 w 517"/>
                  <a:gd name="T91" fmla="*/ 778 h 778"/>
                  <a:gd name="T92" fmla="*/ 0 w 517"/>
                  <a:gd name="T93" fmla="*/ 696 h 778"/>
                  <a:gd name="T94" fmla="*/ 0 w 517"/>
                  <a:gd name="T95" fmla="*/ 393 h 778"/>
                  <a:gd name="T96" fmla="*/ 233 w 517"/>
                  <a:gd name="T97" fmla="*/ 489 h 778"/>
                  <a:gd name="T98" fmla="*/ 233 w 517"/>
                  <a:gd name="T99" fmla="*/ 778 h 7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17" h="778">
                    <a:moveTo>
                      <a:pt x="40" y="129"/>
                    </a:moveTo>
                    <a:cubicBezTo>
                      <a:pt x="39" y="128"/>
                      <a:pt x="39" y="126"/>
                      <a:pt x="38" y="125"/>
                    </a:cubicBezTo>
                    <a:cubicBezTo>
                      <a:pt x="37" y="117"/>
                      <a:pt x="43" y="109"/>
                      <a:pt x="59" y="101"/>
                    </a:cubicBezTo>
                    <a:cubicBezTo>
                      <a:pt x="218" y="15"/>
                      <a:pt x="218" y="15"/>
                      <a:pt x="218" y="15"/>
                    </a:cubicBezTo>
                    <a:cubicBezTo>
                      <a:pt x="246" y="0"/>
                      <a:pt x="273" y="0"/>
                      <a:pt x="300" y="15"/>
                    </a:cubicBezTo>
                    <a:cubicBezTo>
                      <a:pt x="460" y="101"/>
                      <a:pt x="460" y="101"/>
                      <a:pt x="460" y="101"/>
                    </a:cubicBezTo>
                    <a:cubicBezTo>
                      <a:pt x="487" y="115"/>
                      <a:pt x="487" y="130"/>
                      <a:pt x="460" y="145"/>
                    </a:cubicBezTo>
                    <a:cubicBezTo>
                      <a:pt x="300" y="231"/>
                      <a:pt x="300" y="231"/>
                      <a:pt x="300" y="231"/>
                    </a:cubicBezTo>
                    <a:cubicBezTo>
                      <a:pt x="273" y="245"/>
                      <a:pt x="246" y="245"/>
                      <a:pt x="218" y="231"/>
                    </a:cubicBezTo>
                    <a:cubicBezTo>
                      <a:pt x="83" y="158"/>
                      <a:pt x="83" y="158"/>
                      <a:pt x="83" y="158"/>
                    </a:cubicBezTo>
                    <a:cubicBezTo>
                      <a:pt x="83" y="324"/>
                      <a:pt x="83" y="324"/>
                      <a:pt x="83" y="324"/>
                    </a:cubicBezTo>
                    <a:cubicBezTo>
                      <a:pt x="83" y="330"/>
                      <a:pt x="81" y="335"/>
                      <a:pt x="76" y="339"/>
                    </a:cubicBezTo>
                    <a:cubicBezTo>
                      <a:pt x="72" y="344"/>
                      <a:pt x="67" y="346"/>
                      <a:pt x="61" y="346"/>
                    </a:cubicBezTo>
                    <a:cubicBezTo>
                      <a:pt x="60" y="346"/>
                      <a:pt x="60" y="346"/>
                      <a:pt x="60" y="346"/>
                    </a:cubicBezTo>
                    <a:cubicBezTo>
                      <a:pt x="54" y="346"/>
                      <a:pt x="49" y="344"/>
                      <a:pt x="45" y="339"/>
                    </a:cubicBezTo>
                    <a:cubicBezTo>
                      <a:pt x="38" y="324"/>
                      <a:pt x="38" y="324"/>
                      <a:pt x="38" y="324"/>
                    </a:cubicBezTo>
                    <a:cubicBezTo>
                      <a:pt x="38" y="129"/>
                      <a:pt x="38" y="129"/>
                      <a:pt x="38" y="129"/>
                    </a:cubicBezTo>
                    <a:lnTo>
                      <a:pt x="40" y="129"/>
                    </a:lnTo>
                    <a:close/>
                    <a:moveTo>
                      <a:pt x="146" y="246"/>
                    </a:moveTo>
                    <a:cubicBezTo>
                      <a:pt x="132" y="313"/>
                      <a:pt x="149" y="364"/>
                      <a:pt x="199" y="396"/>
                    </a:cubicBezTo>
                    <a:cubicBezTo>
                      <a:pt x="225" y="414"/>
                      <a:pt x="255" y="419"/>
                      <a:pt x="287" y="411"/>
                    </a:cubicBezTo>
                    <a:cubicBezTo>
                      <a:pt x="297" y="408"/>
                      <a:pt x="308" y="405"/>
                      <a:pt x="319" y="400"/>
                    </a:cubicBezTo>
                    <a:cubicBezTo>
                      <a:pt x="321" y="399"/>
                      <a:pt x="323" y="398"/>
                      <a:pt x="326" y="397"/>
                    </a:cubicBezTo>
                    <a:cubicBezTo>
                      <a:pt x="326" y="396"/>
                      <a:pt x="326" y="396"/>
                      <a:pt x="326" y="396"/>
                    </a:cubicBezTo>
                    <a:cubicBezTo>
                      <a:pt x="375" y="363"/>
                      <a:pt x="393" y="313"/>
                      <a:pt x="379" y="246"/>
                    </a:cubicBezTo>
                    <a:cubicBezTo>
                      <a:pt x="286" y="289"/>
                      <a:pt x="286" y="289"/>
                      <a:pt x="286" y="289"/>
                    </a:cubicBezTo>
                    <a:cubicBezTo>
                      <a:pt x="270" y="297"/>
                      <a:pt x="254" y="297"/>
                      <a:pt x="238" y="290"/>
                    </a:cubicBezTo>
                    <a:lnTo>
                      <a:pt x="146" y="246"/>
                    </a:lnTo>
                    <a:close/>
                    <a:moveTo>
                      <a:pt x="485" y="400"/>
                    </a:moveTo>
                    <a:cubicBezTo>
                      <a:pt x="496" y="397"/>
                      <a:pt x="506" y="395"/>
                      <a:pt x="517" y="393"/>
                    </a:cubicBezTo>
                    <a:cubicBezTo>
                      <a:pt x="517" y="696"/>
                      <a:pt x="517" y="696"/>
                      <a:pt x="517" y="696"/>
                    </a:cubicBezTo>
                    <a:cubicBezTo>
                      <a:pt x="430" y="694"/>
                      <a:pt x="353" y="721"/>
                      <a:pt x="284" y="778"/>
                    </a:cubicBezTo>
                    <a:cubicBezTo>
                      <a:pt x="284" y="489"/>
                      <a:pt x="284" y="489"/>
                      <a:pt x="284" y="489"/>
                    </a:cubicBezTo>
                    <a:cubicBezTo>
                      <a:pt x="334" y="455"/>
                      <a:pt x="387" y="429"/>
                      <a:pt x="444" y="411"/>
                    </a:cubicBezTo>
                    <a:cubicBezTo>
                      <a:pt x="457" y="407"/>
                      <a:pt x="471" y="403"/>
                      <a:pt x="485" y="400"/>
                    </a:cubicBezTo>
                    <a:close/>
                    <a:moveTo>
                      <a:pt x="110" y="188"/>
                    </a:moveTo>
                    <a:cubicBezTo>
                      <a:pt x="231" y="257"/>
                      <a:pt x="231" y="257"/>
                      <a:pt x="231" y="257"/>
                    </a:cubicBezTo>
                    <a:cubicBezTo>
                      <a:pt x="250" y="268"/>
                      <a:pt x="271" y="268"/>
                      <a:pt x="291" y="257"/>
                    </a:cubicBezTo>
                    <a:cubicBezTo>
                      <a:pt x="415" y="188"/>
                      <a:pt x="415" y="188"/>
                      <a:pt x="415" y="188"/>
                    </a:cubicBezTo>
                    <a:cubicBezTo>
                      <a:pt x="431" y="285"/>
                      <a:pt x="413" y="360"/>
                      <a:pt x="360" y="411"/>
                    </a:cubicBezTo>
                    <a:cubicBezTo>
                      <a:pt x="356" y="416"/>
                      <a:pt x="350" y="421"/>
                      <a:pt x="345" y="425"/>
                    </a:cubicBezTo>
                    <a:cubicBezTo>
                      <a:pt x="345" y="425"/>
                      <a:pt x="345" y="425"/>
                      <a:pt x="345" y="425"/>
                    </a:cubicBezTo>
                    <a:cubicBezTo>
                      <a:pt x="325" y="437"/>
                      <a:pt x="306" y="445"/>
                      <a:pt x="287" y="450"/>
                    </a:cubicBezTo>
                    <a:cubicBezTo>
                      <a:pt x="248" y="459"/>
                      <a:pt x="212" y="451"/>
                      <a:pt x="180" y="425"/>
                    </a:cubicBezTo>
                    <a:cubicBezTo>
                      <a:pt x="115" y="373"/>
                      <a:pt x="92" y="294"/>
                      <a:pt x="110" y="188"/>
                    </a:cubicBezTo>
                    <a:close/>
                    <a:moveTo>
                      <a:pt x="233" y="778"/>
                    </a:moveTo>
                    <a:cubicBezTo>
                      <a:pt x="164" y="721"/>
                      <a:pt x="87" y="694"/>
                      <a:pt x="0" y="696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85" y="409"/>
                      <a:pt x="162" y="441"/>
                      <a:pt x="233" y="489"/>
                    </a:cubicBezTo>
                    <a:lnTo>
                      <a:pt x="233" y="77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2" name="矩形 71"/>
            <p:cNvSpPr/>
            <p:nvPr/>
          </p:nvSpPr>
          <p:spPr>
            <a:xfrm>
              <a:off x="2469600" y="4575600"/>
              <a:ext cx="18000" cy="252000"/>
            </a:xfrm>
            <a:prstGeom prst="rect">
              <a:avLst/>
            </a:prstGeom>
            <a:solidFill>
              <a:srgbClr val="7272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7" name="矩形 76"/>
          <p:cNvSpPr/>
          <p:nvPr/>
        </p:nvSpPr>
        <p:spPr>
          <a:xfrm>
            <a:off x="900000" y="900000"/>
            <a:ext cx="10956640" cy="655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solidFill>
                  <a:schemeClr val="tx2"/>
                </a:solidFill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例　</a:t>
            </a:r>
            <a:r>
              <a:rPr lang="zh-CN" altLang="zh-CN" sz="2600" dirty="0">
                <a:latin typeface="方正楷体简体" panose="03000509000000000000" pitchFamily="65" charset="-122"/>
                <a:ea typeface="方正楷体简体" panose="03000509000000000000" pitchFamily="65" charset="-122"/>
              </a:rPr>
              <a:t>画出数轴，并在数轴上表示下列各数： </a:t>
            </a:r>
            <a:endParaRPr lang="zh-CN" altLang="zh-CN" sz="2600" dirty="0">
              <a:latin typeface="方正楷体简体" panose="03000509000000000000" pitchFamily="65" charset="-122"/>
              <a:ea typeface="方正楷体简体" panose="03000509000000000000" pitchFamily="65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983432" y="5210230"/>
            <a:ext cx="2020696" cy="720080"/>
            <a:chOff x="983432" y="3897052"/>
            <a:chExt cx="2020696" cy="720080"/>
          </a:xfrm>
        </p:grpSpPr>
        <p:grpSp>
          <p:nvGrpSpPr>
            <p:cNvPr id="79" name="组合 78"/>
            <p:cNvGrpSpPr/>
            <p:nvPr/>
          </p:nvGrpSpPr>
          <p:grpSpPr>
            <a:xfrm>
              <a:off x="983432" y="3897052"/>
              <a:ext cx="2020696" cy="720080"/>
              <a:chOff x="5339916" y="3897052"/>
              <a:chExt cx="2020696" cy="720080"/>
            </a:xfrm>
          </p:grpSpPr>
          <p:sp>
            <p:nvSpPr>
              <p:cNvPr id="81" name="矩形: 圆角 10"/>
              <p:cNvSpPr/>
              <p:nvPr/>
            </p:nvSpPr>
            <p:spPr>
              <a:xfrm>
                <a:off x="5339916" y="3897052"/>
                <a:ext cx="2016224" cy="720080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方正楷体简体" panose="03000509000000000000" pitchFamily="65" charset="-122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82" name="文本框 81"/>
              <p:cNvSpPr txBox="1"/>
              <p:nvPr/>
            </p:nvSpPr>
            <p:spPr>
              <a:xfrm>
                <a:off x="5380392" y="4025302"/>
                <a:ext cx="1980220" cy="46166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EBFBFA"/>
                    </a:solidFill>
                  </a14:hiddenFill>
                </a:ext>
              </a:extLst>
            </p:spPr>
            <p:txBody>
              <a:bodyPr wrap="square" rtlCol="0">
                <a:spAutoFit/>
              </a:bodyPr>
              <a:lstStyle/>
              <a:p>
                <a:r>
                  <a:rPr kumimoji="1" lang="zh-CN" altLang="en-US" sz="2400">
                    <a:latin typeface="DongTian" panose="02020603050405020304" pitchFamily="18" charset="0"/>
                    <a:ea typeface="方正楷体简体" panose="03000509000000000000" pitchFamily="65" charset="-122"/>
                    <a:cs typeface="DongTian" panose="02020603050405020304" pitchFamily="18" charset="0"/>
                    <a:sym typeface="+mn-ea"/>
                  </a:rPr>
                  <a:t>表示 </a:t>
                </a:r>
                <a:r>
                  <a:rPr kumimoji="1" lang="en-US" altLang="zh-CN" sz="2400">
                    <a:latin typeface="DongTian" panose="02020603050405020304" pitchFamily="18" charset="0"/>
                    <a:ea typeface="方正楷体简体" panose="03000509000000000000" pitchFamily="65" charset="-122"/>
                    <a:cs typeface="DongTian" panose="02020603050405020304" pitchFamily="18" charset="0"/>
                    <a:sym typeface="+mn-ea"/>
                  </a:rPr>
                  <a:t>      </a:t>
                </a:r>
                <a:r>
                  <a:rPr kumimoji="1" lang="zh-CN" altLang="en-US" sz="2400">
                    <a:latin typeface="DongTian" panose="02020603050405020304" pitchFamily="18" charset="0"/>
                    <a:ea typeface="方正楷体简体" panose="03000509000000000000" pitchFamily="65" charset="-122"/>
                    <a:cs typeface="DongTian" panose="02020603050405020304" pitchFamily="18" charset="0"/>
                    <a:sym typeface="+mn-ea"/>
                  </a:rPr>
                  <a:t>的</a:t>
                </a:r>
                <a:r>
                  <a:rPr kumimoji="1" lang="zh-CN" altLang="en-US" sz="2400" dirty="0">
                    <a:latin typeface="DongTian" panose="02020603050405020304" pitchFamily="18" charset="0"/>
                    <a:ea typeface="方正楷体简体" panose="03000509000000000000" pitchFamily="65" charset="-122"/>
                    <a:cs typeface="DongTian" panose="02020603050405020304" pitchFamily="18" charset="0"/>
                    <a:sym typeface="+mn-ea"/>
                  </a:rPr>
                  <a:t>点</a:t>
                </a:r>
                <a:endPara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endParaRPr>
              </a:p>
            </p:txBody>
          </p:sp>
        </p:grpSp>
        <p:graphicFrame>
          <p:nvGraphicFramePr>
            <p:cNvPr id="80" name="对象 7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760538" y="3912692"/>
            <a:ext cx="477837" cy="6699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3" imgW="6096000" imgH="8534400" progId="Equation.DSMT4">
                    <p:embed/>
                  </p:oleObj>
                </mc:Choice>
                <mc:Fallback>
                  <p:oleObj name="Equation" r:id="rId3" imgW="6096000" imgH="8534400" progId="Equation.DSMT4">
                    <p:embed/>
                    <p:pic>
                      <p:nvPicPr>
                        <p:cNvPr id="0" name="图片 -1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760538" y="3912692"/>
                          <a:ext cx="477837" cy="6699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3" name="组合 82"/>
          <p:cNvGrpSpPr/>
          <p:nvPr/>
        </p:nvGrpSpPr>
        <p:grpSpPr>
          <a:xfrm>
            <a:off x="983432" y="4490150"/>
            <a:ext cx="2020696" cy="484094"/>
            <a:chOff x="5339916" y="4005064"/>
            <a:chExt cx="2020696" cy="484094"/>
          </a:xfrm>
        </p:grpSpPr>
        <p:sp>
          <p:nvSpPr>
            <p:cNvPr id="84" name="矩形: 圆角 10"/>
            <p:cNvSpPr/>
            <p:nvPr/>
          </p:nvSpPr>
          <p:spPr>
            <a:xfrm>
              <a:off x="5339916" y="4005064"/>
              <a:ext cx="2016224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5380392" y="4025302"/>
              <a:ext cx="1980220" cy="461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EBFBFA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表示 </a:t>
              </a:r>
              <a:r>
                <a:rPr kumimoji="1"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0.5 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的点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cxnSp>
        <p:nvCxnSpPr>
          <p:cNvPr id="86" name="直接箭头连接符 85"/>
          <p:cNvCxnSpPr/>
          <p:nvPr/>
        </p:nvCxnSpPr>
        <p:spPr>
          <a:xfrm>
            <a:off x="3071664" y="4742178"/>
            <a:ext cx="539750" cy="3175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grpSp>
        <p:nvGrpSpPr>
          <p:cNvPr id="90" name="组合 89"/>
          <p:cNvGrpSpPr/>
          <p:nvPr/>
        </p:nvGrpSpPr>
        <p:grpSpPr>
          <a:xfrm>
            <a:off x="3640908" y="4512736"/>
            <a:ext cx="2376264" cy="484094"/>
            <a:chOff x="6528048" y="3104964"/>
            <a:chExt cx="2376264" cy="484094"/>
          </a:xfrm>
        </p:grpSpPr>
        <p:sp>
          <p:nvSpPr>
            <p:cNvPr id="91" name="矩形: 圆角 10"/>
            <p:cNvSpPr/>
            <p:nvPr/>
          </p:nvSpPr>
          <p:spPr>
            <a:xfrm>
              <a:off x="6528048" y="3104964"/>
              <a:ext cx="2376264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6528048" y="311625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数轴的正半轴上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348028" y="4512736"/>
            <a:ext cx="4428492" cy="484094"/>
            <a:chOff x="6744072" y="3199558"/>
            <a:chExt cx="4428492" cy="484094"/>
          </a:xfrm>
        </p:grpSpPr>
        <p:sp>
          <p:nvSpPr>
            <p:cNvPr id="95" name="矩形: 圆角 10"/>
            <p:cNvSpPr/>
            <p:nvPr/>
          </p:nvSpPr>
          <p:spPr>
            <a:xfrm>
              <a:off x="6744072" y="3199558"/>
              <a:ext cx="4428492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6744072" y="3210852"/>
              <a:ext cx="44133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与原点的距离是 </a:t>
              </a:r>
              <a:r>
                <a:rPr kumimoji="1"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0.5 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个单位长度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cxnSp>
        <p:nvCxnSpPr>
          <p:cNvPr id="97" name="直接箭头连接符 96"/>
          <p:cNvCxnSpPr/>
          <p:nvPr/>
        </p:nvCxnSpPr>
        <p:spPr>
          <a:xfrm>
            <a:off x="3071664" y="5570270"/>
            <a:ext cx="539750" cy="3175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grpSp>
        <p:nvGrpSpPr>
          <p:cNvPr id="98" name="组合 97"/>
          <p:cNvGrpSpPr/>
          <p:nvPr/>
        </p:nvGrpSpPr>
        <p:grpSpPr>
          <a:xfrm>
            <a:off x="3640908" y="5229280"/>
            <a:ext cx="2376264" cy="720000"/>
            <a:chOff x="6528048" y="3104964"/>
            <a:chExt cx="2376264" cy="720000"/>
          </a:xfrm>
        </p:grpSpPr>
        <p:sp>
          <p:nvSpPr>
            <p:cNvPr id="99" name="矩形: 圆角 10"/>
            <p:cNvSpPr/>
            <p:nvPr/>
          </p:nvSpPr>
          <p:spPr>
            <a:xfrm>
              <a:off x="6528048" y="3104964"/>
              <a:ext cx="2376264" cy="720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6528048" y="3234132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数轴的负半轴上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6348028" y="5229280"/>
            <a:ext cx="4428492" cy="720000"/>
            <a:chOff x="6744072" y="3903872"/>
            <a:chExt cx="4428492" cy="720000"/>
          </a:xfrm>
        </p:grpSpPr>
        <p:sp>
          <p:nvSpPr>
            <p:cNvPr id="149" name="矩形: 圆角 10"/>
            <p:cNvSpPr/>
            <p:nvPr/>
          </p:nvSpPr>
          <p:spPr>
            <a:xfrm>
              <a:off x="6744072" y="3903872"/>
              <a:ext cx="4428492" cy="7200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50" name="文本框 149"/>
            <p:cNvSpPr txBox="1"/>
            <p:nvPr/>
          </p:nvSpPr>
          <p:spPr>
            <a:xfrm>
              <a:off x="6744072" y="4009762"/>
              <a:ext cx="433965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与原点的距离是    个单位长度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  <p:graphicFrame>
          <p:nvGraphicFramePr>
            <p:cNvPr id="151" name="对象 150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007852" y="3916552"/>
            <a:ext cx="263525" cy="6699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0" name="Equation" r:id="rId5" imgW="3352800" imgH="8534400" progId="Equation.DSMT4">
                    <p:embed/>
                  </p:oleObj>
                </mc:Choice>
                <mc:Fallback>
                  <p:oleObj name="Equation" r:id="rId5" imgW="3352800" imgH="8534400" progId="Equation.DSMT4">
                    <p:embed/>
                    <p:pic>
                      <p:nvPicPr>
                        <p:cNvPr id="0" name="图片 -1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9007852" y="3916552"/>
                          <a:ext cx="263525" cy="6699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8" name="对象 87"/>
          <p:cNvGraphicFramePr>
            <a:graphicFrameLocks noChangeAspect="1"/>
          </p:cNvGraphicFramePr>
          <p:nvPr/>
        </p:nvGraphicFramePr>
        <p:xfrm>
          <a:off x="4294500" y="2467375"/>
          <a:ext cx="538162" cy="887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0" name="Equation" r:id="rId7" imgW="5486400" imgH="8534400" progId="Equation.DSMT4">
                  <p:embed/>
                </p:oleObj>
              </mc:Choice>
              <mc:Fallback>
                <p:oleObj name="Equation" r:id="rId7" imgW="5486400" imgH="8534400" progId="Equation.DSMT4">
                  <p:embed/>
                  <p:pic>
                    <p:nvPicPr>
                      <p:cNvPr id="0" name="对象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500" y="2467375"/>
                        <a:ext cx="538162" cy="8874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 animBg="1"/>
      <p:bldP spid="132" grpId="1" animBg="1"/>
      <p:bldP spid="133" grpId="0" animBg="1"/>
      <p:bldP spid="133" grpId="1" animBg="1"/>
      <p:bldP spid="134" grpId="0" animBg="1"/>
      <p:bldP spid="134" grpId="1" animBg="1"/>
      <p:bldP spid="135" grpId="0" animBg="1"/>
      <p:bldP spid="135" grpId="1" animBg="1"/>
      <p:bldP spid="136" grpId="0" animBg="1"/>
      <p:bldP spid="136" grpId="1" animBg="1"/>
      <p:bldP spid="137" grpId="1" animBg="1"/>
      <p:bldP spid="137" grpId="2" animBg="1"/>
      <p:bldP spid="138" grpId="0" animBg="1"/>
      <p:bldP spid="138" grpId="1" animBg="1"/>
      <p:bldP spid="139" grpId="0"/>
      <p:bldP spid="139" grpId="1"/>
      <p:bldP spid="140" grpId="0"/>
      <p:bldP spid="140" grpId="1"/>
      <p:bldP spid="141" grpId="0"/>
      <p:bldP spid="141" grpId="1"/>
      <p:bldP spid="142" grpId="0"/>
      <p:bldP spid="142" grpId="1"/>
      <p:bldP spid="143" grpId="0"/>
      <p:bldP spid="143" grpId="1"/>
      <p:bldP spid="144" grpId="0"/>
      <p:bldP spid="14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直接箭头连接符 41"/>
          <p:cNvCxnSpPr/>
          <p:nvPr/>
        </p:nvCxnSpPr>
        <p:spPr>
          <a:xfrm>
            <a:off x="6096000" y="3245805"/>
            <a:ext cx="539750" cy="3175"/>
          </a:xfrm>
          <a:prstGeom prst="straightConnector1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箭头连接符 49"/>
          <p:cNvCxnSpPr/>
          <p:nvPr/>
        </p:nvCxnSpPr>
        <p:spPr>
          <a:xfrm>
            <a:off x="6096000" y="4990590"/>
            <a:ext cx="539750" cy="3175"/>
          </a:xfrm>
          <a:prstGeom prst="straightConnector1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>
            <a:off x="2190962" y="2420888"/>
            <a:ext cx="0" cy="54006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900000" y="900000"/>
            <a:ext cx="10956640" cy="655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归纳</a:t>
            </a:r>
            <a:endParaRPr lang="en-US" altLang="zh-CN" sz="260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80000" y="108000"/>
            <a:ext cx="1727000" cy="400110"/>
            <a:chOff x="5287328" y="3666439"/>
            <a:chExt cx="1727000" cy="400110"/>
          </a:xfrm>
        </p:grpSpPr>
        <p:grpSp>
          <p:nvGrpSpPr>
            <p:cNvPr id="4" name="组合 116"/>
            <p:cNvGrpSpPr/>
            <p:nvPr/>
          </p:nvGrpSpPr>
          <p:grpSpPr>
            <a:xfrm>
              <a:off x="5799565" y="3666439"/>
              <a:ext cx="1214763" cy="400110"/>
              <a:chOff x="715825" y="140511"/>
              <a:chExt cx="1214763" cy="400110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720000" y="140511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拓展提升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715825" y="214566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" name="组合 117"/>
            <p:cNvGrpSpPr/>
            <p:nvPr/>
          </p:nvGrpSpPr>
          <p:grpSpPr>
            <a:xfrm>
              <a:off x="5287328" y="3686474"/>
              <a:ext cx="360040" cy="360040"/>
              <a:chOff x="5764709" y="3771024"/>
              <a:chExt cx="360040" cy="360040"/>
            </a:xfrm>
          </p:grpSpPr>
          <p:sp>
            <p:nvSpPr>
              <p:cNvPr id="6" name="矩形: 圆角 118"/>
              <p:cNvSpPr/>
              <p:nvPr/>
            </p:nvSpPr>
            <p:spPr>
              <a:xfrm>
                <a:off x="5764709" y="3771024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" name="Freeform 10"/>
              <p:cNvSpPr>
                <a:spLocks noChangeAspect="1" noEditPoints="1"/>
              </p:cNvSpPr>
              <p:nvPr/>
            </p:nvSpPr>
            <p:spPr bwMode="auto">
              <a:xfrm>
                <a:off x="5798014" y="3835844"/>
                <a:ext cx="293431" cy="230400"/>
              </a:xfrm>
              <a:custGeom>
                <a:avLst/>
                <a:gdLst>
                  <a:gd name="T0" fmla="*/ 100 w 732"/>
                  <a:gd name="T1" fmla="*/ 448 h 574"/>
                  <a:gd name="T2" fmla="*/ 108 w 732"/>
                  <a:gd name="T3" fmla="*/ 454 h 574"/>
                  <a:gd name="T4" fmla="*/ 120 w 732"/>
                  <a:gd name="T5" fmla="*/ 484 h 574"/>
                  <a:gd name="T6" fmla="*/ 108 w 732"/>
                  <a:gd name="T7" fmla="*/ 514 h 574"/>
                  <a:gd name="T8" fmla="*/ 78 w 732"/>
                  <a:gd name="T9" fmla="*/ 527 h 574"/>
                  <a:gd name="T10" fmla="*/ 48 w 732"/>
                  <a:gd name="T11" fmla="*/ 514 h 574"/>
                  <a:gd name="T12" fmla="*/ 36 w 732"/>
                  <a:gd name="T13" fmla="*/ 484 h 574"/>
                  <a:gd name="T14" fmla="*/ 48 w 732"/>
                  <a:gd name="T15" fmla="*/ 454 h 574"/>
                  <a:gd name="T16" fmla="*/ 56 w 732"/>
                  <a:gd name="T17" fmla="*/ 448 h 574"/>
                  <a:gd name="T18" fmla="*/ 56 w 732"/>
                  <a:gd name="T19" fmla="*/ 332 h 574"/>
                  <a:gd name="T20" fmla="*/ 62 w 732"/>
                  <a:gd name="T21" fmla="*/ 317 h 574"/>
                  <a:gd name="T22" fmla="*/ 66 w 732"/>
                  <a:gd name="T23" fmla="*/ 315 h 574"/>
                  <a:gd name="T24" fmla="*/ 100 w 732"/>
                  <a:gd name="T25" fmla="*/ 335 h 574"/>
                  <a:gd name="T26" fmla="*/ 100 w 732"/>
                  <a:gd name="T27" fmla="*/ 448 h 574"/>
                  <a:gd name="T28" fmla="*/ 628 w 732"/>
                  <a:gd name="T29" fmla="*/ 337 h 574"/>
                  <a:gd name="T30" fmla="*/ 628 w 732"/>
                  <a:gd name="T31" fmla="*/ 423 h 574"/>
                  <a:gd name="T32" fmla="*/ 406 w 732"/>
                  <a:gd name="T33" fmla="*/ 558 h 574"/>
                  <a:gd name="T34" fmla="*/ 325 w 732"/>
                  <a:gd name="T35" fmla="*/ 558 h 574"/>
                  <a:gd name="T36" fmla="*/ 140 w 732"/>
                  <a:gd name="T37" fmla="*/ 446 h 574"/>
                  <a:gd name="T38" fmla="*/ 140 w 732"/>
                  <a:gd name="T39" fmla="*/ 359 h 574"/>
                  <a:gd name="T40" fmla="*/ 325 w 732"/>
                  <a:gd name="T41" fmla="*/ 471 h 574"/>
                  <a:gd name="T42" fmla="*/ 406 w 732"/>
                  <a:gd name="T43" fmla="*/ 471 h 574"/>
                  <a:gd name="T44" fmla="*/ 628 w 732"/>
                  <a:gd name="T45" fmla="*/ 337 h 574"/>
                  <a:gd name="T46" fmla="*/ 326 w 732"/>
                  <a:gd name="T47" fmla="*/ 16 h 574"/>
                  <a:gd name="T48" fmla="*/ 406 w 732"/>
                  <a:gd name="T49" fmla="*/ 16 h 574"/>
                  <a:gd name="T50" fmla="*/ 705 w 732"/>
                  <a:gd name="T51" fmla="*/ 196 h 574"/>
                  <a:gd name="T52" fmla="*/ 708 w 732"/>
                  <a:gd name="T53" fmla="*/ 243 h 574"/>
                  <a:gd name="T54" fmla="*/ 705 w 732"/>
                  <a:gd name="T55" fmla="*/ 242 h 574"/>
                  <a:gd name="T56" fmla="*/ 706 w 732"/>
                  <a:gd name="T57" fmla="*/ 244 h 574"/>
                  <a:gd name="T58" fmla="*/ 705 w 732"/>
                  <a:gd name="T59" fmla="*/ 245 h 574"/>
                  <a:gd name="T60" fmla="*/ 406 w 732"/>
                  <a:gd name="T61" fmla="*/ 426 h 574"/>
                  <a:gd name="T62" fmla="*/ 325 w 732"/>
                  <a:gd name="T63" fmla="*/ 426 h 574"/>
                  <a:gd name="T64" fmla="*/ 27 w 732"/>
                  <a:gd name="T65" fmla="*/ 245 h 574"/>
                  <a:gd name="T66" fmla="*/ 25 w 732"/>
                  <a:gd name="T67" fmla="*/ 244 h 574"/>
                  <a:gd name="T68" fmla="*/ 27 w 732"/>
                  <a:gd name="T69" fmla="*/ 242 h 574"/>
                  <a:gd name="T70" fmla="*/ 24 w 732"/>
                  <a:gd name="T71" fmla="*/ 244 h 574"/>
                  <a:gd name="T72" fmla="*/ 27 w 732"/>
                  <a:gd name="T73" fmla="*/ 196 h 574"/>
                  <a:gd name="T74" fmla="*/ 326 w 732"/>
                  <a:gd name="T75" fmla="*/ 16 h 5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32" h="574">
                    <a:moveTo>
                      <a:pt x="100" y="448"/>
                    </a:moveTo>
                    <a:cubicBezTo>
                      <a:pt x="103" y="450"/>
                      <a:pt x="105" y="452"/>
                      <a:pt x="108" y="454"/>
                    </a:cubicBezTo>
                    <a:cubicBezTo>
                      <a:pt x="116" y="463"/>
                      <a:pt x="120" y="473"/>
                      <a:pt x="120" y="484"/>
                    </a:cubicBezTo>
                    <a:cubicBezTo>
                      <a:pt x="120" y="496"/>
                      <a:pt x="116" y="506"/>
                      <a:pt x="108" y="514"/>
                    </a:cubicBezTo>
                    <a:cubicBezTo>
                      <a:pt x="100" y="523"/>
                      <a:pt x="90" y="527"/>
                      <a:pt x="78" y="527"/>
                    </a:cubicBezTo>
                    <a:cubicBezTo>
                      <a:pt x="66" y="527"/>
                      <a:pt x="56" y="523"/>
                      <a:pt x="48" y="514"/>
                    </a:cubicBezTo>
                    <a:cubicBezTo>
                      <a:pt x="40" y="506"/>
                      <a:pt x="36" y="496"/>
                      <a:pt x="36" y="484"/>
                    </a:cubicBezTo>
                    <a:cubicBezTo>
                      <a:pt x="36" y="473"/>
                      <a:pt x="40" y="463"/>
                      <a:pt x="48" y="454"/>
                    </a:cubicBezTo>
                    <a:cubicBezTo>
                      <a:pt x="51" y="452"/>
                      <a:pt x="53" y="450"/>
                      <a:pt x="56" y="448"/>
                    </a:cubicBezTo>
                    <a:cubicBezTo>
                      <a:pt x="56" y="332"/>
                      <a:pt x="56" y="332"/>
                      <a:pt x="56" y="332"/>
                    </a:cubicBezTo>
                    <a:cubicBezTo>
                      <a:pt x="56" y="326"/>
                      <a:pt x="58" y="321"/>
                      <a:pt x="62" y="317"/>
                    </a:cubicBezTo>
                    <a:cubicBezTo>
                      <a:pt x="63" y="316"/>
                      <a:pt x="65" y="315"/>
                      <a:pt x="66" y="315"/>
                    </a:cubicBezTo>
                    <a:cubicBezTo>
                      <a:pt x="100" y="335"/>
                      <a:pt x="100" y="335"/>
                      <a:pt x="100" y="335"/>
                    </a:cubicBezTo>
                    <a:lnTo>
                      <a:pt x="100" y="448"/>
                    </a:lnTo>
                    <a:close/>
                    <a:moveTo>
                      <a:pt x="628" y="337"/>
                    </a:moveTo>
                    <a:cubicBezTo>
                      <a:pt x="628" y="423"/>
                      <a:pt x="628" y="423"/>
                      <a:pt x="628" y="423"/>
                    </a:cubicBezTo>
                    <a:cubicBezTo>
                      <a:pt x="406" y="558"/>
                      <a:pt x="406" y="558"/>
                      <a:pt x="406" y="558"/>
                    </a:cubicBezTo>
                    <a:cubicBezTo>
                      <a:pt x="379" y="574"/>
                      <a:pt x="352" y="574"/>
                      <a:pt x="325" y="558"/>
                    </a:cubicBezTo>
                    <a:cubicBezTo>
                      <a:pt x="140" y="446"/>
                      <a:pt x="140" y="446"/>
                      <a:pt x="140" y="446"/>
                    </a:cubicBezTo>
                    <a:cubicBezTo>
                      <a:pt x="140" y="359"/>
                      <a:pt x="140" y="359"/>
                      <a:pt x="140" y="359"/>
                    </a:cubicBezTo>
                    <a:cubicBezTo>
                      <a:pt x="325" y="471"/>
                      <a:pt x="325" y="471"/>
                      <a:pt x="325" y="471"/>
                    </a:cubicBezTo>
                    <a:cubicBezTo>
                      <a:pt x="352" y="487"/>
                      <a:pt x="379" y="487"/>
                      <a:pt x="406" y="471"/>
                    </a:cubicBezTo>
                    <a:lnTo>
                      <a:pt x="628" y="337"/>
                    </a:lnTo>
                    <a:close/>
                    <a:moveTo>
                      <a:pt x="326" y="16"/>
                    </a:moveTo>
                    <a:cubicBezTo>
                      <a:pt x="353" y="0"/>
                      <a:pt x="379" y="0"/>
                      <a:pt x="406" y="16"/>
                    </a:cubicBezTo>
                    <a:cubicBezTo>
                      <a:pt x="705" y="196"/>
                      <a:pt x="705" y="196"/>
                      <a:pt x="705" y="196"/>
                    </a:cubicBezTo>
                    <a:cubicBezTo>
                      <a:pt x="731" y="212"/>
                      <a:pt x="732" y="228"/>
                      <a:pt x="708" y="243"/>
                    </a:cubicBezTo>
                    <a:cubicBezTo>
                      <a:pt x="707" y="243"/>
                      <a:pt x="706" y="242"/>
                      <a:pt x="705" y="242"/>
                    </a:cubicBezTo>
                    <a:cubicBezTo>
                      <a:pt x="706" y="244"/>
                      <a:pt x="706" y="244"/>
                      <a:pt x="706" y="244"/>
                    </a:cubicBezTo>
                    <a:cubicBezTo>
                      <a:pt x="706" y="244"/>
                      <a:pt x="706" y="245"/>
                      <a:pt x="705" y="245"/>
                    </a:cubicBezTo>
                    <a:cubicBezTo>
                      <a:pt x="406" y="426"/>
                      <a:pt x="406" y="426"/>
                      <a:pt x="406" y="426"/>
                    </a:cubicBezTo>
                    <a:cubicBezTo>
                      <a:pt x="379" y="442"/>
                      <a:pt x="352" y="442"/>
                      <a:pt x="325" y="426"/>
                    </a:cubicBezTo>
                    <a:cubicBezTo>
                      <a:pt x="27" y="245"/>
                      <a:pt x="27" y="245"/>
                      <a:pt x="27" y="245"/>
                    </a:cubicBezTo>
                    <a:cubicBezTo>
                      <a:pt x="26" y="245"/>
                      <a:pt x="26" y="245"/>
                      <a:pt x="25" y="244"/>
                    </a:cubicBezTo>
                    <a:cubicBezTo>
                      <a:pt x="27" y="242"/>
                      <a:pt x="27" y="242"/>
                      <a:pt x="27" y="242"/>
                    </a:cubicBezTo>
                    <a:cubicBezTo>
                      <a:pt x="26" y="243"/>
                      <a:pt x="25" y="243"/>
                      <a:pt x="24" y="244"/>
                    </a:cubicBezTo>
                    <a:cubicBezTo>
                      <a:pt x="0" y="228"/>
                      <a:pt x="1" y="212"/>
                      <a:pt x="27" y="196"/>
                    </a:cubicBezTo>
                    <a:lnTo>
                      <a:pt x="326" y="1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1207200" y="1972475"/>
            <a:ext cx="1967525" cy="484094"/>
            <a:chOff x="1610740" y="1813542"/>
            <a:chExt cx="1967525" cy="484094"/>
          </a:xfrm>
        </p:grpSpPr>
        <p:sp>
          <p:nvSpPr>
            <p:cNvPr id="10" name="矩形: 圆角 13"/>
            <p:cNvSpPr/>
            <p:nvPr/>
          </p:nvSpPr>
          <p:spPr>
            <a:xfrm>
              <a:off x="1610740" y="1813542"/>
              <a:ext cx="1936596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623884" y="1824060"/>
              <a:ext cx="195438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i="1" kern="1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a </a:t>
              </a:r>
              <a:r>
                <a:rPr lang="zh-CN" altLang="zh-CN" sz="2400" kern="100" dirty="0">
                  <a:solidFill>
                    <a:schemeClr val="tx2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是一个正数</a:t>
              </a:r>
              <a:endParaRPr lang="zh-CN" altLang="zh-CN" sz="2400" kern="100" dirty="0">
                <a:solidFill>
                  <a:schemeClr val="tx2"/>
                </a:solidFill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175300" y="4772441"/>
            <a:ext cx="2031325" cy="484094"/>
            <a:chOff x="1578164" y="1813542"/>
            <a:chExt cx="2031325" cy="484094"/>
          </a:xfrm>
        </p:grpSpPr>
        <p:sp>
          <p:nvSpPr>
            <p:cNvPr id="14" name="矩形: 圆角 13"/>
            <p:cNvSpPr/>
            <p:nvPr/>
          </p:nvSpPr>
          <p:spPr>
            <a:xfrm>
              <a:off x="1610740" y="1813542"/>
              <a:ext cx="1936596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1578164" y="1824060"/>
              <a:ext cx="20313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表示</a:t>
              </a:r>
              <a:r>
                <a:rPr kumimoji="1" lang="zh-CN" altLang="en-US" sz="2400" i="1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 </a:t>
              </a:r>
              <a:r>
                <a:rPr kumimoji="1" lang="zh-CN" altLang="en-US" sz="2400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－</a:t>
              </a:r>
              <a:r>
                <a:rPr kumimoji="1" lang="zh-CN" altLang="en-US" sz="2400" i="1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a</a:t>
              </a:r>
              <a:r>
                <a:rPr kumimoji="1" lang="zh-CN" altLang="en-US" sz="2400" i="1" dirty="0">
                  <a:solidFill>
                    <a:srgbClr val="FF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 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的点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222664" y="2960948"/>
            <a:ext cx="1936596" cy="484094"/>
            <a:chOff x="1594452" y="1813542"/>
            <a:chExt cx="1936596" cy="484094"/>
          </a:xfrm>
        </p:grpSpPr>
        <p:sp>
          <p:nvSpPr>
            <p:cNvPr id="17" name="矩形: 圆角 13"/>
            <p:cNvSpPr/>
            <p:nvPr/>
          </p:nvSpPr>
          <p:spPr>
            <a:xfrm>
              <a:off x="1594452" y="1813542"/>
              <a:ext cx="1936596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700976" y="1824060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表示</a:t>
              </a:r>
              <a:r>
                <a:rPr kumimoji="1" lang="zh-CN" altLang="en-US" sz="2400" i="1" dirty="0">
                  <a:solidFill>
                    <a:srgbClr val="FF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 </a:t>
              </a:r>
              <a:r>
                <a:rPr kumimoji="1" lang="zh-CN" altLang="en-US" sz="2400" i="1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a</a:t>
              </a:r>
              <a:r>
                <a:rPr kumimoji="1" lang="zh-CN" altLang="en-US" sz="2400" i="1" dirty="0">
                  <a:solidFill>
                    <a:srgbClr val="FF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 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的点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cxnSp>
        <p:nvCxnSpPr>
          <p:cNvPr id="38" name="直接箭头连接符 37"/>
          <p:cNvCxnSpPr/>
          <p:nvPr/>
        </p:nvCxnSpPr>
        <p:spPr>
          <a:xfrm>
            <a:off x="3215680" y="3245805"/>
            <a:ext cx="539750" cy="3175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3784924" y="2978201"/>
            <a:ext cx="2376264" cy="484094"/>
            <a:chOff x="6528048" y="3104964"/>
            <a:chExt cx="2376264" cy="484094"/>
          </a:xfrm>
        </p:grpSpPr>
        <p:sp>
          <p:nvSpPr>
            <p:cNvPr id="40" name="矩形: 圆角 10"/>
            <p:cNvSpPr/>
            <p:nvPr/>
          </p:nvSpPr>
          <p:spPr>
            <a:xfrm>
              <a:off x="6528048" y="3104964"/>
              <a:ext cx="2376264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528048" y="311625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数轴的</a:t>
              </a:r>
              <a:r>
                <a:rPr kumimoji="1" lang="zh-CN" altLang="en-US" sz="2400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正半轴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上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637248" y="2978201"/>
            <a:ext cx="4212468" cy="484094"/>
            <a:chOff x="6744072" y="3199558"/>
            <a:chExt cx="4212468" cy="484094"/>
          </a:xfrm>
        </p:grpSpPr>
        <p:sp>
          <p:nvSpPr>
            <p:cNvPr id="44" name="矩形: 圆角 10"/>
            <p:cNvSpPr/>
            <p:nvPr/>
          </p:nvSpPr>
          <p:spPr>
            <a:xfrm>
              <a:off x="6744072" y="3199558"/>
              <a:ext cx="4212468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744072" y="3210852"/>
              <a:ext cx="41681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与原点的距离是 </a:t>
              </a:r>
              <a:r>
                <a:rPr kumimoji="1" lang="en-US" altLang="zh-CN" sz="2400" i="1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a</a:t>
              </a:r>
              <a:r>
                <a:rPr kumimoji="1"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 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个单位长度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cxnSp>
        <p:nvCxnSpPr>
          <p:cNvPr id="46" name="直接箭头连接符 45"/>
          <p:cNvCxnSpPr/>
          <p:nvPr/>
        </p:nvCxnSpPr>
        <p:spPr>
          <a:xfrm>
            <a:off x="3215680" y="4990590"/>
            <a:ext cx="539750" cy="3175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grpSp>
        <p:nvGrpSpPr>
          <p:cNvPr id="47" name="组合 46"/>
          <p:cNvGrpSpPr/>
          <p:nvPr/>
        </p:nvGrpSpPr>
        <p:grpSpPr>
          <a:xfrm>
            <a:off x="3784924" y="4761148"/>
            <a:ext cx="2376264" cy="484094"/>
            <a:chOff x="6528048" y="3104964"/>
            <a:chExt cx="2376264" cy="484094"/>
          </a:xfrm>
        </p:grpSpPr>
        <p:sp>
          <p:nvSpPr>
            <p:cNvPr id="48" name="矩形: 圆角 10"/>
            <p:cNvSpPr/>
            <p:nvPr/>
          </p:nvSpPr>
          <p:spPr>
            <a:xfrm>
              <a:off x="6528048" y="3104964"/>
              <a:ext cx="2376264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528048" y="3116258"/>
              <a:ext cx="23391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数轴的</a:t>
              </a:r>
              <a:r>
                <a:rPr kumimoji="1" lang="zh-CN" altLang="en-US" sz="2400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负半轴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上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637248" y="4725144"/>
            <a:ext cx="4212468" cy="484094"/>
            <a:chOff x="6744072" y="3199558"/>
            <a:chExt cx="4212468" cy="484094"/>
          </a:xfrm>
        </p:grpSpPr>
        <p:sp>
          <p:nvSpPr>
            <p:cNvPr id="55" name="矩形: 圆角 10"/>
            <p:cNvSpPr/>
            <p:nvPr/>
          </p:nvSpPr>
          <p:spPr>
            <a:xfrm>
              <a:off x="6744072" y="3199558"/>
              <a:ext cx="4212468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6744072" y="3210852"/>
              <a:ext cx="41681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与原点的距离是 </a:t>
              </a:r>
              <a:r>
                <a:rPr kumimoji="1" lang="en-US" altLang="zh-CN" sz="2400" i="1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a</a:t>
              </a:r>
              <a:r>
                <a:rPr kumimoji="1"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 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个单位长度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962623" y="1972475"/>
            <a:ext cx="5868651" cy="576000"/>
            <a:chOff x="4871864" y="80628"/>
            <a:chExt cx="5868651" cy="576000"/>
          </a:xfrm>
        </p:grpSpPr>
        <p:sp>
          <p:nvSpPr>
            <p:cNvPr id="57" name="圆角矩形标注 56"/>
            <p:cNvSpPr/>
            <p:nvPr/>
          </p:nvSpPr>
          <p:spPr>
            <a:xfrm>
              <a:off x="4887618" y="80628"/>
              <a:ext cx="5852897" cy="576000"/>
            </a:xfrm>
            <a:prstGeom prst="wedgeRoundRectCallout">
              <a:avLst>
                <a:gd name="adj1" fmla="val -18475"/>
                <a:gd name="adj2" fmla="val 89457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4871864" y="152636"/>
              <a:ext cx="58015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任</a:t>
              </a:r>
              <a:r>
                <a:rPr kumimoji="1"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意</a:t>
              </a:r>
              <a:r>
                <a:rPr kumimoji="1" lang="zh-CN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有理数，都可以用数轴上的点来表示</a:t>
              </a:r>
              <a:r>
                <a:rPr kumimoji="1" lang="en-US" altLang="zh-CN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.</a:t>
              </a:r>
              <a:endParaRPr kumimoji="1" lang="zh-CN" altLang="en-US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3589619" y="3429000"/>
            <a:ext cx="5040000" cy="780475"/>
            <a:chOff x="3589619" y="3399383"/>
            <a:chExt cx="5040000" cy="780475"/>
          </a:xfrm>
        </p:grpSpPr>
        <p:cxnSp>
          <p:nvCxnSpPr>
            <p:cNvPr id="61" name="直接连接符 60"/>
            <p:cNvCxnSpPr/>
            <p:nvPr/>
          </p:nvCxnSpPr>
          <p:spPr>
            <a:xfrm>
              <a:off x="3589619" y="3822610"/>
              <a:ext cx="5040000" cy="0"/>
            </a:xfrm>
            <a:prstGeom prst="line">
              <a:avLst/>
            </a:prstGeom>
            <a:ln w="22225">
              <a:solidFill>
                <a:schemeClr val="tx1"/>
              </a:solidFill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>
              <a:off x="4194260" y="3749022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>
              <a:off x="4809860" y="3749022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5425460" y="3749022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6041060" y="3750123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6656660" y="3750123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7272260" y="3750123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7887860" y="3750123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11"/>
            <p:cNvSpPr txBox="1">
              <a:spLocks noChangeArrowheads="1"/>
            </p:cNvSpPr>
            <p:nvPr/>
          </p:nvSpPr>
          <p:spPr bwMode="auto">
            <a:xfrm>
              <a:off x="3906294" y="3779748"/>
              <a:ext cx="63593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en-US" sz="2000" kern="1000" spc="-25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2000" kern="1000" spc="-25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3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0" name="TextBox 11"/>
            <p:cNvSpPr txBox="1">
              <a:spLocks noChangeArrowheads="1"/>
            </p:cNvSpPr>
            <p:nvPr/>
          </p:nvSpPr>
          <p:spPr bwMode="auto">
            <a:xfrm>
              <a:off x="4491585" y="3779748"/>
              <a:ext cx="63593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zh-CN" sz="2000" b="1" kern="1000" spc="-250" dirty="0">
                  <a:solidFill>
                    <a:srgbClr val="0000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2000" kern="1000" spc="-250" dirty="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1" name="TextBox 11"/>
            <p:cNvSpPr txBox="1">
              <a:spLocks noChangeArrowheads="1"/>
            </p:cNvSpPr>
            <p:nvPr/>
          </p:nvSpPr>
          <p:spPr bwMode="auto">
            <a:xfrm>
              <a:off x="5145345" y="3779244"/>
              <a:ext cx="63593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zh-CN" sz="2000" b="1" kern="1000" spc="-250" dirty="0">
                  <a:solidFill>
                    <a:srgbClr val="0000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2" name="TextBox 11"/>
            <p:cNvSpPr txBox="1">
              <a:spLocks noChangeArrowheads="1"/>
            </p:cNvSpPr>
            <p:nvPr/>
          </p:nvSpPr>
          <p:spPr bwMode="auto">
            <a:xfrm>
              <a:off x="6501906" y="3779248"/>
              <a:ext cx="29990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3" name="TextBox 11"/>
            <p:cNvSpPr txBox="1">
              <a:spLocks noChangeArrowheads="1"/>
            </p:cNvSpPr>
            <p:nvPr/>
          </p:nvSpPr>
          <p:spPr bwMode="auto">
            <a:xfrm>
              <a:off x="5878409" y="3779244"/>
              <a:ext cx="29990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0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4" name="TextBox 11"/>
            <p:cNvSpPr txBox="1">
              <a:spLocks noChangeArrowheads="1"/>
            </p:cNvSpPr>
            <p:nvPr/>
          </p:nvSpPr>
          <p:spPr bwMode="auto">
            <a:xfrm>
              <a:off x="7112982" y="3779244"/>
              <a:ext cx="29990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5" name="TextBox 11"/>
            <p:cNvSpPr txBox="1">
              <a:spLocks noChangeArrowheads="1"/>
            </p:cNvSpPr>
            <p:nvPr/>
          </p:nvSpPr>
          <p:spPr bwMode="auto">
            <a:xfrm>
              <a:off x="7731954" y="3779244"/>
              <a:ext cx="29990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3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8264696" y="3794861"/>
              <a:ext cx="66185" cy="66187"/>
            </a:xfrm>
            <a:prstGeom prst="ellipse">
              <a:avLst/>
            </a:prstGeom>
            <a:solidFill>
              <a:srgbClr val="CC33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8126124" y="3399383"/>
              <a:ext cx="39604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400" i="1" dirty="0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a</a:t>
              </a:r>
              <a:endParaRPr kumimoji="1"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3503712" y="5198534"/>
            <a:ext cx="5125907" cy="772855"/>
            <a:chOff x="3503712" y="5171199"/>
            <a:chExt cx="5125907" cy="772855"/>
          </a:xfrm>
        </p:grpSpPr>
        <p:cxnSp>
          <p:nvCxnSpPr>
            <p:cNvPr id="79" name="直接连接符 78"/>
            <p:cNvCxnSpPr/>
            <p:nvPr/>
          </p:nvCxnSpPr>
          <p:spPr>
            <a:xfrm>
              <a:off x="3589619" y="5586806"/>
              <a:ext cx="5040000" cy="0"/>
            </a:xfrm>
            <a:prstGeom prst="line">
              <a:avLst/>
            </a:prstGeom>
            <a:ln w="22225">
              <a:solidFill>
                <a:schemeClr val="tx1"/>
              </a:solidFill>
              <a:tailEnd type="stealth" w="lg" len="lg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>
              <a:off x="4194260" y="5513218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4809860" y="5513218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5425460" y="5513218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6041060" y="5514319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6656660" y="5514319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7272260" y="5514319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7887860" y="5514319"/>
              <a:ext cx="0" cy="720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TextBox 11"/>
            <p:cNvSpPr txBox="1">
              <a:spLocks noChangeArrowheads="1"/>
            </p:cNvSpPr>
            <p:nvPr/>
          </p:nvSpPr>
          <p:spPr bwMode="auto">
            <a:xfrm>
              <a:off x="3906294" y="5543944"/>
              <a:ext cx="63593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zh-CN" sz="2000" b="1" kern="1000" spc="-250" dirty="0">
                  <a:solidFill>
                    <a:srgbClr val="0000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2000" kern="1000" spc="-250" dirty="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3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88" name="TextBox 11"/>
            <p:cNvSpPr txBox="1">
              <a:spLocks noChangeArrowheads="1"/>
            </p:cNvSpPr>
            <p:nvPr/>
          </p:nvSpPr>
          <p:spPr bwMode="auto">
            <a:xfrm>
              <a:off x="4491585" y="5543944"/>
              <a:ext cx="63593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zh-CN" sz="2000" b="1" kern="1000" spc="-250" dirty="0">
                  <a:solidFill>
                    <a:srgbClr val="0000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2000" kern="1000" spc="-250" dirty="0"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2000" b="1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89" name="TextBox 11"/>
            <p:cNvSpPr txBox="1">
              <a:spLocks noChangeArrowheads="1"/>
            </p:cNvSpPr>
            <p:nvPr/>
          </p:nvSpPr>
          <p:spPr bwMode="auto">
            <a:xfrm>
              <a:off x="5145345" y="5543440"/>
              <a:ext cx="635930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zh-CN" altLang="zh-CN" sz="2000" b="1" kern="1000" spc="-250" dirty="0">
                  <a:solidFill>
                    <a:srgbClr val="0000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  <a:sym typeface="+mn-ea"/>
                </a:rPr>
                <a:t>－</a:t>
              </a: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90" name="TextBox 11"/>
            <p:cNvSpPr txBox="1">
              <a:spLocks noChangeArrowheads="1"/>
            </p:cNvSpPr>
            <p:nvPr/>
          </p:nvSpPr>
          <p:spPr bwMode="auto">
            <a:xfrm>
              <a:off x="6501906" y="5543444"/>
              <a:ext cx="29990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1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91" name="TextBox 11"/>
            <p:cNvSpPr txBox="1">
              <a:spLocks noChangeArrowheads="1"/>
            </p:cNvSpPr>
            <p:nvPr/>
          </p:nvSpPr>
          <p:spPr bwMode="auto">
            <a:xfrm>
              <a:off x="5878409" y="5543440"/>
              <a:ext cx="29990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0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92" name="TextBox 11"/>
            <p:cNvSpPr txBox="1">
              <a:spLocks noChangeArrowheads="1"/>
            </p:cNvSpPr>
            <p:nvPr/>
          </p:nvSpPr>
          <p:spPr bwMode="auto">
            <a:xfrm>
              <a:off x="7112982" y="5543440"/>
              <a:ext cx="29990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2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93" name="TextBox 11"/>
            <p:cNvSpPr txBox="1">
              <a:spLocks noChangeArrowheads="1"/>
            </p:cNvSpPr>
            <p:nvPr/>
          </p:nvSpPr>
          <p:spPr bwMode="auto">
            <a:xfrm>
              <a:off x="7731954" y="5543440"/>
              <a:ext cx="29990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08775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lvl="0">
                <a:defRPr/>
              </a:pPr>
              <a:r>
                <a:rPr lang="en-US" altLang="zh-CN" sz="2000" kern="1000" spc="-25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sym typeface="+mn-ea"/>
                </a:rPr>
                <a:t>3</a:t>
              </a:r>
              <a:endParaRPr lang="en-US" altLang="zh-CN" sz="2000" i="0" u="none" strike="noStrike" kern="1000" cap="none" spc="-250" normalizeH="0" dirty="0">
                <a:solidFill>
                  <a:srgbClr val="0000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94" name="椭圆 93"/>
            <p:cNvSpPr/>
            <p:nvPr/>
          </p:nvSpPr>
          <p:spPr>
            <a:xfrm>
              <a:off x="3784021" y="5554159"/>
              <a:ext cx="66185" cy="66187"/>
            </a:xfrm>
            <a:prstGeom prst="ellipse">
              <a:avLst/>
            </a:prstGeom>
            <a:solidFill>
              <a:srgbClr val="CC33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3503712" y="5171199"/>
              <a:ext cx="87399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zh-CN" altLang="en-US" sz="2400" i="1">
                  <a:solidFill>
                    <a:srgbClr val="CC33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  <a:sym typeface="+mn-ea"/>
                </a:rPr>
                <a:t>－a</a:t>
              </a:r>
              <a:endParaRPr kumimoji="1" lang="zh-CN" altLang="en-US" sz="2400" dirty="0">
                <a:solidFill>
                  <a:srgbClr val="CC3300"/>
                </a:solidFill>
                <a:latin typeface="DongTian" panose="02020603050405020304" pitchFamily="18" charset="0"/>
                <a:ea typeface="方正楷体简体" panose="03000509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矩形 73"/>
          <p:cNvSpPr/>
          <p:nvPr/>
        </p:nvSpPr>
        <p:spPr>
          <a:xfrm>
            <a:off x="900000" y="900000"/>
            <a:ext cx="11136660" cy="2674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回顾本节课所学内容，请回答以下问题：</a:t>
            </a:r>
            <a:b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</a:b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</a:rPr>
              <a:t>　　</a:t>
            </a:r>
            <a:r>
              <a:rPr lang="en-US" altLang="zh-CN" sz="2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600" dirty="0">
                <a:latin typeface="Times New Roman" panose="02020603050405020304" pitchFamily="18" charset="0"/>
                <a:ea typeface="方正楷体简体" panose="03000509000000000000" pitchFamily="65" charset="-122"/>
                <a:cs typeface="Times New Roman" panose="02020603050405020304" pitchFamily="18" charset="0"/>
              </a:rPr>
              <a:t>1</a:t>
            </a:r>
            <a:r>
              <a:rPr lang="en-US" altLang="zh-CN" sz="2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2600" dirty="0">
                <a:latin typeface="Times New Roman" panose="02020603050405020304" pitchFamily="18" charset="0"/>
                <a:ea typeface="方正楷体简体" panose="03000509000000000000" pitchFamily="65" charset="-122"/>
                <a:cs typeface="Times New Roman" panose="02020603050405020304" pitchFamily="18" charset="0"/>
              </a:rPr>
              <a:t>什么是数轴？</a:t>
            </a:r>
            <a:endParaRPr lang="en-US" altLang="zh-CN" sz="2600" dirty="0">
              <a:latin typeface="Times New Roman" panose="02020603050405020304" pitchFamily="18" charset="0"/>
              <a:ea typeface="方正楷体简体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2600" dirty="0">
                <a:latin typeface="Times New Roman" panose="02020603050405020304" pitchFamily="18" charset="0"/>
                <a:ea typeface="方正楷体简体" panose="03000509000000000000" pitchFamily="65" charset="-122"/>
                <a:cs typeface="Times New Roman" panose="02020603050405020304" pitchFamily="18" charset="0"/>
              </a:rPr>
              <a:t>本节课的学习过程中蕴含着重要的数形结合思想，它是如何体</a:t>
            </a:r>
            <a:endParaRPr lang="en-US" altLang="zh-CN" sz="2600" dirty="0">
              <a:latin typeface="Times New Roman" panose="02020603050405020304" pitchFamily="18" charset="0"/>
              <a:ea typeface="方正楷体简体" panose="03000509000000000000" pitchFamily="65" charset="-122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zh-CN" altLang="zh-CN" sz="2600" dirty="0">
                <a:latin typeface="Times New Roman" panose="02020603050405020304" pitchFamily="18" charset="0"/>
                <a:ea typeface="方正楷体简体" panose="03000509000000000000" pitchFamily="65" charset="-122"/>
                <a:cs typeface="Times New Roman" panose="02020603050405020304" pitchFamily="18" charset="0"/>
              </a:rPr>
              <a:t>现的</a:t>
            </a:r>
            <a:r>
              <a:rPr lang="zh-CN" altLang="en-US" sz="2600" dirty="0">
                <a:latin typeface="Times New Roman" panose="02020603050405020304" pitchFamily="18" charset="0"/>
                <a:ea typeface="方正楷体简体" panose="03000509000000000000" pitchFamily="65" charset="-122"/>
                <a:cs typeface="Times New Roman" panose="02020603050405020304" pitchFamily="18" charset="0"/>
              </a:rPr>
              <a:t>？</a:t>
            </a:r>
            <a:endParaRPr lang="zh-CN" altLang="en-US" sz="2600" dirty="0">
              <a:latin typeface="Times New Roman" panose="02020603050405020304" pitchFamily="18" charset="0"/>
              <a:ea typeface="方正楷体简体" panose="03000509000000000000" pitchFamily="65" charset="-122"/>
              <a:cs typeface="Times New Roman" panose="02020603050405020304" pitchFamily="18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180000" y="108000"/>
            <a:ext cx="1727000" cy="400110"/>
            <a:chOff x="5287328" y="2980155"/>
            <a:chExt cx="1727000" cy="400110"/>
          </a:xfrm>
        </p:grpSpPr>
        <p:grpSp>
          <p:nvGrpSpPr>
            <p:cNvPr id="76" name="组合 109"/>
            <p:cNvGrpSpPr/>
            <p:nvPr/>
          </p:nvGrpSpPr>
          <p:grpSpPr>
            <a:xfrm>
              <a:off x="5799565" y="2980155"/>
              <a:ext cx="1214763" cy="400110"/>
              <a:chOff x="715825" y="140511"/>
              <a:chExt cx="1214763" cy="400110"/>
            </a:xfrm>
          </p:grpSpPr>
          <p:sp>
            <p:nvSpPr>
              <p:cNvPr id="80" name="矩形 79"/>
              <p:cNvSpPr/>
              <p:nvPr/>
            </p:nvSpPr>
            <p:spPr>
              <a:xfrm>
                <a:off x="720000" y="140511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课堂小结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81" name="矩形 80"/>
              <p:cNvSpPr/>
              <p:nvPr/>
            </p:nvSpPr>
            <p:spPr>
              <a:xfrm>
                <a:off x="715825" y="214566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7" name="组合 110"/>
            <p:cNvGrpSpPr/>
            <p:nvPr/>
          </p:nvGrpSpPr>
          <p:grpSpPr>
            <a:xfrm>
              <a:off x="5287328" y="3000190"/>
              <a:ext cx="360040" cy="360040"/>
              <a:chOff x="5699956" y="2780928"/>
              <a:chExt cx="360040" cy="360040"/>
            </a:xfrm>
          </p:grpSpPr>
          <p:sp>
            <p:nvSpPr>
              <p:cNvPr id="78" name="矩形: 圆角 111"/>
              <p:cNvSpPr/>
              <p:nvPr/>
            </p:nvSpPr>
            <p:spPr>
              <a:xfrm>
                <a:off x="5699956" y="2780928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Freeform 15"/>
              <p:cNvSpPr>
                <a:spLocks noChangeAspect="1" noEditPoints="1"/>
              </p:cNvSpPr>
              <p:nvPr/>
            </p:nvSpPr>
            <p:spPr bwMode="auto">
              <a:xfrm>
                <a:off x="5779219" y="2834948"/>
                <a:ext cx="201515" cy="252000"/>
              </a:xfrm>
              <a:custGeom>
                <a:avLst/>
                <a:gdLst>
                  <a:gd name="T0" fmla="*/ 286 w 568"/>
                  <a:gd name="T1" fmla="*/ 0 h 709"/>
                  <a:gd name="T2" fmla="*/ 369 w 568"/>
                  <a:gd name="T3" fmla="*/ 12 h 709"/>
                  <a:gd name="T4" fmla="*/ 421 w 568"/>
                  <a:gd name="T5" fmla="*/ 66 h 709"/>
                  <a:gd name="T6" fmla="*/ 495 w 568"/>
                  <a:gd name="T7" fmla="*/ 115 h 709"/>
                  <a:gd name="T8" fmla="*/ 537 w 568"/>
                  <a:gd name="T9" fmla="*/ 193 h 709"/>
                  <a:gd name="T10" fmla="*/ 527 w 568"/>
                  <a:gd name="T11" fmla="*/ 243 h 709"/>
                  <a:gd name="T12" fmla="*/ 506 w 568"/>
                  <a:gd name="T13" fmla="*/ 331 h 709"/>
                  <a:gd name="T14" fmla="*/ 473 w 568"/>
                  <a:gd name="T15" fmla="*/ 418 h 709"/>
                  <a:gd name="T16" fmla="*/ 545 w 568"/>
                  <a:gd name="T17" fmla="*/ 634 h 709"/>
                  <a:gd name="T18" fmla="*/ 432 w 568"/>
                  <a:gd name="T19" fmla="*/ 687 h 709"/>
                  <a:gd name="T20" fmla="*/ 287 w 568"/>
                  <a:gd name="T21" fmla="*/ 492 h 709"/>
                  <a:gd name="T22" fmla="*/ 265 w 568"/>
                  <a:gd name="T23" fmla="*/ 505 h 709"/>
                  <a:gd name="T24" fmla="*/ 112 w 568"/>
                  <a:gd name="T25" fmla="*/ 628 h 709"/>
                  <a:gd name="T26" fmla="*/ 8 w 568"/>
                  <a:gd name="T27" fmla="*/ 605 h 709"/>
                  <a:gd name="T28" fmla="*/ 97 w 568"/>
                  <a:gd name="T29" fmla="*/ 419 h 709"/>
                  <a:gd name="T30" fmla="*/ 52 w 568"/>
                  <a:gd name="T31" fmla="*/ 365 h 709"/>
                  <a:gd name="T32" fmla="*/ 25 w 568"/>
                  <a:gd name="T33" fmla="*/ 280 h 709"/>
                  <a:gd name="T34" fmla="*/ 49 w 568"/>
                  <a:gd name="T35" fmla="*/ 230 h 709"/>
                  <a:gd name="T36" fmla="*/ 82 w 568"/>
                  <a:gd name="T37" fmla="*/ 141 h 709"/>
                  <a:gd name="T38" fmla="*/ 129 w 568"/>
                  <a:gd name="T39" fmla="*/ 62 h 709"/>
                  <a:gd name="T40" fmla="*/ 164 w 568"/>
                  <a:gd name="T41" fmla="*/ 27 h 709"/>
                  <a:gd name="T42" fmla="*/ 239 w 568"/>
                  <a:gd name="T43" fmla="*/ 28 h 709"/>
                  <a:gd name="T44" fmla="*/ 451 w 568"/>
                  <a:gd name="T45" fmla="*/ 467 h 709"/>
                  <a:gd name="T46" fmla="*/ 368 w 568"/>
                  <a:gd name="T47" fmla="*/ 492 h 709"/>
                  <a:gd name="T48" fmla="*/ 427 w 568"/>
                  <a:gd name="T49" fmla="*/ 628 h 709"/>
                  <a:gd name="T50" fmla="*/ 471 w 568"/>
                  <a:gd name="T51" fmla="*/ 581 h 709"/>
                  <a:gd name="T52" fmla="*/ 407 w 568"/>
                  <a:gd name="T53" fmla="*/ 213 h 709"/>
                  <a:gd name="T54" fmla="*/ 342 w 568"/>
                  <a:gd name="T55" fmla="*/ 197 h 709"/>
                  <a:gd name="T56" fmla="*/ 306 w 568"/>
                  <a:gd name="T57" fmla="*/ 140 h 709"/>
                  <a:gd name="T58" fmla="*/ 258 w 568"/>
                  <a:gd name="T59" fmla="*/ 154 h 709"/>
                  <a:gd name="T60" fmla="*/ 228 w 568"/>
                  <a:gd name="T61" fmla="*/ 200 h 709"/>
                  <a:gd name="T62" fmla="*/ 159 w 568"/>
                  <a:gd name="T63" fmla="*/ 229 h 709"/>
                  <a:gd name="T64" fmla="*/ 198 w 568"/>
                  <a:gd name="T65" fmla="*/ 293 h 709"/>
                  <a:gd name="T66" fmla="*/ 195 w 568"/>
                  <a:gd name="T67" fmla="*/ 348 h 709"/>
                  <a:gd name="T68" fmla="*/ 214 w 568"/>
                  <a:gd name="T69" fmla="*/ 384 h 709"/>
                  <a:gd name="T70" fmla="*/ 282 w 568"/>
                  <a:gd name="T71" fmla="*/ 364 h 709"/>
                  <a:gd name="T72" fmla="*/ 333 w 568"/>
                  <a:gd name="T73" fmla="*/ 383 h 709"/>
                  <a:gd name="T74" fmla="*/ 374 w 568"/>
                  <a:gd name="T75" fmla="*/ 375 h 709"/>
                  <a:gd name="T76" fmla="*/ 375 w 568"/>
                  <a:gd name="T77" fmla="*/ 306 h 709"/>
                  <a:gd name="T78" fmla="*/ 409 w 568"/>
                  <a:gd name="T79" fmla="*/ 264 h 709"/>
                  <a:gd name="T80" fmla="*/ 407 w 568"/>
                  <a:gd name="T81" fmla="*/ 213 h 709"/>
                  <a:gd name="T82" fmla="*/ 69 w 568"/>
                  <a:gd name="T83" fmla="*/ 595 h 709"/>
                  <a:gd name="T84" fmla="*/ 126 w 568"/>
                  <a:gd name="T85" fmla="*/ 592 h 709"/>
                  <a:gd name="T86" fmla="*/ 161 w 568"/>
                  <a:gd name="T87" fmla="*/ 629 h 709"/>
                  <a:gd name="T88" fmla="*/ 186 w 568"/>
                  <a:gd name="T89" fmla="*/ 47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68" h="709">
                    <a:moveTo>
                      <a:pt x="239" y="28"/>
                    </a:moveTo>
                    <a:cubicBezTo>
                      <a:pt x="242" y="23"/>
                      <a:pt x="245" y="19"/>
                      <a:pt x="249" y="15"/>
                    </a:cubicBezTo>
                    <a:cubicBezTo>
                      <a:pt x="259" y="5"/>
                      <a:pt x="272" y="0"/>
                      <a:pt x="286" y="0"/>
                    </a:cubicBezTo>
                    <a:cubicBezTo>
                      <a:pt x="301" y="0"/>
                      <a:pt x="313" y="5"/>
                      <a:pt x="323" y="15"/>
                    </a:cubicBezTo>
                    <a:cubicBezTo>
                      <a:pt x="327" y="19"/>
                      <a:pt x="330" y="22"/>
                      <a:pt x="332" y="27"/>
                    </a:cubicBezTo>
                    <a:cubicBezTo>
                      <a:pt x="342" y="17"/>
                      <a:pt x="354" y="12"/>
                      <a:pt x="369" y="12"/>
                    </a:cubicBezTo>
                    <a:cubicBezTo>
                      <a:pt x="383" y="12"/>
                      <a:pt x="396" y="17"/>
                      <a:pt x="406" y="27"/>
                    </a:cubicBezTo>
                    <a:cubicBezTo>
                      <a:pt x="416" y="38"/>
                      <a:pt x="421" y="50"/>
                      <a:pt x="421" y="65"/>
                    </a:cubicBezTo>
                    <a:cubicBezTo>
                      <a:pt x="421" y="65"/>
                      <a:pt x="421" y="66"/>
                      <a:pt x="421" y="66"/>
                    </a:cubicBezTo>
                    <a:cubicBezTo>
                      <a:pt x="428" y="63"/>
                      <a:pt x="435" y="62"/>
                      <a:pt x="442" y="62"/>
                    </a:cubicBezTo>
                    <a:cubicBezTo>
                      <a:pt x="457" y="62"/>
                      <a:pt x="469" y="67"/>
                      <a:pt x="480" y="77"/>
                    </a:cubicBezTo>
                    <a:cubicBezTo>
                      <a:pt x="490" y="88"/>
                      <a:pt x="495" y="100"/>
                      <a:pt x="495" y="115"/>
                    </a:cubicBezTo>
                    <a:cubicBezTo>
                      <a:pt x="495" y="124"/>
                      <a:pt x="493" y="133"/>
                      <a:pt x="488" y="141"/>
                    </a:cubicBezTo>
                    <a:cubicBezTo>
                      <a:pt x="501" y="141"/>
                      <a:pt x="513" y="146"/>
                      <a:pt x="522" y="156"/>
                    </a:cubicBezTo>
                    <a:cubicBezTo>
                      <a:pt x="532" y="166"/>
                      <a:pt x="537" y="179"/>
                      <a:pt x="537" y="193"/>
                    </a:cubicBezTo>
                    <a:cubicBezTo>
                      <a:pt x="537" y="208"/>
                      <a:pt x="532" y="220"/>
                      <a:pt x="522" y="230"/>
                    </a:cubicBezTo>
                    <a:cubicBezTo>
                      <a:pt x="520" y="232"/>
                      <a:pt x="519" y="234"/>
                      <a:pt x="517" y="235"/>
                    </a:cubicBezTo>
                    <a:cubicBezTo>
                      <a:pt x="520" y="237"/>
                      <a:pt x="524" y="240"/>
                      <a:pt x="527" y="243"/>
                    </a:cubicBezTo>
                    <a:cubicBezTo>
                      <a:pt x="537" y="253"/>
                      <a:pt x="542" y="266"/>
                      <a:pt x="542" y="280"/>
                    </a:cubicBezTo>
                    <a:cubicBezTo>
                      <a:pt x="542" y="295"/>
                      <a:pt x="537" y="307"/>
                      <a:pt x="527" y="318"/>
                    </a:cubicBezTo>
                    <a:cubicBezTo>
                      <a:pt x="521" y="324"/>
                      <a:pt x="514" y="328"/>
                      <a:pt x="506" y="331"/>
                    </a:cubicBezTo>
                    <a:cubicBezTo>
                      <a:pt x="515" y="340"/>
                      <a:pt x="519" y="352"/>
                      <a:pt x="519" y="365"/>
                    </a:cubicBezTo>
                    <a:cubicBezTo>
                      <a:pt x="519" y="380"/>
                      <a:pt x="514" y="392"/>
                      <a:pt x="504" y="402"/>
                    </a:cubicBezTo>
                    <a:cubicBezTo>
                      <a:pt x="495" y="411"/>
                      <a:pt x="485" y="416"/>
                      <a:pt x="473" y="418"/>
                    </a:cubicBezTo>
                    <a:cubicBezTo>
                      <a:pt x="472" y="418"/>
                      <a:pt x="471" y="418"/>
                      <a:pt x="471" y="418"/>
                    </a:cubicBezTo>
                    <a:cubicBezTo>
                      <a:pt x="560" y="605"/>
                      <a:pt x="560" y="605"/>
                      <a:pt x="560" y="605"/>
                    </a:cubicBezTo>
                    <a:cubicBezTo>
                      <a:pt x="568" y="626"/>
                      <a:pt x="563" y="635"/>
                      <a:pt x="545" y="634"/>
                    </a:cubicBezTo>
                    <a:cubicBezTo>
                      <a:pt x="482" y="619"/>
                      <a:pt x="482" y="619"/>
                      <a:pt x="482" y="619"/>
                    </a:cubicBezTo>
                    <a:cubicBezTo>
                      <a:pt x="467" y="613"/>
                      <a:pt x="459" y="616"/>
                      <a:pt x="456" y="628"/>
                    </a:cubicBezTo>
                    <a:cubicBezTo>
                      <a:pt x="432" y="687"/>
                      <a:pt x="432" y="687"/>
                      <a:pt x="432" y="687"/>
                    </a:cubicBezTo>
                    <a:cubicBezTo>
                      <a:pt x="424" y="708"/>
                      <a:pt x="412" y="709"/>
                      <a:pt x="397" y="691"/>
                    </a:cubicBezTo>
                    <a:cubicBezTo>
                      <a:pt x="301" y="503"/>
                      <a:pt x="301" y="503"/>
                      <a:pt x="301" y="503"/>
                    </a:cubicBezTo>
                    <a:cubicBezTo>
                      <a:pt x="296" y="500"/>
                      <a:pt x="291" y="497"/>
                      <a:pt x="287" y="492"/>
                    </a:cubicBezTo>
                    <a:cubicBezTo>
                      <a:pt x="286" y="491"/>
                      <a:pt x="286" y="491"/>
                      <a:pt x="285" y="490"/>
                    </a:cubicBezTo>
                    <a:cubicBezTo>
                      <a:pt x="284" y="491"/>
                      <a:pt x="283" y="492"/>
                      <a:pt x="282" y="494"/>
                    </a:cubicBezTo>
                    <a:cubicBezTo>
                      <a:pt x="277" y="499"/>
                      <a:pt x="271" y="503"/>
                      <a:pt x="265" y="505"/>
                    </a:cubicBezTo>
                    <a:cubicBezTo>
                      <a:pt x="171" y="691"/>
                      <a:pt x="171" y="691"/>
                      <a:pt x="171" y="691"/>
                    </a:cubicBezTo>
                    <a:cubicBezTo>
                      <a:pt x="156" y="709"/>
                      <a:pt x="144" y="708"/>
                      <a:pt x="136" y="687"/>
                    </a:cubicBezTo>
                    <a:cubicBezTo>
                      <a:pt x="112" y="628"/>
                      <a:pt x="112" y="628"/>
                      <a:pt x="112" y="628"/>
                    </a:cubicBezTo>
                    <a:cubicBezTo>
                      <a:pt x="109" y="616"/>
                      <a:pt x="101" y="613"/>
                      <a:pt x="86" y="619"/>
                    </a:cubicBezTo>
                    <a:cubicBezTo>
                      <a:pt x="23" y="634"/>
                      <a:pt x="23" y="634"/>
                      <a:pt x="23" y="634"/>
                    </a:cubicBezTo>
                    <a:cubicBezTo>
                      <a:pt x="5" y="635"/>
                      <a:pt x="0" y="626"/>
                      <a:pt x="8" y="605"/>
                    </a:cubicBezTo>
                    <a:cubicBezTo>
                      <a:pt x="96" y="421"/>
                      <a:pt x="96" y="421"/>
                      <a:pt x="96" y="421"/>
                    </a:cubicBezTo>
                    <a:cubicBezTo>
                      <a:pt x="97" y="422"/>
                      <a:pt x="97" y="422"/>
                      <a:pt x="97" y="422"/>
                    </a:cubicBezTo>
                    <a:cubicBezTo>
                      <a:pt x="97" y="421"/>
                      <a:pt x="97" y="420"/>
                      <a:pt x="97" y="419"/>
                    </a:cubicBezTo>
                    <a:cubicBezTo>
                      <a:pt x="97" y="419"/>
                      <a:pt x="97" y="418"/>
                      <a:pt x="97" y="418"/>
                    </a:cubicBezTo>
                    <a:cubicBezTo>
                      <a:pt x="86" y="416"/>
                      <a:pt x="76" y="411"/>
                      <a:pt x="67" y="402"/>
                    </a:cubicBezTo>
                    <a:cubicBezTo>
                      <a:pt x="57" y="392"/>
                      <a:pt x="52" y="380"/>
                      <a:pt x="52" y="365"/>
                    </a:cubicBezTo>
                    <a:cubicBezTo>
                      <a:pt x="52" y="352"/>
                      <a:pt x="56" y="341"/>
                      <a:pt x="64" y="331"/>
                    </a:cubicBezTo>
                    <a:cubicBezTo>
                      <a:pt x="55" y="329"/>
                      <a:pt x="48" y="324"/>
                      <a:pt x="41" y="318"/>
                    </a:cubicBezTo>
                    <a:cubicBezTo>
                      <a:pt x="31" y="307"/>
                      <a:pt x="25" y="295"/>
                      <a:pt x="25" y="280"/>
                    </a:cubicBezTo>
                    <a:cubicBezTo>
                      <a:pt x="25" y="266"/>
                      <a:pt x="31" y="253"/>
                      <a:pt x="41" y="243"/>
                    </a:cubicBezTo>
                    <a:cubicBezTo>
                      <a:pt x="45" y="239"/>
                      <a:pt x="49" y="236"/>
                      <a:pt x="53" y="234"/>
                    </a:cubicBezTo>
                    <a:cubicBezTo>
                      <a:pt x="51" y="233"/>
                      <a:pt x="50" y="232"/>
                      <a:pt x="49" y="230"/>
                    </a:cubicBezTo>
                    <a:cubicBezTo>
                      <a:pt x="39" y="220"/>
                      <a:pt x="33" y="208"/>
                      <a:pt x="33" y="193"/>
                    </a:cubicBezTo>
                    <a:cubicBezTo>
                      <a:pt x="33" y="179"/>
                      <a:pt x="39" y="166"/>
                      <a:pt x="49" y="156"/>
                    </a:cubicBezTo>
                    <a:cubicBezTo>
                      <a:pt x="58" y="146"/>
                      <a:pt x="69" y="141"/>
                      <a:pt x="82" y="141"/>
                    </a:cubicBezTo>
                    <a:cubicBezTo>
                      <a:pt x="78" y="133"/>
                      <a:pt x="76" y="124"/>
                      <a:pt x="76" y="115"/>
                    </a:cubicBezTo>
                    <a:cubicBezTo>
                      <a:pt x="76" y="100"/>
                      <a:pt x="81" y="88"/>
                      <a:pt x="91" y="77"/>
                    </a:cubicBezTo>
                    <a:cubicBezTo>
                      <a:pt x="102" y="67"/>
                      <a:pt x="114" y="62"/>
                      <a:pt x="129" y="62"/>
                    </a:cubicBezTo>
                    <a:cubicBezTo>
                      <a:pt x="136" y="62"/>
                      <a:pt x="142" y="63"/>
                      <a:pt x="149" y="66"/>
                    </a:cubicBezTo>
                    <a:cubicBezTo>
                      <a:pt x="149" y="65"/>
                      <a:pt x="149" y="65"/>
                      <a:pt x="149" y="65"/>
                    </a:cubicBezTo>
                    <a:cubicBezTo>
                      <a:pt x="149" y="50"/>
                      <a:pt x="154" y="38"/>
                      <a:pt x="164" y="27"/>
                    </a:cubicBezTo>
                    <a:cubicBezTo>
                      <a:pt x="174" y="17"/>
                      <a:pt x="187" y="12"/>
                      <a:pt x="201" y="12"/>
                    </a:cubicBezTo>
                    <a:cubicBezTo>
                      <a:pt x="216" y="12"/>
                      <a:pt x="228" y="17"/>
                      <a:pt x="239" y="27"/>
                    </a:cubicBezTo>
                    <a:cubicBezTo>
                      <a:pt x="239" y="28"/>
                      <a:pt x="239" y="28"/>
                      <a:pt x="239" y="28"/>
                    </a:cubicBezTo>
                    <a:close/>
                    <a:moveTo>
                      <a:pt x="499" y="595"/>
                    </a:moveTo>
                    <a:cubicBezTo>
                      <a:pt x="515" y="599"/>
                      <a:pt x="521" y="594"/>
                      <a:pt x="516" y="579"/>
                    </a:cubicBezTo>
                    <a:cubicBezTo>
                      <a:pt x="451" y="467"/>
                      <a:pt x="451" y="467"/>
                      <a:pt x="451" y="467"/>
                    </a:cubicBezTo>
                    <a:cubicBezTo>
                      <a:pt x="441" y="475"/>
                      <a:pt x="429" y="479"/>
                      <a:pt x="416" y="479"/>
                    </a:cubicBezTo>
                    <a:cubicBezTo>
                      <a:pt x="403" y="479"/>
                      <a:pt x="392" y="476"/>
                      <a:pt x="382" y="469"/>
                    </a:cubicBezTo>
                    <a:cubicBezTo>
                      <a:pt x="380" y="478"/>
                      <a:pt x="375" y="485"/>
                      <a:pt x="368" y="492"/>
                    </a:cubicBezTo>
                    <a:cubicBezTo>
                      <a:pt x="361" y="499"/>
                      <a:pt x="354" y="504"/>
                      <a:pt x="346" y="506"/>
                    </a:cubicBezTo>
                    <a:cubicBezTo>
                      <a:pt x="407" y="629"/>
                      <a:pt x="407" y="629"/>
                      <a:pt x="407" y="629"/>
                    </a:cubicBezTo>
                    <a:cubicBezTo>
                      <a:pt x="416" y="643"/>
                      <a:pt x="422" y="643"/>
                      <a:pt x="427" y="628"/>
                    </a:cubicBezTo>
                    <a:cubicBezTo>
                      <a:pt x="428" y="628"/>
                      <a:pt x="428" y="628"/>
                      <a:pt x="428" y="627"/>
                    </a:cubicBezTo>
                    <a:cubicBezTo>
                      <a:pt x="442" y="592"/>
                      <a:pt x="442" y="592"/>
                      <a:pt x="442" y="592"/>
                    </a:cubicBezTo>
                    <a:cubicBezTo>
                      <a:pt x="447" y="578"/>
                      <a:pt x="457" y="575"/>
                      <a:pt x="471" y="581"/>
                    </a:cubicBezTo>
                    <a:cubicBezTo>
                      <a:pt x="497" y="595"/>
                      <a:pt x="497" y="595"/>
                      <a:pt x="497" y="595"/>
                    </a:cubicBezTo>
                    <a:cubicBezTo>
                      <a:pt x="498" y="595"/>
                      <a:pt x="498" y="595"/>
                      <a:pt x="499" y="595"/>
                    </a:cubicBezTo>
                    <a:close/>
                    <a:moveTo>
                      <a:pt x="407" y="213"/>
                    </a:moveTo>
                    <a:cubicBezTo>
                      <a:pt x="402" y="209"/>
                      <a:pt x="397" y="207"/>
                      <a:pt x="390" y="206"/>
                    </a:cubicBezTo>
                    <a:cubicBezTo>
                      <a:pt x="349" y="200"/>
                      <a:pt x="349" y="200"/>
                      <a:pt x="349" y="200"/>
                    </a:cubicBezTo>
                    <a:cubicBezTo>
                      <a:pt x="346" y="200"/>
                      <a:pt x="344" y="199"/>
                      <a:pt x="342" y="197"/>
                    </a:cubicBezTo>
                    <a:cubicBezTo>
                      <a:pt x="340" y="196"/>
                      <a:pt x="339" y="194"/>
                      <a:pt x="338" y="192"/>
                    </a:cubicBezTo>
                    <a:cubicBezTo>
                      <a:pt x="319" y="154"/>
                      <a:pt x="319" y="154"/>
                      <a:pt x="319" y="154"/>
                    </a:cubicBezTo>
                    <a:cubicBezTo>
                      <a:pt x="316" y="148"/>
                      <a:pt x="312" y="144"/>
                      <a:pt x="306" y="140"/>
                    </a:cubicBezTo>
                    <a:cubicBezTo>
                      <a:pt x="301" y="137"/>
                      <a:pt x="295" y="135"/>
                      <a:pt x="289" y="135"/>
                    </a:cubicBezTo>
                    <a:cubicBezTo>
                      <a:pt x="282" y="135"/>
                      <a:pt x="276" y="137"/>
                      <a:pt x="271" y="140"/>
                    </a:cubicBezTo>
                    <a:cubicBezTo>
                      <a:pt x="265" y="144"/>
                      <a:pt x="261" y="148"/>
                      <a:pt x="258" y="154"/>
                    </a:cubicBezTo>
                    <a:cubicBezTo>
                      <a:pt x="240" y="192"/>
                      <a:pt x="240" y="192"/>
                      <a:pt x="240" y="192"/>
                    </a:cubicBezTo>
                    <a:cubicBezTo>
                      <a:pt x="239" y="194"/>
                      <a:pt x="237" y="196"/>
                      <a:pt x="235" y="197"/>
                    </a:cubicBezTo>
                    <a:cubicBezTo>
                      <a:pt x="233" y="199"/>
                      <a:pt x="231" y="200"/>
                      <a:pt x="228" y="200"/>
                    </a:cubicBezTo>
                    <a:cubicBezTo>
                      <a:pt x="187" y="206"/>
                      <a:pt x="187" y="206"/>
                      <a:pt x="187" y="206"/>
                    </a:cubicBezTo>
                    <a:cubicBezTo>
                      <a:pt x="180" y="207"/>
                      <a:pt x="175" y="209"/>
                      <a:pt x="170" y="213"/>
                    </a:cubicBezTo>
                    <a:cubicBezTo>
                      <a:pt x="165" y="218"/>
                      <a:pt x="161" y="223"/>
                      <a:pt x="159" y="229"/>
                    </a:cubicBezTo>
                    <a:cubicBezTo>
                      <a:pt x="157" y="235"/>
                      <a:pt x="157" y="241"/>
                      <a:pt x="159" y="248"/>
                    </a:cubicBezTo>
                    <a:cubicBezTo>
                      <a:pt x="160" y="254"/>
                      <a:pt x="163" y="259"/>
                      <a:pt x="168" y="264"/>
                    </a:cubicBezTo>
                    <a:cubicBezTo>
                      <a:pt x="198" y="293"/>
                      <a:pt x="198" y="293"/>
                      <a:pt x="198" y="293"/>
                    </a:cubicBezTo>
                    <a:cubicBezTo>
                      <a:pt x="200" y="295"/>
                      <a:pt x="201" y="297"/>
                      <a:pt x="202" y="299"/>
                    </a:cubicBezTo>
                    <a:cubicBezTo>
                      <a:pt x="203" y="301"/>
                      <a:pt x="203" y="304"/>
                      <a:pt x="202" y="306"/>
                    </a:cubicBezTo>
                    <a:cubicBezTo>
                      <a:pt x="195" y="348"/>
                      <a:pt x="195" y="348"/>
                      <a:pt x="195" y="348"/>
                    </a:cubicBezTo>
                    <a:cubicBezTo>
                      <a:pt x="194" y="353"/>
                      <a:pt x="195" y="357"/>
                      <a:pt x="196" y="362"/>
                    </a:cubicBezTo>
                    <a:cubicBezTo>
                      <a:pt x="197" y="367"/>
                      <a:pt x="199" y="371"/>
                      <a:pt x="203" y="375"/>
                    </a:cubicBezTo>
                    <a:cubicBezTo>
                      <a:pt x="206" y="379"/>
                      <a:pt x="210" y="382"/>
                      <a:pt x="214" y="384"/>
                    </a:cubicBezTo>
                    <a:cubicBezTo>
                      <a:pt x="219" y="386"/>
                      <a:pt x="224" y="387"/>
                      <a:pt x="229" y="387"/>
                    </a:cubicBezTo>
                    <a:cubicBezTo>
                      <a:pt x="234" y="387"/>
                      <a:pt x="239" y="386"/>
                      <a:pt x="244" y="383"/>
                    </a:cubicBezTo>
                    <a:cubicBezTo>
                      <a:pt x="282" y="364"/>
                      <a:pt x="282" y="364"/>
                      <a:pt x="282" y="364"/>
                    </a:cubicBezTo>
                    <a:cubicBezTo>
                      <a:pt x="284" y="363"/>
                      <a:pt x="286" y="362"/>
                      <a:pt x="289" y="362"/>
                    </a:cubicBezTo>
                    <a:cubicBezTo>
                      <a:pt x="291" y="362"/>
                      <a:pt x="293" y="363"/>
                      <a:pt x="296" y="364"/>
                    </a:cubicBezTo>
                    <a:cubicBezTo>
                      <a:pt x="333" y="383"/>
                      <a:pt x="333" y="383"/>
                      <a:pt x="333" y="383"/>
                    </a:cubicBezTo>
                    <a:cubicBezTo>
                      <a:pt x="338" y="386"/>
                      <a:pt x="343" y="387"/>
                      <a:pt x="349" y="387"/>
                    </a:cubicBezTo>
                    <a:cubicBezTo>
                      <a:pt x="354" y="387"/>
                      <a:pt x="358" y="386"/>
                      <a:pt x="363" y="384"/>
                    </a:cubicBezTo>
                    <a:cubicBezTo>
                      <a:pt x="367" y="382"/>
                      <a:pt x="371" y="379"/>
                      <a:pt x="374" y="375"/>
                    </a:cubicBezTo>
                    <a:cubicBezTo>
                      <a:pt x="378" y="371"/>
                      <a:pt x="380" y="367"/>
                      <a:pt x="381" y="362"/>
                    </a:cubicBezTo>
                    <a:cubicBezTo>
                      <a:pt x="383" y="357"/>
                      <a:pt x="383" y="353"/>
                      <a:pt x="382" y="348"/>
                    </a:cubicBezTo>
                    <a:cubicBezTo>
                      <a:pt x="375" y="306"/>
                      <a:pt x="375" y="306"/>
                      <a:pt x="375" y="306"/>
                    </a:cubicBezTo>
                    <a:cubicBezTo>
                      <a:pt x="374" y="304"/>
                      <a:pt x="375" y="301"/>
                      <a:pt x="375" y="299"/>
                    </a:cubicBezTo>
                    <a:cubicBezTo>
                      <a:pt x="376" y="297"/>
                      <a:pt x="377" y="295"/>
                      <a:pt x="379" y="293"/>
                    </a:cubicBezTo>
                    <a:cubicBezTo>
                      <a:pt x="409" y="264"/>
                      <a:pt x="409" y="264"/>
                      <a:pt x="409" y="264"/>
                    </a:cubicBezTo>
                    <a:cubicBezTo>
                      <a:pt x="414" y="259"/>
                      <a:pt x="417" y="254"/>
                      <a:pt x="418" y="248"/>
                    </a:cubicBezTo>
                    <a:cubicBezTo>
                      <a:pt x="420" y="241"/>
                      <a:pt x="420" y="235"/>
                      <a:pt x="418" y="229"/>
                    </a:cubicBezTo>
                    <a:cubicBezTo>
                      <a:pt x="416" y="223"/>
                      <a:pt x="412" y="218"/>
                      <a:pt x="407" y="213"/>
                    </a:cubicBezTo>
                    <a:close/>
                    <a:moveTo>
                      <a:pt x="118" y="466"/>
                    </a:moveTo>
                    <a:cubicBezTo>
                      <a:pt x="52" y="579"/>
                      <a:pt x="52" y="579"/>
                      <a:pt x="52" y="579"/>
                    </a:cubicBezTo>
                    <a:cubicBezTo>
                      <a:pt x="47" y="594"/>
                      <a:pt x="53" y="600"/>
                      <a:pt x="69" y="595"/>
                    </a:cubicBezTo>
                    <a:cubicBezTo>
                      <a:pt x="70" y="595"/>
                      <a:pt x="70" y="595"/>
                      <a:pt x="71" y="595"/>
                    </a:cubicBezTo>
                    <a:cubicBezTo>
                      <a:pt x="97" y="581"/>
                      <a:pt x="97" y="581"/>
                      <a:pt x="97" y="581"/>
                    </a:cubicBezTo>
                    <a:cubicBezTo>
                      <a:pt x="111" y="575"/>
                      <a:pt x="121" y="578"/>
                      <a:pt x="126" y="592"/>
                    </a:cubicBezTo>
                    <a:cubicBezTo>
                      <a:pt x="140" y="627"/>
                      <a:pt x="140" y="627"/>
                      <a:pt x="140" y="627"/>
                    </a:cubicBezTo>
                    <a:cubicBezTo>
                      <a:pt x="140" y="628"/>
                      <a:pt x="140" y="628"/>
                      <a:pt x="141" y="628"/>
                    </a:cubicBezTo>
                    <a:cubicBezTo>
                      <a:pt x="146" y="643"/>
                      <a:pt x="152" y="643"/>
                      <a:pt x="161" y="629"/>
                    </a:cubicBezTo>
                    <a:cubicBezTo>
                      <a:pt x="222" y="507"/>
                      <a:pt x="222" y="507"/>
                      <a:pt x="222" y="507"/>
                    </a:cubicBezTo>
                    <a:cubicBezTo>
                      <a:pt x="214" y="505"/>
                      <a:pt x="207" y="500"/>
                      <a:pt x="200" y="494"/>
                    </a:cubicBezTo>
                    <a:cubicBezTo>
                      <a:pt x="193" y="487"/>
                      <a:pt x="189" y="479"/>
                      <a:pt x="186" y="470"/>
                    </a:cubicBezTo>
                    <a:cubicBezTo>
                      <a:pt x="177" y="476"/>
                      <a:pt x="166" y="479"/>
                      <a:pt x="155" y="479"/>
                    </a:cubicBezTo>
                    <a:cubicBezTo>
                      <a:pt x="141" y="479"/>
                      <a:pt x="129" y="475"/>
                      <a:pt x="118" y="4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</p:spTree>
  </p:cSld>
  <p:clrMapOvr>
    <a:masterClrMapping/>
  </p:clrMapOvr>
  <p:transition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矩形 73"/>
          <p:cNvSpPr/>
          <p:nvPr/>
        </p:nvSpPr>
        <p:spPr>
          <a:xfrm>
            <a:off x="900000" y="900000"/>
            <a:ext cx="10956640" cy="1295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</a:pPr>
            <a:r>
              <a:rPr lang="zh-CN" altLang="en-US" sz="2600" dirty="0">
                <a:latin typeface="方正楷体简体" panose="03000509000000000000" pitchFamily="65" charset="-122"/>
                <a:ea typeface="方正楷体简体" panose="03000509000000000000" pitchFamily="65" charset="-122"/>
                <a:cs typeface="Arial" panose="020B0604020202020204" pitchFamily="34" charset="0"/>
              </a:rPr>
              <a:t>　　</a:t>
            </a:r>
            <a:r>
              <a:rPr lang="zh-CN" altLang="en-US" sz="2600" dirty="0">
                <a:latin typeface="方正黑体_GBK" panose="03000509000000000000" charset="-122"/>
                <a:ea typeface="方正黑体_GBK" panose="03000509000000000000" charset="-122"/>
                <a:cs typeface="+mj-cs"/>
              </a:rPr>
              <a:t>小结</a:t>
            </a:r>
            <a:endParaRPr lang="en-US" altLang="zh-CN" sz="2600" dirty="0">
              <a:latin typeface="方正黑体_GBK" panose="03000509000000000000" charset="-122"/>
              <a:ea typeface="方正黑体_GBK" panose="03000509000000000000" charset="-122"/>
              <a:cs typeface="+mj-cs"/>
            </a:endParaRPr>
          </a:p>
          <a:p>
            <a:pPr>
              <a:lnSpc>
                <a:spcPct val="160000"/>
              </a:lnSpc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　　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规定了原点、正方向、单位长度的一条直线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叫作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数轴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.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180000" y="108000"/>
            <a:ext cx="1727000" cy="400110"/>
            <a:chOff x="5287328" y="2980155"/>
            <a:chExt cx="1727000" cy="400110"/>
          </a:xfrm>
        </p:grpSpPr>
        <p:grpSp>
          <p:nvGrpSpPr>
            <p:cNvPr id="76" name="组合 109"/>
            <p:cNvGrpSpPr/>
            <p:nvPr/>
          </p:nvGrpSpPr>
          <p:grpSpPr>
            <a:xfrm>
              <a:off x="5799565" y="2980155"/>
              <a:ext cx="1214763" cy="400110"/>
              <a:chOff x="715825" y="140511"/>
              <a:chExt cx="1214763" cy="400110"/>
            </a:xfrm>
          </p:grpSpPr>
          <p:sp>
            <p:nvSpPr>
              <p:cNvPr id="80" name="矩形 79"/>
              <p:cNvSpPr/>
              <p:nvPr/>
            </p:nvSpPr>
            <p:spPr>
              <a:xfrm>
                <a:off x="720000" y="140511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课堂小结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81" name="矩形 80"/>
              <p:cNvSpPr/>
              <p:nvPr/>
            </p:nvSpPr>
            <p:spPr>
              <a:xfrm>
                <a:off x="715825" y="214566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7" name="组合 110"/>
            <p:cNvGrpSpPr/>
            <p:nvPr/>
          </p:nvGrpSpPr>
          <p:grpSpPr>
            <a:xfrm>
              <a:off x="5287328" y="3000190"/>
              <a:ext cx="360040" cy="360040"/>
              <a:chOff x="5699956" y="2780928"/>
              <a:chExt cx="360040" cy="360040"/>
            </a:xfrm>
          </p:grpSpPr>
          <p:sp>
            <p:nvSpPr>
              <p:cNvPr id="78" name="矩形: 圆角 111"/>
              <p:cNvSpPr/>
              <p:nvPr/>
            </p:nvSpPr>
            <p:spPr>
              <a:xfrm>
                <a:off x="5699956" y="2780928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Freeform 15"/>
              <p:cNvSpPr>
                <a:spLocks noChangeAspect="1" noEditPoints="1"/>
              </p:cNvSpPr>
              <p:nvPr/>
            </p:nvSpPr>
            <p:spPr bwMode="auto">
              <a:xfrm>
                <a:off x="5779219" y="2834948"/>
                <a:ext cx="201515" cy="252000"/>
              </a:xfrm>
              <a:custGeom>
                <a:avLst/>
                <a:gdLst>
                  <a:gd name="T0" fmla="*/ 286 w 568"/>
                  <a:gd name="T1" fmla="*/ 0 h 709"/>
                  <a:gd name="T2" fmla="*/ 369 w 568"/>
                  <a:gd name="T3" fmla="*/ 12 h 709"/>
                  <a:gd name="T4" fmla="*/ 421 w 568"/>
                  <a:gd name="T5" fmla="*/ 66 h 709"/>
                  <a:gd name="T6" fmla="*/ 495 w 568"/>
                  <a:gd name="T7" fmla="*/ 115 h 709"/>
                  <a:gd name="T8" fmla="*/ 537 w 568"/>
                  <a:gd name="T9" fmla="*/ 193 h 709"/>
                  <a:gd name="T10" fmla="*/ 527 w 568"/>
                  <a:gd name="T11" fmla="*/ 243 h 709"/>
                  <a:gd name="T12" fmla="*/ 506 w 568"/>
                  <a:gd name="T13" fmla="*/ 331 h 709"/>
                  <a:gd name="T14" fmla="*/ 473 w 568"/>
                  <a:gd name="T15" fmla="*/ 418 h 709"/>
                  <a:gd name="T16" fmla="*/ 545 w 568"/>
                  <a:gd name="T17" fmla="*/ 634 h 709"/>
                  <a:gd name="T18" fmla="*/ 432 w 568"/>
                  <a:gd name="T19" fmla="*/ 687 h 709"/>
                  <a:gd name="T20" fmla="*/ 287 w 568"/>
                  <a:gd name="T21" fmla="*/ 492 h 709"/>
                  <a:gd name="T22" fmla="*/ 265 w 568"/>
                  <a:gd name="T23" fmla="*/ 505 h 709"/>
                  <a:gd name="T24" fmla="*/ 112 w 568"/>
                  <a:gd name="T25" fmla="*/ 628 h 709"/>
                  <a:gd name="T26" fmla="*/ 8 w 568"/>
                  <a:gd name="T27" fmla="*/ 605 h 709"/>
                  <a:gd name="T28" fmla="*/ 97 w 568"/>
                  <a:gd name="T29" fmla="*/ 419 h 709"/>
                  <a:gd name="T30" fmla="*/ 52 w 568"/>
                  <a:gd name="T31" fmla="*/ 365 h 709"/>
                  <a:gd name="T32" fmla="*/ 25 w 568"/>
                  <a:gd name="T33" fmla="*/ 280 h 709"/>
                  <a:gd name="T34" fmla="*/ 49 w 568"/>
                  <a:gd name="T35" fmla="*/ 230 h 709"/>
                  <a:gd name="T36" fmla="*/ 82 w 568"/>
                  <a:gd name="T37" fmla="*/ 141 h 709"/>
                  <a:gd name="T38" fmla="*/ 129 w 568"/>
                  <a:gd name="T39" fmla="*/ 62 h 709"/>
                  <a:gd name="T40" fmla="*/ 164 w 568"/>
                  <a:gd name="T41" fmla="*/ 27 h 709"/>
                  <a:gd name="T42" fmla="*/ 239 w 568"/>
                  <a:gd name="T43" fmla="*/ 28 h 709"/>
                  <a:gd name="T44" fmla="*/ 451 w 568"/>
                  <a:gd name="T45" fmla="*/ 467 h 709"/>
                  <a:gd name="T46" fmla="*/ 368 w 568"/>
                  <a:gd name="T47" fmla="*/ 492 h 709"/>
                  <a:gd name="T48" fmla="*/ 427 w 568"/>
                  <a:gd name="T49" fmla="*/ 628 h 709"/>
                  <a:gd name="T50" fmla="*/ 471 w 568"/>
                  <a:gd name="T51" fmla="*/ 581 h 709"/>
                  <a:gd name="T52" fmla="*/ 407 w 568"/>
                  <a:gd name="T53" fmla="*/ 213 h 709"/>
                  <a:gd name="T54" fmla="*/ 342 w 568"/>
                  <a:gd name="T55" fmla="*/ 197 h 709"/>
                  <a:gd name="T56" fmla="*/ 306 w 568"/>
                  <a:gd name="T57" fmla="*/ 140 h 709"/>
                  <a:gd name="T58" fmla="*/ 258 w 568"/>
                  <a:gd name="T59" fmla="*/ 154 h 709"/>
                  <a:gd name="T60" fmla="*/ 228 w 568"/>
                  <a:gd name="T61" fmla="*/ 200 h 709"/>
                  <a:gd name="T62" fmla="*/ 159 w 568"/>
                  <a:gd name="T63" fmla="*/ 229 h 709"/>
                  <a:gd name="T64" fmla="*/ 198 w 568"/>
                  <a:gd name="T65" fmla="*/ 293 h 709"/>
                  <a:gd name="T66" fmla="*/ 195 w 568"/>
                  <a:gd name="T67" fmla="*/ 348 h 709"/>
                  <a:gd name="T68" fmla="*/ 214 w 568"/>
                  <a:gd name="T69" fmla="*/ 384 h 709"/>
                  <a:gd name="T70" fmla="*/ 282 w 568"/>
                  <a:gd name="T71" fmla="*/ 364 h 709"/>
                  <a:gd name="T72" fmla="*/ 333 w 568"/>
                  <a:gd name="T73" fmla="*/ 383 h 709"/>
                  <a:gd name="T74" fmla="*/ 374 w 568"/>
                  <a:gd name="T75" fmla="*/ 375 h 709"/>
                  <a:gd name="T76" fmla="*/ 375 w 568"/>
                  <a:gd name="T77" fmla="*/ 306 h 709"/>
                  <a:gd name="T78" fmla="*/ 409 w 568"/>
                  <a:gd name="T79" fmla="*/ 264 h 709"/>
                  <a:gd name="T80" fmla="*/ 407 w 568"/>
                  <a:gd name="T81" fmla="*/ 213 h 709"/>
                  <a:gd name="T82" fmla="*/ 69 w 568"/>
                  <a:gd name="T83" fmla="*/ 595 h 709"/>
                  <a:gd name="T84" fmla="*/ 126 w 568"/>
                  <a:gd name="T85" fmla="*/ 592 h 709"/>
                  <a:gd name="T86" fmla="*/ 161 w 568"/>
                  <a:gd name="T87" fmla="*/ 629 h 709"/>
                  <a:gd name="T88" fmla="*/ 186 w 568"/>
                  <a:gd name="T89" fmla="*/ 47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68" h="709">
                    <a:moveTo>
                      <a:pt x="239" y="28"/>
                    </a:moveTo>
                    <a:cubicBezTo>
                      <a:pt x="242" y="23"/>
                      <a:pt x="245" y="19"/>
                      <a:pt x="249" y="15"/>
                    </a:cubicBezTo>
                    <a:cubicBezTo>
                      <a:pt x="259" y="5"/>
                      <a:pt x="272" y="0"/>
                      <a:pt x="286" y="0"/>
                    </a:cubicBezTo>
                    <a:cubicBezTo>
                      <a:pt x="301" y="0"/>
                      <a:pt x="313" y="5"/>
                      <a:pt x="323" y="15"/>
                    </a:cubicBezTo>
                    <a:cubicBezTo>
                      <a:pt x="327" y="19"/>
                      <a:pt x="330" y="22"/>
                      <a:pt x="332" y="27"/>
                    </a:cubicBezTo>
                    <a:cubicBezTo>
                      <a:pt x="342" y="17"/>
                      <a:pt x="354" y="12"/>
                      <a:pt x="369" y="12"/>
                    </a:cubicBezTo>
                    <a:cubicBezTo>
                      <a:pt x="383" y="12"/>
                      <a:pt x="396" y="17"/>
                      <a:pt x="406" y="27"/>
                    </a:cubicBezTo>
                    <a:cubicBezTo>
                      <a:pt x="416" y="38"/>
                      <a:pt x="421" y="50"/>
                      <a:pt x="421" y="65"/>
                    </a:cubicBezTo>
                    <a:cubicBezTo>
                      <a:pt x="421" y="65"/>
                      <a:pt x="421" y="66"/>
                      <a:pt x="421" y="66"/>
                    </a:cubicBezTo>
                    <a:cubicBezTo>
                      <a:pt x="428" y="63"/>
                      <a:pt x="435" y="62"/>
                      <a:pt x="442" y="62"/>
                    </a:cubicBezTo>
                    <a:cubicBezTo>
                      <a:pt x="457" y="62"/>
                      <a:pt x="469" y="67"/>
                      <a:pt x="480" y="77"/>
                    </a:cubicBezTo>
                    <a:cubicBezTo>
                      <a:pt x="490" y="88"/>
                      <a:pt x="495" y="100"/>
                      <a:pt x="495" y="115"/>
                    </a:cubicBezTo>
                    <a:cubicBezTo>
                      <a:pt x="495" y="124"/>
                      <a:pt x="493" y="133"/>
                      <a:pt x="488" y="141"/>
                    </a:cubicBezTo>
                    <a:cubicBezTo>
                      <a:pt x="501" y="141"/>
                      <a:pt x="513" y="146"/>
                      <a:pt x="522" y="156"/>
                    </a:cubicBezTo>
                    <a:cubicBezTo>
                      <a:pt x="532" y="166"/>
                      <a:pt x="537" y="179"/>
                      <a:pt x="537" y="193"/>
                    </a:cubicBezTo>
                    <a:cubicBezTo>
                      <a:pt x="537" y="208"/>
                      <a:pt x="532" y="220"/>
                      <a:pt x="522" y="230"/>
                    </a:cubicBezTo>
                    <a:cubicBezTo>
                      <a:pt x="520" y="232"/>
                      <a:pt x="519" y="234"/>
                      <a:pt x="517" y="235"/>
                    </a:cubicBezTo>
                    <a:cubicBezTo>
                      <a:pt x="520" y="237"/>
                      <a:pt x="524" y="240"/>
                      <a:pt x="527" y="243"/>
                    </a:cubicBezTo>
                    <a:cubicBezTo>
                      <a:pt x="537" y="253"/>
                      <a:pt x="542" y="266"/>
                      <a:pt x="542" y="280"/>
                    </a:cubicBezTo>
                    <a:cubicBezTo>
                      <a:pt x="542" y="295"/>
                      <a:pt x="537" y="307"/>
                      <a:pt x="527" y="318"/>
                    </a:cubicBezTo>
                    <a:cubicBezTo>
                      <a:pt x="521" y="324"/>
                      <a:pt x="514" y="328"/>
                      <a:pt x="506" y="331"/>
                    </a:cubicBezTo>
                    <a:cubicBezTo>
                      <a:pt x="515" y="340"/>
                      <a:pt x="519" y="352"/>
                      <a:pt x="519" y="365"/>
                    </a:cubicBezTo>
                    <a:cubicBezTo>
                      <a:pt x="519" y="380"/>
                      <a:pt x="514" y="392"/>
                      <a:pt x="504" y="402"/>
                    </a:cubicBezTo>
                    <a:cubicBezTo>
                      <a:pt x="495" y="411"/>
                      <a:pt x="485" y="416"/>
                      <a:pt x="473" y="418"/>
                    </a:cubicBezTo>
                    <a:cubicBezTo>
                      <a:pt x="472" y="418"/>
                      <a:pt x="471" y="418"/>
                      <a:pt x="471" y="418"/>
                    </a:cubicBezTo>
                    <a:cubicBezTo>
                      <a:pt x="560" y="605"/>
                      <a:pt x="560" y="605"/>
                      <a:pt x="560" y="605"/>
                    </a:cubicBezTo>
                    <a:cubicBezTo>
                      <a:pt x="568" y="626"/>
                      <a:pt x="563" y="635"/>
                      <a:pt x="545" y="634"/>
                    </a:cubicBezTo>
                    <a:cubicBezTo>
                      <a:pt x="482" y="619"/>
                      <a:pt x="482" y="619"/>
                      <a:pt x="482" y="619"/>
                    </a:cubicBezTo>
                    <a:cubicBezTo>
                      <a:pt x="467" y="613"/>
                      <a:pt x="459" y="616"/>
                      <a:pt x="456" y="628"/>
                    </a:cubicBezTo>
                    <a:cubicBezTo>
                      <a:pt x="432" y="687"/>
                      <a:pt x="432" y="687"/>
                      <a:pt x="432" y="687"/>
                    </a:cubicBezTo>
                    <a:cubicBezTo>
                      <a:pt x="424" y="708"/>
                      <a:pt x="412" y="709"/>
                      <a:pt x="397" y="691"/>
                    </a:cubicBezTo>
                    <a:cubicBezTo>
                      <a:pt x="301" y="503"/>
                      <a:pt x="301" y="503"/>
                      <a:pt x="301" y="503"/>
                    </a:cubicBezTo>
                    <a:cubicBezTo>
                      <a:pt x="296" y="500"/>
                      <a:pt x="291" y="497"/>
                      <a:pt x="287" y="492"/>
                    </a:cubicBezTo>
                    <a:cubicBezTo>
                      <a:pt x="286" y="491"/>
                      <a:pt x="286" y="491"/>
                      <a:pt x="285" y="490"/>
                    </a:cubicBezTo>
                    <a:cubicBezTo>
                      <a:pt x="284" y="491"/>
                      <a:pt x="283" y="492"/>
                      <a:pt x="282" y="494"/>
                    </a:cubicBezTo>
                    <a:cubicBezTo>
                      <a:pt x="277" y="499"/>
                      <a:pt x="271" y="503"/>
                      <a:pt x="265" y="505"/>
                    </a:cubicBezTo>
                    <a:cubicBezTo>
                      <a:pt x="171" y="691"/>
                      <a:pt x="171" y="691"/>
                      <a:pt x="171" y="691"/>
                    </a:cubicBezTo>
                    <a:cubicBezTo>
                      <a:pt x="156" y="709"/>
                      <a:pt x="144" y="708"/>
                      <a:pt x="136" y="687"/>
                    </a:cubicBezTo>
                    <a:cubicBezTo>
                      <a:pt x="112" y="628"/>
                      <a:pt x="112" y="628"/>
                      <a:pt x="112" y="628"/>
                    </a:cubicBezTo>
                    <a:cubicBezTo>
                      <a:pt x="109" y="616"/>
                      <a:pt x="101" y="613"/>
                      <a:pt x="86" y="619"/>
                    </a:cubicBezTo>
                    <a:cubicBezTo>
                      <a:pt x="23" y="634"/>
                      <a:pt x="23" y="634"/>
                      <a:pt x="23" y="634"/>
                    </a:cubicBezTo>
                    <a:cubicBezTo>
                      <a:pt x="5" y="635"/>
                      <a:pt x="0" y="626"/>
                      <a:pt x="8" y="605"/>
                    </a:cubicBezTo>
                    <a:cubicBezTo>
                      <a:pt x="96" y="421"/>
                      <a:pt x="96" y="421"/>
                      <a:pt x="96" y="421"/>
                    </a:cubicBezTo>
                    <a:cubicBezTo>
                      <a:pt x="97" y="422"/>
                      <a:pt x="97" y="422"/>
                      <a:pt x="97" y="422"/>
                    </a:cubicBezTo>
                    <a:cubicBezTo>
                      <a:pt x="97" y="421"/>
                      <a:pt x="97" y="420"/>
                      <a:pt x="97" y="419"/>
                    </a:cubicBezTo>
                    <a:cubicBezTo>
                      <a:pt x="97" y="419"/>
                      <a:pt x="97" y="418"/>
                      <a:pt x="97" y="418"/>
                    </a:cubicBezTo>
                    <a:cubicBezTo>
                      <a:pt x="86" y="416"/>
                      <a:pt x="76" y="411"/>
                      <a:pt x="67" y="402"/>
                    </a:cubicBezTo>
                    <a:cubicBezTo>
                      <a:pt x="57" y="392"/>
                      <a:pt x="52" y="380"/>
                      <a:pt x="52" y="365"/>
                    </a:cubicBezTo>
                    <a:cubicBezTo>
                      <a:pt x="52" y="352"/>
                      <a:pt x="56" y="341"/>
                      <a:pt x="64" y="331"/>
                    </a:cubicBezTo>
                    <a:cubicBezTo>
                      <a:pt x="55" y="329"/>
                      <a:pt x="48" y="324"/>
                      <a:pt x="41" y="318"/>
                    </a:cubicBezTo>
                    <a:cubicBezTo>
                      <a:pt x="31" y="307"/>
                      <a:pt x="25" y="295"/>
                      <a:pt x="25" y="280"/>
                    </a:cubicBezTo>
                    <a:cubicBezTo>
                      <a:pt x="25" y="266"/>
                      <a:pt x="31" y="253"/>
                      <a:pt x="41" y="243"/>
                    </a:cubicBezTo>
                    <a:cubicBezTo>
                      <a:pt x="45" y="239"/>
                      <a:pt x="49" y="236"/>
                      <a:pt x="53" y="234"/>
                    </a:cubicBezTo>
                    <a:cubicBezTo>
                      <a:pt x="51" y="233"/>
                      <a:pt x="50" y="232"/>
                      <a:pt x="49" y="230"/>
                    </a:cubicBezTo>
                    <a:cubicBezTo>
                      <a:pt x="39" y="220"/>
                      <a:pt x="33" y="208"/>
                      <a:pt x="33" y="193"/>
                    </a:cubicBezTo>
                    <a:cubicBezTo>
                      <a:pt x="33" y="179"/>
                      <a:pt x="39" y="166"/>
                      <a:pt x="49" y="156"/>
                    </a:cubicBezTo>
                    <a:cubicBezTo>
                      <a:pt x="58" y="146"/>
                      <a:pt x="69" y="141"/>
                      <a:pt x="82" y="141"/>
                    </a:cubicBezTo>
                    <a:cubicBezTo>
                      <a:pt x="78" y="133"/>
                      <a:pt x="76" y="124"/>
                      <a:pt x="76" y="115"/>
                    </a:cubicBezTo>
                    <a:cubicBezTo>
                      <a:pt x="76" y="100"/>
                      <a:pt x="81" y="88"/>
                      <a:pt x="91" y="77"/>
                    </a:cubicBezTo>
                    <a:cubicBezTo>
                      <a:pt x="102" y="67"/>
                      <a:pt x="114" y="62"/>
                      <a:pt x="129" y="62"/>
                    </a:cubicBezTo>
                    <a:cubicBezTo>
                      <a:pt x="136" y="62"/>
                      <a:pt x="142" y="63"/>
                      <a:pt x="149" y="66"/>
                    </a:cubicBezTo>
                    <a:cubicBezTo>
                      <a:pt x="149" y="65"/>
                      <a:pt x="149" y="65"/>
                      <a:pt x="149" y="65"/>
                    </a:cubicBezTo>
                    <a:cubicBezTo>
                      <a:pt x="149" y="50"/>
                      <a:pt x="154" y="38"/>
                      <a:pt x="164" y="27"/>
                    </a:cubicBezTo>
                    <a:cubicBezTo>
                      <a:pt x="174" y="17"/>
                      <a:pt x="187" y="12"/>
                      <a:pt x="201" y="12"/>
                    </a:cubicBezTo>
                    <a:cubicBezTo>
                      <a:pt x="216" y="12"/>
                      <a:pt x="228" y="17"/>
                      <a:pt x="239" y="27"/>
                    </a:cubicBezTo>
                    <a:cubicBezTo>
                      <a:pt x="239" y="28"/>
                      <a:pt x="239" y="28"/>
                      <a:pt x="239" y="28"/>
                    </a:cubicBezTo>
                    <a:close/>
                    <a:moveTo>
                      <a:pt x="499" y="595"/>
                    </a:moveTo>
                    <a:cubicBezTo>
                      <a:pt x="515" y="599"/>
                      <a:pt x="521" y="594"/>
                      <a:pt x="516" y="579"/>
                    </a:cubicBezTo>
                    <a:cubicBezTo>
                      <a:pt x="451" y="467"/>
                      <a:pt x="451" y="467"/>
                      <a:pt x="451" y="467"/>
                    </a:cubicBezTo>
                    <a:cubicBezTo>
                      <a:pt x="441" y="475"/>
                      <a:pt x="429" y="479"/>
                      <a:pt x="416" y="479"/>
                    </a:cubicBezTo>
                    <a:cubicBezTo>
                      <a:pt x="403" y="479"/>
                      <a:pt x="392" y="476"/>
                      <a:pt x="382" y="469"/>
                    </a:cubicBezTo>
                    <a:cubicBezTo>
                      <a:pt x="380" y="478"/>
                      <a:pt x="375" y="485"/>
                      <a:pt x="368" y="492"/>
                    </a:cubicBezTo>
                    <a:cubicBezTo>
                      <a:pt x="361" y="499"/>
                      <a:pt x="354" y="504"/>
                      <a:pt x="346" y="506"/>
                    </a:cubicBezTo>
                    <a:cubicBezTo>
                      <a:pt x="407" y="629"/>
                      <a:pt x="407" y="629"/>
                      <a:pt x="407" y="629"/>
                    </a:cubicBezTo>
                    <a:cubicBezTo>
                      <a:pt x="416" y="643"/>
                      <a:pt x="422" y="643"/>
                      <a:pt x="427" y="628"/>
                    </a:cubicBezTo>
                    <a:cubicBezTo>
                      <a:pt x="428" y="628"/>
                      <a:pt x="428" y="628"/>
                      <a:pt x="428" y="627"/>
                    </a:cubicBezTo>
                    <a:cubicBezTo>
                      <a:pt x="442" y="592"/>
                      <a:pt x="442" y="592"/>
                      <a:pt x="442" y="592"/>
                    </a:cubicBezTo>
                    <a:cubicBezTo>
                      <a:pt x="447" y="578"/>
                      <a:pt x="457" y="575"/>
                      <a:pt x="471" y="581"/>
                    </a:cubicBezTo>
                    <a:cubicBezTo>
                      <a:pt x="497" y="595"/>
                      <a:pt x="497" y="595"/>
                      <a:pt x="497" y="595"/>
                    </a:cubicBezTo>
                    <a:cubicBezTo>
                      <a:pt x="498" y="595"/>
                      <a:pt x="498" y="595"/>
                      <a:pt x="499" y="595"/>
                    </a:cubicBezTo>
                    <a:close/>
                    <a:moveTo>
                      <a:pt x="407" y="213"/>
                    </a:moveTo>
                    <a:cubicBezTo>
                      <a:pt x="402" y="209"/>
                      <a:pt x="397" y="207"/>
                      <a:pt x="390" y="206"/>
                    </a:cubicBezTo>
                    <a:cubicBezTo>
                      <a:pt x="349" y="200"/>
                      <a:pt x="349" y="200"/>
                      <a:pt x="349" y="200"/>
                    </a:cubicBezTo>
                    <a:cubicBezTo>
                      <a:pt x="346" y="200"/>
                      <a:pt x="344" y="199"/>
                      <a:pt x="342" y="197"/>
                    </a:cubicBezTo>
                    <a:cubicBezTo>
                      <a:pt x="340" y="196"/>
                      <a:pt x="339" y="194"/>
                      <a:pt x="338" y="192"/>
                    </a:cubicBezTo>
                    <a:cubicBezTo>
                      <a:pt x="319" y="154"/>
                      <a:pt x="319" y="154"/>
                      <a:pt x="319" y="154"/>
                    </a:cubicBezTo>
                    <a:cubicBezTo>
                      <a:pt x="316" y="148"/>
                      <a:pt x="312" y="144"/>
                      <a:pt x="306" y="140"/>
                    </a:cubicBezTo>
                    <a:cubicBezTo>
                      <a:pt x="301" y="137"/>
                      <a:pt x="295" y="135"/>
                      <a:pt x="289" y="135"/>
                    </a:cubicBezTo>
                    <a:cubicBezTo>
                      <a:pt x="282" y="135"/>
                      <a:pt x="276" y="137"/>
                      <a:pt x="271" y="140"/>
                    </a:cubicBezTo>
                    <a:cubicBezTo>
                      <a:pt x="265" y="144"/>
                      <a:pt x="261" y="148"/>
                      <a:pt x="258" y="154"/>
                    </a:cubicBezTo>
                    <a:cubicBezTo>
                      <a:pt x="240" y="192"/>
                      <a:pt x="240" y="192"/>
                      <a:pt x="240" y="192"/>
                    </a:cubicBezTo>
                    <a:cubicBezTo>
                      <a:pt x="239" y="194"/>
                      <a:pt x="237" y="196"/>
                      <a:pt x="235" y="197"/>
                    </a:cubicBezTo>
                    <a:cubicBezTo>
                      <a:pt x="233" y="199"/>
                      <a:pt x="231" y="200"/>
                      <a:pt x="228" y="200"/>
                    </a:cubicBezTo>
                    <a:cubicBezTo>
                      <a:pt x="187" y="206"/>
                      <a:pt x="187" y="206"/>
                      <a:pt x="187" y="206"/>
                    </a:cubicBezTo>
                    <a:cubicBezTo>
                      <a:pt x="180" y="207"/>
                      <a:pt x="175" y="209"/>
                      <a:pt x="170" y="213"/>
                    </a:cubicBezTo>
                    <a:cubicBezTo>
                      <a:pt x="165" y="218"/>
                      <a:pt x="161" y="223"/>
                      <a:pt x="159" y="229"/>
                    </a:cubicBezTo>
                    <a:cubicBezTo>
                      <a:pt x="157" y="235"/>
                      <a:pt x="157" y="241"/>
                      <a:pt x="159" y="248"/>
                    </a:cubicBezTo>
                    <a:cubicBezTo>
                      <a:pt x="160" y="254"/>
                      <a:pt x="163" y="259"/>
                      <a:pt x="168" y="264"/>
                    </a:cubicBezTo>
                    <a:cubicBezTo>
                      <a:pt x="198" y="293"/>
                      <a:pt x="198" y="293"/>
                      <a:pt x="198" y="293"/>
                    </a:cubicBezTo>
                    <a:cubicBezTo>
                      <a:pt x="200" y="295"/>
                      <a:pt x="201" y="297"/>
                      <a:pt x="202" y="299"/>
                    </a:cubicBezTo>
                    <a:cubicBezTo>
                      <a:pt x="203" y="301"/>
                      <a:pt x="203" y="304"/>
                      <a:pt x="202" y="306"/>
                    </a:cubicBezTo>
                    <a:cubicBezTo>
                      <a:pt x="195" y="348"/>
                      <a:pt x="195" y="348"/>
                      <a:pt x="195" y="348"/>
                    </a:cubicBezTo>
                    <a:cubicBezTo>
                      <a:pt x="194" y="353"/>
                      <a:pt x="195" y="357"/>
                      <a:pt x="196" y="362"/>
                    </a:cubicBezTo>
                    <a:cubicBezTo>
                      <a:pt x="197" y="367"/>
                      <a:pt x="199" y="371"/>
                      <a:pt x="203" y="375"/>
                    </a:cubicBezTo>
                    <a:cubicBezTo>
                      <a:pt x="206" y="379"/>
                      <a:pt x="210" y="382"/>
                      <a:pt x="214" y="384"/>
                    </a:cubicBezTo>
                    <a:cubicBezTo>
                      <a:pt x="219" y="386"/>
                      <a:pt x="224" y="387"/>
                      <a:pt x="229" y="387"/>
                    </a:cubicBezTo>
                    <a:cubicBezTo>
                      <a:pt x="234" y="387"/>
                      <a:pt x="239" y="386"/>
                      <a:pt x="244" y="383"/>
                    </a:cubicBezTo>
                    <a:cubicBezTo>
                      <a:pt x="282" y="364"/>
                      <a:pt x="282" y="364"/>
                      <a:pt x="282" y="364"/>
                    </a:cubicBezTo>
                    <a:cubicBezTo>
                      <a:pt x="284" y="363"/>
                      <a:pt x="286" y="362"/>
                      <a:pt x="289" y="362"/>
                    </a:cubicBezTo>
                    <a:cubicBezTo>
                      <a:pt x="291" y="362"/>
                      <a:pt x="293" y="363"/>
                      <a:pt x="296" y="364"/>
                    </a:cubicBezTo>
                    <a:cubicBezTo>
                      <a:pt x="333" y="383"/>
                      <a:pt x="333" y="383"/>
                      <a:pt x="333" y="383"/>
                    </a:cubicBezTo>
                    <a:cubicBezTo>
                      <a:pt x="338" y="386"/>
                      <a:pt x="343" y="387"/>
                      <a:pt x="349" y="387"/>
                    </a:cubicBezTo>
                    <a:cubicBezTo>
                      <a:pt x="354" y="387"/>
                      <a:pt x="358" y="386"/>
                      <a:pt x="363" y="384"/>
                    </a:cubicBezTo>
                    <a:cubicBezTo>
                      <a:pt x="367" y="382"/>
                      <a:pt x="371" y="379"/>
                      <a:pt x="374" y="375"/>
                    </a:cubicBezTo>
                    <a:cubicBezTo>
                      <a:pt x="378" y="371"/>
                      <a:pt x="380" y="367"/>
                      <a:pt x="381" y="362"/>
                    </a:cubicBezTo>
                    <a:cubicBezTo>
                      <a:pt x="383" y="357"/>
                      <a:pt x="383" y="353"/>
                      <a:pt x="382" y="348"/>
                    </a:cubicBezTo>
                    <a:cubicBezTo>
                      <a:pt x="375" y="306"/>
                      <a:pt x="375" y="306"/>
                      <a:pt x="375" y="306"/>
                    </a:cubicBezTo>
                    <a:cubicBezTo>
                      <a:pt x="374" y="304"/>
                      <a:pt x="375" y="301"/>
                      <a:pt x="375" y="299"/>
                    </a:cubicBezTo>
                    <a:cubicBezTo>
                      <a:pt x="376" y="297"/>
                      <a:pt x="377" y="295"/>
                      <a:pt x="379" y="293"/>
                    </a:cubicBezTo>
                    <a:cubicBezTo>
                      <a:pt x="409" y="264"/>
                      <a:pt x="409" y="264"/>
                      <a:pt x="409" y="264"/>
                    </a:cubicBezTo>
                    <a:cubicBezTo>
                      <a:pt x="414" y="259"/>
                      <a:pt x="417" y="254"/>
                      <a:pt x="418" y="248"/>
                    </a:cubicBezTo>
                    <a:cubicBezTo>
                      <a:pt x="420" y="241"/>
                      <a:pt x="420" y="235"/>
                      <a:pt x="418" y="229"/>
                    </a:cubicBezTo>
                    <a:cubicBezTo>
                      <a:pt x="416" y="223"/>
                      <a:pt x="412" y="218"/>
                      <a:pt x="407" y="213"/>
                    </a:cubicBezTo>
                    <a:close/>
                    <a:moveTo>
                      <a:pt x="118" y="466"/>
                    </a:moveTo>
                    <a:cubicBezTo>
                      <a:pt x="52" y="579"/>
                      <a:pt x="52" y="579"/>
                      <a:pt x="52" y="579"/>
                    </a:cubicBezTo>
                    <a:cubicBezTo>
                      <a:pt x="47" y="594"/>
                      <a:pt x="53" y="600"/>
                      <a:pt x="69" y="595"/>
                    </a:cubicBezTo>
                    <a:cubicBezTo>
                      <a:pt x="70" y="595"/>
                      <a:pt x="70" y="595"/>
                      <a:pt x="71" y="595"/>
                    </a:cubicBezTo>
                    <a:cubicBezTo>
                      <a:pt x="97" y="581"/>
                      <a:pt x="97" y="581"/>
                      <a:pt x="97" y="581"/>
                    </a:cubicBezTo>
                    <a:cubicBezTo>
                      <a:pt x="111" y="575"/>
                      <a:pt x="121" y="578"/>
                      <a:pt x="126" y="592"/>
                    </a:cubicBezTo>
                    <a:cubicBezTo>
                      <a:pt x="140" y="627"/>
                      <a:pt x="140" y="627"/>
                      <a:pt x="140" y="627"/>
                    </a:cubicBezTo>
                    <a:cubicBezTo>
                      <a:pt x="140" y="628"/>
                      <a:pt x="140" y="628"/>
                      <a:pt x="141" y="628"/>
                    </a:cubicBezTo>
                    <a:cubicBezTo>
                      <a:pt x="146" y="643"/>
                      <a:pt x="152" y="643"/>
                      <a:pt x="161" y="629"/>
                    </a:cubicBezTo>
                    <a:cubicBezTo>
                      <a:pt x="222" y="507"/>
                      <a:pt x="222" y="507"/>
                      <a:pt x="222" y="507"/>
                    </a:cubicBezTo>
                    <a:cubicBezTo>
                      <a:pt x="214" y="505"/>
                      <a:pt x="207" y="500"/>
                      <a:pt x="200" y="494"/>
                    </a:cubicBezTo>
                    <a:cubicBezTo>
                      <a:pt x="193" y="487"/>
                      <a:pt x="189" y="479"/>
                      <a:pt x="186" y="470"/>
                    </a:cubicBezTo>
                    <a:cubicBezTo>
                      <a:pt x="177" y="476"/>
                      <a:pt x="166" y="479"/>
                      <a:pt x="155" y="479"/>
                    </a:cubicBezTo>
                    <a:cubicBezTo>
                      <a:pt x="141" y="479"/>
                      <a:pt x="129" y="475"/>
                      <a:pt x="118" y="46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</p:grpSp>
      </p:grpSp>
      <p:grpSp>
        <p:nvGrpSpPr>
          <p:cNvPr id="82" name="组合 81"/>
          <p:cNvGrpSpPr>
            <a:grpSpLocks noChangeAspect="1"/>
          </p:cNvGrpSpPr>
          <p:nvPr/>
        </p:nvGrpSpPr>
        <p:grpSpPr>
          <a:xfrm>
            <a:off x="1946914" y="2096852"/>
            <a:ext cx="8298173" cy="1311690"/>
            <a:chOff x="1308350" y="3628825"/>
            <a:chExt cx="9762558" cy="1543165"/>
          </a:xfrm>
        </p:grpSpPr>
        <p:sp>
          <p:nvSpPr>
            <p:cNvPr id="83" name="矩形 82"/>
            <p:cNvSpPr/>
            <p:nvPr/>
          </p:nvSpPr>
          <p:spPr>
            <a:xfrm>
              <a:off x="9948429" y="3664829"/>
              <a:ext cx="1122479" cy="4707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0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正方向</a:t>
              </a:r>
              <a:endParaRPr lang="zh-CN" altLang="en-US" sz="20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5138586" y="3628825"/>
              <a:ext cx="829710" cy="4707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原点</a:t>
              </a:r>
              <a:endParaRPr lang="zh-CN" altLang="en-US" sz="2000" dirty="0">
                <a:solidFill>
                  <a:srgbClr val="CC3300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grpSp>
          <p:nvGrpSpPr>
            <p:cNvPr id="85" name="组合 84"/>
            <p:cNvGrpSpPr/>
            <p:nvPr/>
          </p:nvGrpSpPr>
          <p:grpSpPr>
            <a:xfrm>
              <a:off x="1308350" y="4077072"/>
              <a:ext cx="9648190" cy="434975"/>
              <a:chOff x="1056640" y="5337175"/>
              <a:chExt cx="9648190" cy="434975"/>
            </a:xfrm>
          </p:grpSpPr>
          <p:cxnSp>
            <p:nvCxnSpPr>
              <p:cNvPr id="89" name="直接连接符 88"/>
              <p:cNvCxnSpPr/>
              <p:nvPr/>
            </p:nvCxnSpPr>
            <p:spPr>
              <a:xfrm>
                <a:off x="8355466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直接连接符 89"/>
              <p:cNvCxnSpPr/>
              <p:nvPr/>
            </p:nvCxnSpPr>
            <p:spPr>
              <a:xfrm>
                <a:off x="1056640" y="5412784"/>
                <a:ext cx="9648190" cy="0"/>
              </a:xfrm>
              <a:prstGeom prst="line">
                <a:avLst/>
              </a:prstGeom>
              <a:ln w="22225">
                <a:solidFill>
                  <a:schemeClr val="tx1"/>
                </a:solidFill>
                <a:tailEnd type="stealth" w="lg" len="lg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1" name="直接连接符 90"/>
              <p:cNvCxnSpPr/>
              <p:nvPr/>
            </p:nvCxnSpPr>
            <p:spPr>
              <a:xfrm>
                <a:off x="2815603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直接连接符 91"/>
              <p:cNvCxnSpPr/>
              <p:nvPr/>
            </p:nvCxnSpPr>
            <p:spPr>
              <a:xfrm>
                <a:off x="3430569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直接连接符 92"/>
              <p:cNvCxnSpPr/>
              <p:nvPr/>
            </p:nvCxnSpPr>
            <p:spPr>
              <a:xfrm>
                <a:off x="4046181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直接连接符 93"/>
              <p:cNvCxnSpPr/>
              <p:nvPr/>
            </p:nvCxnSpPr>
            <p:spPr>
              <a:xfrm>
                <a:off x="4661793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直接连接符 94"/>
              <p:cNvCxnSpPr/>
              <p:nvPr/>
            </p:nvCxnSpPr>
            <p:spPr>
              <a:xfrm>
                <a:off x="5277405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直接连接符 95"/>
              <p:cNvCxnSpPr/>
              <p:nvPr/>
            </p:nvCxnSpPr>
            <p:spPr>
              <a:xfrm>
                <a:off x="5893017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直接连接符 96"/>
              <p:cNvCxnSpPr/>
              <p:nvPr/>
            </p:nvCxnSpPr>
            <p:spPr>
              <a:xfrm>
                <a:off x="6508629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直接连接符 97"/>
              <p:cNvCxnSpPr/>
              <p:nvPr/>
            </p:nvCxnSpPr>
            <p:spPr>
              <a:xfrm>
                <a:off x="7124241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9" name="TextBox 11"/>
              <p:cNvSpPr txBox="1">
                <a:spLocks noChangeArrowheads="1"/>
              </p:cNvSpPr>
              <p:nvPr/>
            </p:nvSpPr>
            <p:spPr bwMode="auto">
              <a:xfrm>
                <a:off x="2497036" y="5371537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4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0" name="TextBox 11"/>
              <p:cNvSpPr txBox="1">
                <a:spLocks noChangeArrowheads="1"/>
              </p:cNvSpPr>
              <p:nvPr/>
            </p:nvSpPr>
            <p:spPr bwMode="auto">
              <a:xfrm>
                <a:off x="3123765" y="5371537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3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1" name="TextBox 11"/>
              <p:cNvSpPr txBox="1">
                <a:spLocks noChangeArrowheads="1"/>
              </p:cNvSpPr>
              <p:nvPr/>
            </p:nvSpPr>
            <p:spPr bwMode="auto">
              <a:xfrm>
                <a:off x="3709068" y="5371537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 dirty="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 dirty="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2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2" name="TextBox 11"/>
              <p:cNvSpPr txBox="1">
                <a:spLocks noChangeArrowheads="1"/>
              </p:cNvSpPr>
              <p:nvPr/>
            </p:nvSpPr>
            <p:spPr bwMode="auto">
              <a:xfrm>
                <a:off x="4362841" y="5371033"/>
                <a:ext cx="635943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1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3" name="TextBox 11"/>
              <p:cNvSpPr txBox="1">
                <a:spLocks noChangeArrowheads="1"/>
              </p:cNvSpPr>
              <p:nvPr/>
            </p:nvSpPr>
            <p:spPr bwMode="auto">
              <a:xfrm>
                <a:off x="5750960" y="5371037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1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4" name="TextBox 11"/>
              <p:cNvSpPr txBox="1">
                <a:spLocks noChangeArrowheads="1"/>
              </p:cNvSpPr>
              <p:nvPr/>
            </p:nvSpPr>
            <p:spPr bwMode="auto">
              <a:xfrm>
                <a:off x="5127451" y="5371033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0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5" name="TextBox 11"/>
              <p:cNvSpPr txBox="1">
                <a:spLocks noChangeArrowheads="1"/>
              </p:cNvSpPr>
              <p:nvPr/>
            </p:nvSpPr>
            <p:spPr bwMode="auto">
              <a:xfrm>
                <a:off x="6362048" y="5371033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2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06" name="TextBox 11"/>
              <p:cNvSpPr txBox="1">
                <a:spLocks noChangeArrowheads="1"/>
              </p:cNvSpPr>
              <p:nvPr/>
            </p:nvSpPr>
            <p:spPr bwMode="auto">
              <a:xfrm>
                <a:off x="6981033" y="5371033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3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07" name="直接连接符 106"/>
              <p:cNvCxnSpPr/>
              <p:nvPr/>
            </p:nvCxnSpPr>
            <p:spPr>
              <a:xfrm>
                <a:off x="7739854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8" name="TextBox 11"/>
              <p:cNvSpPr txBox="1">
                <a:spLocks noChangeArrowheads="1"/>
              </p:cNvSpPr>
              <p:nvPr/>
            </p:nvSpPr>
            <p:spPr bwMode="auto">
              <a:xfrm>
                <a:off x="7589899" y="5372300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4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09" name="直接连接符 108"/>
              <p:cNvCxnSpPr/>
              <p:nvPr/>
            </p:nvCxnSpPr>
            <p:spPr>
              <a:xfrm>
                <a:off x="2199344" y="53408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1"/>
              <p:cNvSpPr txBox="1">
                <a:spLocks noChangeArrowheads="1"/>
              </p:cNvSpPr>
              <p:nvPr/>
            </p:nvSpPr>
            <p:spPr bwMode="auto">
              <a:xfrm>
                <a:off x="8205509" y="5372300"/>
                <a:ext cx="299909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5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11" name="TextBox 11"/>
              <p:cNvSpPr txBox="1">
                <a:spLocks noChangeArrowheads="1"/>
              </p:cNvSpPr>
              <p:nvPr/>
            </p:nvSpPr>
            <p:spPr bwMode="auto">
              <a:xfrm>
                <a:off x="1851196" y="5370713"/>
                <a:ext cx="635942" cy="3998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5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12" name="直接连接符 111"/>
              <p:cNvCxnSpPr/>
              <p:nvPr/>
            </p:nvCxnSpPr>
            <p:spPr>
              <a:xfrm>
                <a:off x="8971248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直接连接符 112"/>
              <p:cNvCxnSpPr/>
              <p:nvPr/>
            </p:nvCxnSpPr>
            <p:spPr>
              <a:xfrm>
                <a:off x="9586860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直接连接符 113"/>
              <p:cNvCxnSpPr/>
              <p:nvPr/>
            </p:nvCxnSpPr>
            <p:spPr>
              <a:xfrm>
                <a:off x="10202472" y="5337175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5" name="TextBox 11"/>
              <p:cNvSpPr txBox="1">
                <a:spLocks noChangeArrowheads="1"/>
              </p:cNvSpPr>
              <p:nvPr/>
            </p:nvSpPr>
            <p:spPr bwMode="auto">
              <a:xfrm>
                <a:off x="8824496" y="5371560"/>
                <a:ext cx="299909" cy="3998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6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16" name="TextBox 11"/>
              <p:cNvSpPr txBox="1">
                <a:spLocks noChangeArrowheads="1"/>
              </p:cNvSpPr>
              <p:nvPr/>
            </p:nvSpPr>
            <p:spPr bwMode="auto">
              <a:xfrm>
                <a:off x="9435584" y="5371033"/>
                <a:ext cx="299909" cy="3998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7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117" name="TextBox 11"/>
              <p:cNvSpPr txBox="1">
                <a:spLocks noChangeArrowheads="1"/>
              </p:cNvSpPr>
              <p:nvPr/>
            </p:nvSpPr>
            <p:spPr bwMode="auto">
              <a:xfrm>
                <a:off x="10051195" y="5371033"/>
                <a:ext cx="299909" cy="39985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en-US" altLang="zh-CN" sz="2000" kern="1000" spc="-250" dirty="0">
                    <a:solidFill>
                      <a:srgbClr val="000000"/>
                    </a:solidFill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8</a:t>
                </a:r>
                <a:endParaRPr lang="en-US" altLang="zh-CN" sz="2000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  <p:cxnSp>
            <p:nvCxnSpPr>
              <p:cNvPr id="118" name="直接连接符 117"/>
              <p:cNvCxnSpPr/>
              <p:nvPr/>
            </p:nvCxnSpPr>
            <p:spPr>
              <a:xfrm>
                <a:off x="1582427" y="5341931"/>
                <a:ext cx="0" cy="7195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9" name="TextBox 11"/>
              <p:cNvSpPr txBox="1">
                <a:spLocks noChangeArrowheads="1"/>
              </p:cNvSpPr>
              <p:nvPr/>
            </p:nvSpPr>
            <p:spPr bwMode="auto">
              <a:xfrm>
                <a:off x="1237198" y="5370830"/>
                <a:ext cx="635635" cy="40011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108775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lvl="0">
                  <a:defRPr/>
                </a:pPr>
                <a:r>
                  <a:rPr lang="zh-CN" altLang="en-US" sz="2000">
                    <a:latin typeface="DongTian" panose="02020603050405020304" pitchFamily="18" charset="0"/>
                    <a:ea typeface="方正楷体简体" panose="03000509000000000000" pitchFamily="65" charset="-122"/>
                  </a:rPr>
                  <a:t>－</a:t>
                </a:r>
                <a:r>
                  <a:rPr lang="en-US" altLang="zh-CN" sz="2000" kern="1000" spc="-250">
                    <a:latin typeface="DongTian" panose="02020603050405020304" pitchFamily="18" charset="0"/>
                    <a:ea typeface="方正楷体简体" panose="03000509000000000000" pitchFamily="65" charset="-122"/>
                    <a:sym typeface="+mn-ea"/>
                  </a:rPr>
                  <a:t>6</a:t>
                </a:r>
                <a:endParaRPr lang="en-US" altLang="zh-CN" sz="2000" b="1" i="0" u="none" strike="noStrike" kern="1000" cap="none" spc="-250" normalizeH="0" dirty="0">
                  <a:solidFill>
                    <a:srgbClr val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  <p:grpSp>
          <p:nvGrpSpPr>
            <p:cNvPr id="86" name="组合 85"/>
            <p:cNvGrpSpPr/>
            <p:nvPr/>
          </p:nvGrpSpPr>
          <p:grpSpPr>
            <a:xfrm>
              <a:off x="5123892" y="4478123"/>
              <a:ext cx="1424221" cy="693867"/>
              <a:chOff x="5123892" y="4610007"/>
              <a:chExt cx="1424221" cy="693867"/>
            </a:xfrm>
          </p:grpSpPr>
          <p:sp>
            <p:nvSpPr>
              <p:cNvPr id="87" name="矩形 86"/>
              <p:cNvSpPr/>
              <p:nvPr/>
            </p:nvSpPr>
            <p:spPr>
              <a:xfrm>
                <a:off x="5123892" y="4833156"/>
                <a:ext cx="1424221" cy="47071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rgbClr val="CC3300"/>
                    </a:solidFill>
                    <a:latin typeface="方正楷体简体" panose="03000509000000000000" pitchFamily="65" charset="-122"/>
                    <a:ea typeface="方正楷体简体" panose="03000509000000000000" pitchFamily="65" charset="-122"/>
                  </a:rPr>
                  <a:t>单位长度</a:t>
                </a:r>
                <a:endParaRPr lang="zh-CN" altLang="en-US" sz="2000" dirty="0">
                  <a:solidFill>
                    <a:srgbClr val="CC3300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endParaRPr>
              </a:p>
            </p:txBody>
          </p:sp>
          <p:sp>
            <p:nvSpPr>
              <p:cNvPr id="88" name="左大括号 87"/>
              <p:cNvSpPr/>
              <p:nvPr/>
            </p:nvSpPr>
            <p:spPr>
              <a:xfrm rot="16200000">
                <a:off x="5717937" y="4412007"/>
                <a:ext cx="252000" cy="648000"/>
              </a:xfrm>
              <a:prstGeom prst="leftBrace">
                <a:avLst>
                  <a:gd name="adj1" fmla="val 0"/>
                  <a:gd name="adj2" fmla="val 50000"/>
                </a:avLst>
              </a:prstGeom>
              <a:noFill/>
              <a:ln w="22225" cap="flat" cmpd="sng" algn="ctr">
                <a:solidFill>
                  <a:srgbClr val="CC3300"/>
                </a:solidFill>
                <a:prstDash val="solid"/>
              </a:ln>
              <a:effec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kern="0" dirty="0">
                  <a:solidFill>
                    <a:sysClr val="windowText" lastClr="000000"/>
                  </a:solidFill>
                  <a:latin typeface="DongTian" panose="02020603050405020304" pitchFamily="18" charset="0"/>
                  <a:ea typeface="方正楷体简体" panose="03000509000000000000" pitchFamily="65" charset="-122"/>
                </a:endParaRPr>
              </a:p>
            </p:txBody>
          </p:sp>
        </p:grpSp>
      </p:grpSp>
      <p:cxnSp>
        <p:nvCxnSpPr>
          <p:cNvPr id="121" name="直接连接符 120"/>
          <p:cNvCxnSpPr/>
          <p:nvPr/>
        </p:nvCxnSpPr>
        <p:spPr>
          <a:xfrm>
            <a:off x="6515263" y="4167135"/>
            <a:ext cx="0" cy="54006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3586239" y="4167135"/>
            <a:ext cx="0" cy="54006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3" name="组合 122"/>
          <p:cNvGrpSpPr/>
          <p:nvPr/>
        </p:nvGrpSpPr>
        <p:grpSpPr>
          <a:xfrm>
            <a:off x="5621414" y="3753036"/>
            <a:ext cx="1800000" cy="484094"/>
            <a:chOff x="4925121" y="2762177"/>
            <a:chExt cx="1800000" cy="484094"/>
          </a:xfrm>
        </p:grpSpPr>
        <p:sp>
          <p:nvSpPr>
            <p:cNvPr id="136" name="矩形: 圆角 7"/>
            <p:cNvSpPr/>
            <p:nvPr/>
          </p:nvSpPr>
          <p:spPr>
            <a:xfrm>
              <a:off x="4925121" y="2762177"/>
              <a:ext cx="1800000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37" name="文本框 136"/>
            <p:cNvSpPr txBox="1"/>
            <p:nvPr/>
          </p:nvSpPr>
          <p:spPr>
            <a:xfrm>
              <a:off x="4963347" y="2780928"/>
              <a:ext cx="1723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数轴上的点</a:t>
              </a:r>
              <a:endParaRPr lang="zh-CN" altLang="zh-CN" sz="240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2686139" y="3753036"/>
            <a:ext cx="1800000" cy="484094"/>
            <a:chOff x="4925121" y="2762177"/>
            <a:chExt cx="1800000" cy="484094"/>
          </a:xfrm>
        </p:grpSpPr>
        <p:sp>
          <p:nvSpPr>
            <p:cNvPr id="134" name="矩形: 圆角 7"/>
            <p:cNvSpPr/>
            <p:nvPr/>
          </p:nvSpPr>
          <p:spPr>
            <a:xfrm>
              <a:off x="4925121" y="2762177"/>
              <a:ext cx="1800000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35" name="文本框 134"/>
            <p:cNvSpPr txBox="1"/>
            <p:nvPr/>
          </p:nvSpPr>
          <p:spPr>
            <a:xfrm>
              <a:off x="5268719" y="2780928"/>
              <a:ext cx="11128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有理数</a:t>
              </a:r>
              <a:endParaRPr lang="zh-CN" altLang="zh-CN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cxnSp>
        <p:nvCxnSpPr>
          <p:cNvPr id="125" name="直接箭头连接符 124"/>
          <p:cNvCxnSpPr/>
          <p:nvPr/>
        </p:nvCxnSpPr>
        <p:spPr>
          <a:xfrm>
            <a:off x="4611604" y="3987811"/>
            <a:ext cx="900000" cy="3175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26" name="文本框 125"/>
          <p:cNvSpPr txBox="1"/>
          <p:nvPr/>
        </p:nvSpPr>
        <p:spPr>
          <a:xfrm>
            <a:off x="4636646" y="4958708"/>
            <a:ext cx="85151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rPr>
              <a:t>数轴</a:t>
            </a:r>
            <a:endParaRPr lang="zh-CN" altLang="en-US" sz="2600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</a:endParaRPr>
          </a:p>
        </p:txBody>
      </p:sp>
      <p:cxnSp>
        <p:nvCxnSpPr>
          <p:cNvPr id="127" name="直接箭头连接符 126"/>
          <p:cNvCxnSpPr/>
          <p:nvPr/>
        </p:nvCxnSpPr>
        <p:spPr>
          <a:xfrm>
            <a:off x="3982283" y="4938459"/>
            <a:ext cx="2160240" cy="0"/>
          </a:xfrm>
          <a:prstGeom prst="straightConnector1">
            <a:avLst/>
          </a:prstGeom>
          <a:ln w="22225">
            <a:solidFill>
              <a:schemeClr val="tx2"/>
            </a:solidFill>
            <a:tailEnd type="stealth" w="lg" len="lg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grpSp>
        <p:nvGrpSpPr>
          <p:cNvPr id="128" name="组合 127"/>
          <p:cNvGrpSpPr/>
          <p:nvPr/>
        </p:nvGrpSpPr>
        <p:grpSpPr>
          <a:xfrm>
            <a:off x="3270830" y="4650427"/>
            <a:ext cx="630619" cy="484094"/>
            <a:chOff x="3197129" y="3717032"/>
            <a:chExt cx="630619" cy="484094"/>
          </a:xfrm>
        </p:grpSpPr>
        <p:sp>
          <p:nvSpPr>
            <p:cNvPr id="132" name="矩形: 圆角 7"/>
            <p:cNvSpPr/>
            <p:nvPr/>
          </p:nvSpPr>
          <p:spPr>
            <a:xfrm>
              <a:off x="3197129" y="3717032"/>
              <a:ext cx="630619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33" name="文本框 132"/>
            <p:cNvSpPr txBox="1"/>
            <p:nvPr/>
          </p:nvSpPr>
          <p:spPr>
            <a:xfrm>
              <a:off x="3266217" y="3735783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数</a:t>
              </a:r>
              <a:endParaRPr lang="zh-CN" altLang="zh-CN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6206105" y="4650427"/>
            <a:ext cx="630619" cy="484094"/>
            <a:chOff x="3197129" y="3717032"/>
            <a:chExt cx="630619" cy="484094"/>
          </a:xfrm>
        </p:grpSpPr>
        <p:sp>
          <p:nvSpPr>
            <p:cNvPr id="130" name="矩形: 圆角 7"/>
            <p:cNvSpPr/>
            <p:nvPr/>
          </p:nvSpPr>
          <p:spPr>
            <a:xfrm>
              <a:off x="3197129" y="3717032"/>
              <a:ext cx="630619" cy="48409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31" name="文本框 130"/>
            <p:cNvSpPr txBox="1"/>
            <p:nvPr/>
          </p:nvSpPr>
          <p:spPr>
            <a:xfrm>
              <a:off x="3266217" y="3735783"/>
              <a:ext cx="4924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dirty="0">
                  <a:latin typeface="DongTian" panose="02020603050405020304" pitchFamily="18" charset="0"/>
                  <a:ea typeface="方正楷体简体" panose="03000509000000000000" pitchFamily="65" charset="-122"/>
                  <a:cs typeface="DongTian" panose="02020603050405020304" pitchFamily="18" charset="0"/>
                </a:rPr>
                <a:t>形</a:t>
              </a:r>
              <a:endParaRPr lang="zh-CN" altLang="zh-CN" sz="24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2135560" y="5209238"/>
            <a:ext cx="5735155" cy="1052596"/>
            <a:chOff x="2135560" y="5472748"/>
            <a:chExt cx="5735155" cy="1052596"/>
          </a:xfrm>
        </p:grpSpPr>
        <p:sp>
          <p:nvSpPr>
            <p:cNvPr id="138" name="文本框 137"/>
            <p:cNvSpPr txBox="1"/>
            <p:nvPr/>
          </p:nvSpPr>
          <p:spPr>
            <a:xfrm>
              <a:off x="2135560" y="5472748"/>
              <a:ext cx="1908212" cy="10525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DFF6F9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260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    </a:t>
              </a:r>
              <a:r>
                <a:rPr lang="zh-CN" altLang="zh-CN" sz="260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符号、</a:t>
              </a:r>
              <a:endParaRPr lang="en-US" altLang="zh-CN" sz="260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zh-CN" sz="260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符号</a:t>
              </a:r>
              <a:r>
                <a:rPr lang="zh-CN" altLang="zh-CN" sz="2600" dirty="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后数字</a:t>
              </a:r>
              <a:endParaRPr lang="zh-CN" altLang="zh-CN" sz="26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sp>
          <p:nvSpPr>
            <p:cNvPr id="139" name="文本框 138"/>
            <p:cNvSpPr txBox="1"/>
            <p:nvPr/>
          </p:nvSpPr>
          <p:spPr>
            <a:xfrm>
              <a:off x="5879976" y="5868792"/>
              <a:ext cx="1990739" cy="4924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DFF6F9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buClrTx/>
                <a:buSzTx/>
                <a:buFontTx/>
              </a:pPr>
              <a:r>
                <a:rPr lang="zh-CN" altLang="zh-CN" sz="2600" dirty="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方向、距离</a:t>
              </a:r>
              <a:endParaRPr lang="zh-CN" altLang="zh-CN" sz="26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  <p:cxnSp>
          <p:nvCxnSpPr>
            <p:cNvPr id="140" name="直接连接符 139"/>
            <p:cNvCxnSpPr/>
            <p:nvPr/>
          </p:nvCxnSpPr>
          <p:spPr>
            <a:xfrm>
              <a:off x="4007768" y="6085166"/>
              <a:ext cx="2016224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组合 140"/>
          <p:cNvGrpSpPr/>
          <p:nvPr/>
        </p:nvGrpSpPr>
        <p:grpSpPr>
          <a:xfrm>
            <a:off x="8158747" y="4415652"/>
            <a:ext cx="1458911" cy="594815"/>
            <a:chOff x="7949457" y="2582157"/>
            <a:chExt cx="1458911" cy="594815"/>
          </a:xfrm>
        </p:grpSpPr>
        <p:sp>
          <p:nvSpPr>
            <p:cNvPr id="142" name="圆角矩形 141"/>
            <p:cNvSpPr/>
            <p:nvPr/>
          </p:nvSpPr>
          <p:spPr>
            <a:xfrm>
              <a:off x="7949457" y="2582157"/>
              <a:ext cx="1458911" cy="594815"/>
            </a:xfrm>
            <a:prstGeom prst="roundRect">
              <a:avLst/>
            </a:prstGeom>
            <a:noFill/>
            <a:ln w="22225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文本框 142"/>
            <p:cNvSpPr txBox="1"/>
            <p:nvPr/>
          </p:nvSpPr>
          <p:spPr>
            <a:xfrm>
              <a:off x="7971026" y="2648732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zh-CN" sz="2400" dirty="0">
                  <a:solidFill>
                    <a:schemeClr val="tx2"/>
                  </a:solidFill>
                  <a:latin typeface="方正楷体简体" panose="03000509000000000000" pitchFamily="65" charset="-122"/>
                  <a:ea typeface="方正楷体简体" panose="03000509000000000000" pitchFamily="65" charset="-122"/>
                </a:rPr>
                <a:t>数形结合</a:t>
              </a:r>
              <a:endParaRPr lang="zh-CN" altLang="zh-CN" sz="2400" dirty="0">
                <a:solidFill>
                  <a:schemeClr val="tx2"/>
                </a:solidFill>
                <a:latin typeface="方正楷体简体" panose="03000509000000000000" pitchFamily="65" charset="-122"/>
                <a:ea typeface="方正楷体简体" panose="03000509000000000000" pitchFamily="65" charset="-122"/>
              </a:endParaRPr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/>
          <p:nvPr/>
        </p:nvSpPr>
        <p:spPr>
          <a:xfrm>
            <a:off x="900000" y="900000"/>
            <a:ext cx="10576346" cy="73250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60000"/>
              </a:lnSpc>
              <a:buSzPct val="100000"/>
            </a:pP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　　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教科书第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11 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页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，练习第 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2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3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，</a:t>
            </a:r>
            <a:r>
              <a:rPr lang="en-US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4 </a:t>
            </a:r>
            <a:r>
              <a:rPr lang="zh-CN" altLang="zh-CN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题</a:t>
            </a:r>
            <a:r>
              <a:rPr lang="zh-CN" altLang="en-US" sz="2600" dirty="0">
                <a:latin typeface="DongTian" panose="02020603050405020304" pitchFamily="18" charset="0"/>
                <a:ea typeface="方正楷体简体" panose="03000509000000000000" pitchFamily="65" charset="-122"/>
                <a:cs typeface="DongTian" panose="02020603050405020304" pitchFamily="18" charset="0"/>
                <a:sym typeface="Wingdings" panose="05000000000000000000" pitchFamily="2" charset="2"/>
              </a:rPr>
              <a:t>．</a:t>
            </a:r>
            <a:endParaRPr lang="zh-CN" altLang="zh-CN" sz="2600" dirty="0">
              <a:latin typeface="DongTian" panose="02020603050405020304" pitchFamily="18" charset="0"/>
              <a:ea typeface="方正楷体简体" panose="03000509000000000000" pitchFamily="65" charset="-122"/>
              <a:cs typeface="DongTian" panose="02020603050405020304" pitchFamily="18" charset="0"/>
              <a:sym typeface="Wingdings" panose="05000000000000000000" pitchFamily="2" charset="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80000" y="108000"/>
            <a:ext cx="1727000" cy="400110"/>
            <a:chOff x="5287328" y="5725288"/>
            <a:chExt cx="1727000" cy="400110"/>
          </a:xfrm>
        </p:grpSpPr>
        <p:grpSp>
          <p:nvGrpSpPr>
            <p:cNvPr id="11" name="组合 139"/>
            <p:cNvGrpSpPr/>
            <p:nvPr/>
          </p:nvGrpSpPr>
          <p:grpSpPr>
            <a:xfrm>
              <a:off x="5799565" y="5725288"/>
              <a:ext cx="1214763" cy="400110"/>
              <a:chOff x="715825" y="143984"/>
              <a:chExt cx="1214763" cy="400110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720000" y="143984"/>
                <a:ext cx="121058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2000" dirty="0">
                    <a:solidFill>
                      <a:schemeClr val="tx1"/>
                    </a:solidFill>
                    <a:latin typeface="方正黑体_GBK" panose="03000509000000000000" charset="-122"/>
                    <a:ea typeface="方正黑体_GBK" panose="03000509000000000000" charset="-122"/>
                  </a:rPr>
                  <a:t>课后任务</a:t>
                </a:r>
                <a:endParaRPr lang="zh-CN" altLang="en-US" sz="2000" dirty="0">
                  <a:solidFill>
                    <a:schemeClr val="tx1"/>
                  </a:solidFill>
                  <a:latin typeface="方正黑体_GBK" panose="03000509000000000000" charset="-122"/>
                  <a:ea typeface="方正黑体_GBK" panose="03000509000000000000" charset="-122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715825" y="218039"/>
                <a:ext cx="18000" cy="252000"/>
              </a:xfrm>
              <a:prstGeom prst="rect">
                <a:avLst/>
              </a:prstGeom>
              <a:solidFill>
                <a:srgbClr val="7272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40"/>
            <p:cNvGrpSpPr/>
            <p:nvPr/>
          </p:nvGrpSpPr>
          <p:grpSpPr>
            <a:xfrm>
              <a:off x="5287328" y="5745323"/>
              <a:ext cx="360040" cy="360040"/>
              <a:chOff x="5303912" y="4113076"/>
              <a:chExt cx="360040" cy="360040"/>
            </a:xfrm>
          </p:grpSpPr>
          <p:sp>
            <p:nvSpPr>
              <p:cNvPr id="13" name="矩形: 圆角 141"/>
              <p:cNvSpPr/>
              <p:nvPr/>
            </p:nvSpPr>
            <p:spPr>
              <a:xfrm>
                <a:off x="5303912" y="4113076"/>
                <a:ext cx="360040" cy="360040"/>
              </a:xfrm>
              <a:prstGeom prst="roundRect">
                <a:avLst/>
              </a:prstGeom>
              <a:solidFill>
                <a:schemeClr val="tx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Freeform 19"/>
              <p:cNvSpPr>
                <a:spLocks noChangeAspect="1" noEditPoints="1"/>
              </p:cNvSpPr>
              <p:nvPr/>
            </p:nvSpPr>
            <p:spPr bwMode="auto">
              <a:xfrm>
                <a:off x="5354598" y="4163496"/>
                <a:ext cx="258668" cy="259200"/>
              </a:xfrm>
              <a:custGeom>
                <a:avLst/>
                <a:gdLst>
                  <a:gd name="T0" fmla="*/ 484 w 579"/>
                  <a:gd name="T1" fmla="*/ 74 h 579"/>
                  <a:gd name="T2" fmla="*/ 255 w 579"/>
                  <a:gd name="T3" fmla="*/ 297 h 579"/>
                  <a:gd name="T4" fmla="*/ 347 w 579"/>
                  <a:gd name="T5" fmla="*/ 392 h 579"/>
                  <a:gd name="T6" fmla="*/ 558 w 579"/>
                  <a:gd name="T7" fmla="*/ 178 h 579"/>
                  <a:gd name="T8" fmla="*/ 579 w 579"/>
                  <a:gd name="T9" fmla="*/ 289 h 579"/>
                  <a:gd name="T10" fmla="*/ 494 w 579"/>
                  <a:gd name="T11" fmla="*/ 494 h 579"/>
                  <a:gd name="T12" fmla="*/ 290 w 579"/>
                  <a:gd name="T13" fmla="*/ 579 h 579"/>
                  <a:gd name="T14" fmla="*/ 85 w 579"/>
                  <a:gd name="T15" fmla="*/ 494 h 579"/>
                  <a:gd name="T16" fmla="*/ 0 w 579"/>
                  <a:gd name="T17" fmla="*/ 289 h 579"/>
                  <a:gd name="T18" fmla="*/ 85 w 579"/>
                  <a:gd name="T19" fmla="*/ 85 h 579"/>
                  <a:gd name="T20" fmla="*/ 290 w 579"/>
                  <a:gd name="T21" fmla="*/ 0 h 579"/>
                  <a:gd name="T22" fmla="*/ 484 w 579"/>
                  <a:gd name="T23" fmla="*/ 74 h 579"/>
                  <a:gd name="T24" fmla="*/ 245 w 579"/>
                  <a:gd name="T25" fmla="*/ 335 h 579"/>
                  <a:gd name="T26" fmla="*/ 244 w 579"/>
                  <a:gd name="T27" fmla="*/ 334 h 579"/>
                  <a:gd name="T28" fmla="*/ 227 w 579"/>
                  <a:gd name="T29" fmla="*/ 343 h 579"/>
                  <a:gd name="T30" fmla="*/ 202 w 579"/>
                  <a:gd name="T31" fmla="*/ 427 h 579"/>
                  <a:gd name="T32" fmla="*/ 218 w 579"/>
                  <a:gd name="T33" fmla="*/ 441 h 579"/>
                  <a:gd name="T34" fmla="*/ 304 w 579"/>
                  <a:gd name="T35" fmla="*/ 416 h 579"/>
                  <a:gd name="T36" fmla="*/ 310 w 579"/>
                  <a:gd name="T37" fmla="*/ 400 h 579"/>
                  <a:gd name="T38" fmla="*/ 245 w 579"/>
                  <a:gd name="T39" fmla="*/ 335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79" h="579">
                    <a:moveTo>
                      <a:pt x="484" y="74"/>
                    </a:moveTo>
                    <a:cubicBezTo>
                      <a:pt x="255" y="297"/>
                      <a:pt x="255" y="297"/>
                      <a:pt x="255" y="297"/>
                    </a:cubicBezTo>
                    <a:cubicBezTo>
                      <a:pt x="347" y="392"/>
                      <a:pt x="347" y="392"/>
                      <a:pt x="347" y="392"/>
                    </a:cubicBezTo>
                    <a:cubicBezTo>
                      <a:pt x="558" y="178"/>
                      <a:pt x="558" y="178"/>
                      <a:pt x="558" y="178"/>
                    </a:cubicBezTo>
                    <a:cubicBezTo>
                      <a:pt x="572" y="212"/>
                      <a:pt x="579" y="249"/>
                      <a:pt x="579" y="289"/>
                    </a:cubicBezTo>
                    <a:cubicBezTo>
                      <a:pt x="579" y="369"/>
                      <a:pt x="551" y="438"/>
                      <a:pt x="494" y="494"/>
                    </a:cubicBezTo>
                    <a:cubicBezTo>
                      <a:pt x="438" y="551"/>
                      <a:pt x="370" y="579"/>
                      <a:pt x="290" y="579"/>
                    </a:cubicBezTo>
                    <a:cubicBezTo>
                      <a:pt x="210" y="579"/>
                      <a:pt x="141" y="551"/>
                      <a:pt x="85" y="494"/>
                    </a:cubicBezTo>
                    <a:cubicBezTo>
                      <a:pt x="28" y="438"/>
                      <a:pt x="0" y="369"/>
                      <a:pt x="0" y="289"/>
                    </a:cubicBezTo>
                    <a:cubicBezTo>
                      <a:pt x="0" y="209"/>
                      <a:pt x="28" y="141"/>
                      <a:pt x="85" y="85"/>
                    </a:cubicBezTo>
                    <a:cubicBezTo>
                      <a:pt x="141" y="28"/>
                      <a:pt x="210" y="0"/>
                      <a:pt x="290" y="0"/>
                    </a:cubicBezTo>
                    <a:cubicBezTo>
                      <a:pt x="365" y="0"/>
                      <a:pt x="429" y="25"/>
                      <a:pt x="484" y="74"/>
                    </a:cubicBezTo>
                    <a:close/>
                    <a:moveTo>
                      <a:pt x="245" y="335"/>
                    </a:moveTo>
                    <a:cubicBezTo>
                      <a:pt x="245" y="335"/>
                      <a:pt x="245" y="334"/>
                      <a:pt x="244" y="334"/>
                    </a:cubicBezTo>
                    <a:cubicBezTo>
                      <a:pt x="237" y="328"/>
                      <a:pt x="231" y="331"/>
                      <a:pt x="227" y="343"/>
                    </a:cubicBezTo>
                    <a:cubicBezTo>
                      <a:pt x="202" y="427"/>
                      <a:pt x="202" y="427"/>
                      <a:pt x="202" y="427"/>
                    </a:cubicBezTo>
                    <a:cubicBezTo>
                      <a:pt x="199" y="439"/>
                      <a:pt x="204" y="444"/>
                      <a:pt x="218" y="441"/>
                    </a:cubicBezTo>
                    <a:cubicBezTo>
                      <a:pt x="304" y="416"/>
                      <a:pt x="304" y="416"/>
                      <a:pt x="304" y="416"/>
                    </a:cubicBezTo>
                    <a:cubicBezTo>
                      <a:pt x="315" y="414"/>
                      <a:pt x="317" y="408"/>
                      <a:pt x="310" y="400"/>
                    </a:cubicBezTo>
                    <a:lnTo>
                      <a:pt x="245" y="3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文本框 3" descr="7b0a2020202022776f7264617274223a2022220a7d0a"/>
          <p:cNvSpPr txBox="1"/>
          <p:nvPr>
            <p:custDataLst>
              <p:tags r:id="rId2"/>
            </p:custDataLst>
          </p:nvPr>
        </p:nvSpPr>
        <p:spPr>
          <a:xfrm>
            <a:off x="1451294" y="2849699"/>
            <a:ext cx="9163685" cy="279971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defTabSz="685800" eaLnBrk="1" hangingPunct="1">
              <a:defRPr/>
            </a:pP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路虽远</a:t>
            </a:r>
            <a:r>
              <a:rPr lang="en-US" altLang="zh-CN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  </a:t>
            </a: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行者将至</a:t>
            </a:r>
            <a:endParaRPr lang="zh-CN" altLang="en-US" sz="8800" b="1" noProof="1">
              <a:ln w="13305" cmpd="sng">
                <a:solidFill>
                  <a:srgbClr val="EFF4FB"/>
                </a:solidFill>
                <a:prstDash val="solid"/>
              </a:ln>
              <a:gradFill>
                <a:gsLst>
                  <a:gs pos="51300">
                    <a:srgbClr val="C00000"/>
                  </a:gs>
                  <a:gs pos="0">
                    <a:srgbClr val="DF0303"/>
                  </a:gs>
                  <a:gs pos="100000">
                    <a:srgbClr val="FEA06E"/>
                  </a:gs>
                </a:gsLst>
                <a:lin ang="5400000" scaled="1"/>
              </a:gradFill>
              <a:effectLst>
                <a:innerShdw blurRad="33262" dist="50800" dir="18900000">
                  <a:srgbClr val="89210D">
                    <a:alpha val="29000"/>
                  </a:srgbClr>
                </a:innerShdw>
                <a:reflection blurRad="46567" stA="38000" endA="900" endPos="60000" dist="38100" dir="5400000" sy="-100000" algn="bl" rotWithShape="0"/>
              </a:effectLst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  <a:sym typeface="字魂江汉手书" panose="00000500000000000000" charset="-122"/>
            </a:endParaRPr>
          </a:p>
          <a:p>
            <a:pPr algn="ctr" defTabSz="685800" eaLnBrk="1" hangingPunct="1">
              <a:defRPr/>
            </a:pP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事虽难</a:t>
            </a:r>
            <a:r>
              <a:rPr lang="en-US" altLang="zh-CN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  </a:t>
            </a:r>
            <a:r>
              <a:rPr lang="zh-CN" altLang="en-US" sz="8800" b="1" noProof="1">
                <a:ln w="13305" cmpd="sng">
                  <a:solidFill>
                    <a:srgbClr val="EFF4FB"/>
                  </a:solidFill>
                  <a:prstDash val="solid"/>
                </a:ln>
                <a:gradFill>
                  <a:gsLst>
                    <a:gs pos="51300">
                      <a:srgbClr val="C00000"/>
                    </a:gs>
                    <a:gs pos="0">
                      <a:srgbClr val="DF0303"/>
                    </a:gs>
                    <a:gs pos="100000">
                      <a:srgbClr val="FEA06E"/>
                    </a:gs>
                  </a:gsLst>
                  <a:lin ang="5400000" scaled="1"/>
                </a:gradFill>
                <a:effectLst>
                  <a:innerShdw blurRad="33262" dist="50800" dir="18900000">
                    <a:srgbClr val="89210D">
                      <a:alpha val="29000"/>
                    </a:srgbClr>
                  </a:innerShdw>
                  <a:reflection blurRad="46567" stA="38000" endA="900" endPos="60000" dist="38100" dir="5400000" sy="-100000" algn="bl" rotWithShape="0"/>
                </a:effectLst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  <a:sym typeface="字魂江汉手书" panose="00000500000000000000" charset="-122"/>
              </a:rPr>
              <a:t>做者必成</a:t>
            </a:r>
            <a:endParaRPr lang="zh-CN" altLang="en-US" sz="8800" b="1" noProof="1">
              <a:ln w="13305" cmpd="sng">
                <a:solidFill>
                  <a:srgbClr val="EFF4FB"/>
                </a:solidFill>
                <a:prstDash val="solid"/>
              </a:ln>
              <a:gradFill>
                <a:gsLst>
                  <a:gs pos="51300">
                    <a:srgbClr val="C00000"/>
                  </a:gs>
                  <a:gs pos="0">
                    <a:srgbClr val="DF0303"/>
                  </a:gs>
                  <a:gs pos="100000">
                    <a:srgbClr val="FEA06E"/>
                  </a:gs>
                </a:gsLst>
                <a:lin ang="5400000" scaled="1"/>
              </a:gradFill>
              <a:effectLst>
                <a:innerShdw blurRad="33262" dist="50800" dir="18900000">
                  <a:srgbClr val="89210D">
                    <a:alpha val="29000"/>
                  </a:srgbClr>
                </a:innerShdw>
                <a:reflection blurRad="46567" stA="38000" endA="900" endPos="60000" dist="38100" dir="5400000" sy="-100000" algn="bl" rotWithShape="0"/>
              </a:effectLst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  <a:sym typeface="字魂江汉手书" panose="000005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0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DOCER_RESOURCE_TRACE_INFO" val="{&quot;id&quot;:&quot;25125218&quot;,&quot;origin&quot;:0,&quot;type&quot;:&quot;wordart&quot;,&quot;user&quot;:&quot;1406506130&quot;}"/>
</p:tagLst>
</file>

<file path=ppt/tags/tag2.xml><?xml version="1.0" encoding="utf-8"?>
<p:tagLst xmlns:p="http://schemas.openxmlformats.org/presentationml/2006/main">
  <p:tag name="KSO_WM_NO_TAGS_SHAPE_FLAG" val="1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DOCER_RESOURCE_TRACE_INFO" val="{&quot;id&quot;:&quot;25003849&quot;,&quot;origin&quot;:0,&quot;type&quot;:&quot;wordart&quot;,&quot;user&quot;:&quot;1406506130&quot;}"/>
</p:tagLst>
</file>

<file path=ppt/tags/tag6.xml><?xml version="1.0" encoding="utf-8"?>
<p:tagLst xmlns:p="http://schemas.openxmlformats.org/presentationml/2006/main">
  <p:tag name="ISPRING_RESOURCE_PATHS_HASH_2" val="bda9276cf95aa8b1a72d8928035f576dfe62490"/>
</p:tagLst>
</file>

<file path=ppt/theme/theme1.xml><?xml version="1.0" encoding="utf-8"?>
<a:theme xmlns:a="http://schemas.openxmlformats.org/drawingml/2006/main" name="Office 主题​​">
  <a:themeElements>
    <a:clrScheme name="自定义 42">
      <a:dk1>
        <a:sysClr val="windowText" lastClr="000000"/>
      </a:dk1>
      <a:lt1>
        <a:srgbClr val="FFFFFF"/>
      </a:lt1>
      <a:dk2>
        <a:srgbClr val="00A3DF"/>
      </a:dk2>
      <a:lt2>
        <a:srgbClr val="FFFFFF"/>
      </a:lt2>
      <a:accent1>
        <a:srgbClr val="ECF8FE"/>
      </a:accent1>
      <a:accent2>
        <a:srgbClr val="E2F4FD"/>
      </a:accent2>
      <a:accent3>
        <a:srgbClr val="CDECFB"/>
      </a:accent3>
      <a:accent4>
        <a:srgbClr val="C2E6FA"/>
      </a:accent4>
      <a:accent5>
        <a:srgbClr val="B5E2F9"/>
      </a:accent5>
      <a:accent6>
        <a:srgbClr val="007AA7"/>
      </a:accent6>
      <a:hlink>
        <a:srgbClr val="00A3DF"/>
      </a:hlink>
      <a:folHlink>
        <a:srgbClr val="000000"/>
      </a:folHlink>
    </a:clrScheme>
    <a:fontScheme name="字体">
      <a:majorFont>
        <a:latin typeface="Arial"/>
        <a:ea typeface="方正黑体_GBK"/>
        <a:cs typeface=""/>
      </a:majorFont>
      <a:minorFont>
        <a:latin typeface="DongTian"/>
        <a:ea typeface="方正楷体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2147</Words>
  <Application>WPS 演示</Application>
  <PresentationFormat>宽屏</PresentationFormat>
  <Paragraphs>784</Paragraphs>
  <Slides>24</Slides>
  <Notes>23</Notes>
  <HiddenSlides>0</HiddenSlides>
  <MMClips>0</MMClips>
  <ScaleCrop>false</ScaleCrop>
  <HeadingPairs>
    <vt:vector size="8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24</vt:i4>
      </vt:variant>
    </vt:vector>
  </HeadingPairs>
  <TitlesOfParts>
    <vt:vector size="54" baseType="lpstr">
      <vt:lpstr>Arial</vt:lpstr>
      <vt:lpstr>宋体</vt:lpstr>
      <vt:lpstr>Wingdings</vt:lpstr>
      <vt:lpstr>方正楷体简体</vt:lpstr>
      <vt:lpstr>楷体</vt:lpstr>
      <vt:lpstr>汉仪力量黑简</vt:lpstr>
      <vt:lpstr>FZXingKai-S04</vt:lpstr>
      <vt:lpstr>方正黑体_GBK</vt:lpstr>
      <vt:lpstr>DongTian</vt:lpstr>
      <vt:lpstr>Calibri</vt:lpstr>
      <vt:lpstr>微软雅黑</vt:lpstr>
      <vt:lpstr>Arial Unicode MS</vt:lpstr>
      <vt:lpstr>Wingdings 2</vt:lpstr>
      <vt:lpstr>Times New Roman</vt:lpstr>
      <vt:lpstr>汉仪颜楷简</vt:lpstr>
      <vt:lpstr>字魂江汉手书</vt:lpstr>
      <vt:lpstr>FZXingKai-S04</vt:lpstr>
      <vt:lpstr>Wingdings</vt:lpstr>
      <vt:lpstr>Wingdings 2</vt:lpstr>
      <vt:lpstr>人教版拼音</vt:lpstr>
      <vt:lpstr>仓耳明楷 W04</vt:lpstr>
      <vt:lpstr>Office 主题​​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过路云</cp:lastModifiedBy>
  <cp:revision>6</cp:revision>
  <dcterms:created xsi:type="dcterms:W3CDTF">2024-04-28T01:41:00Z</dcterms:created>
  <dcterms:modified xsi:type="dcterms:W3CDTF">2026-08-18T07:57:32Z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2052-12.1.0.28043</vt:lpwstr>
  </property>
  <property fmtid="{D5CDD505-2E9C-101B-9397-08002B2CF9AE}" pid="3" name="ICV">
    <vt:lpwstr>35BE1F9460A8401992832F7B967E8A3B_12</vt:lpwstr>
  </property>
</Properties>
</file>